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732" r:id="rId2"/>
    <p:sldId id="733" r:id="rId3"/>
    <p:sldId id="881" r:id="rId4"/>
    <p:sldId id="898" r:id="rId5"/>
    <p:sldId id="828" r:id="rId6"/>
    <p:sldId id="899" r:id="rId7"/>
    <p:sldId id="746" r:id="rId8"/>
    <p:sldId id="877" r:id="rId9"/>
    <p:sldId id="747" r:id="rId10"/>
    <p:sldId id="748" r:id="rId11"/>
    <p:sldId id="750" r:id="rId12"/>
    <p:sldId id="751" r:id="rId13"/>
    <p:sldId id="754" r:id="rId14"/>
    <p:sldId id="755" r:id="rId15"/>
    <p:sldId id="756" r:id="rId16"/>
    <p:sldId id="758" r:id="rId17"/>
    <p:sldId id="759" r:id="rId18"/>
    <p:sldId id="760" r:id="rId19"/>
    <p:sldId id="908" r:id="rId20"/>
    <p:sldId id="909" r:id="rId21"/>
    <p:sldId id="885" r:id="rId22"/>
    <p:sldId id="869" r:id="rId23"/>
    <p:sldId id="902" r:id="rId24"/>
    <p:sldId id="889" r:id="rId25"/>
    <p:sldId id="905" r:id="rId26"/>
    <p:sldId id="903" r:id="rId27"/>
    <p:sldId id="890" r:id="rId28"/>
    <p:sldId id="904" r:id="rId29"/>
    <p:sldId id="879" r:id="rId30"/>
    <p:sldId id="878" r:id="rId31"/>
    <p:sldId id="894" r:id="rId32"/>
    <p:sldId id="912" r:id="rId33"/>
    <p:sldId id="913" r:id="rId34"/>
    <p:sldId id="914" r:id="rId35"/>
    <p:sldId id="776" r:id="rId36"/>
    <p:sldId id="842" r:id="rId37"/>
    <p:sldId id="911" r:id="rId38"/>
    <p:sldId id="848" r:id="rId39"/>
    <p:sldId id="850" r:id="rId40"/>
    <p:sldId id="851" r:id="rId41"/>
    <p:sldId id="818" r:id="rId42"/>
    <p:sldId id="820" r:id="rId43"/>
    <p:sldId id="690" r:id="rId44"/>
    <p:sldId id="822" r:id="rId45"/>
    <p:sldId id="827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66FF33"/>
    <a:srgbClr val="FFFF00"/>
    <a:srgbClr val="FF99FF"/>
    <a:srgbClr val="FFCCCC"/>
    <a:srgbClr val="000066"/>
    <a:srgbClr val="66FFFF"/>
    <a:srgbClr val="00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4" autoAdjust="0"/>
    <p:restoredTop sz="89964" autoAdjust="0"/>
  </p:normalViewPr>
  <p:slideViewPr>
    <p:cSldViewPr>
      <p:cViewPr>
        <p:scale>
          <a:sx n="66" d="100"/>
          <a:sy n="66" d="100"/>
        </p:scale>
        <p:origin x="-1692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2.xml"/><Relationship Id="rId1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D21B068E-3BAF-41D6-A111-B2D4C49B39B5}" type="datetimeFigureOut">
              <a:rPr lang="ar-SA"/>
              <a:pPr>
                <a:defRPr/>
              </a:pPr>
              <a:t>11/05/1435</a:t>
            </a:fld>
            <a:endParaRPr 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BB6EBA29-E16A-44C0-A649-17A1AF5B2E5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3296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2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2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A5A793-E52F-48C8-B493-3B3A9853A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3845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868363" y="284163"/>
            <a:ext cx="668337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346" tIns="46673" rIns="93346" bIns="46673">
            <a:spAutoFit/>
          </a:bodyPr>
          <a:lstStyle/>
          <a:p>
            <a:pPr defTabSz="927100"/>
            <a:r>
              <a:rPr lang="en-US" altLang="en-US" sz="1400"/>
              <a:t>Slide 8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EC0CF52-12B0-4CC9-87F9-6F2D4F1E669B}" type="slidenum">
              <a:rPr lang="en-US" sz="1200" smtClean="0"/>
              <a:pPr/>
              <a:t>22</a:t>
            </a:fld>
            <a:endParaRPr lang="en-US" sz="12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7422D8-EAE7-47A4-8DDA-F7470F5FB135}" type="slidenum">
              <a:rPr lang="it-IT" sz="1200" smtClean="0"/>
              <a:pPr/>
              <a:t>25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08FCC5D-A3BE-424D-906C-8A0366E013F2}" type="slidenum">
              <a:rPr lang="en-US" sz="1200" smtClean="0"/>
              <a:pPr/>
              <a:t>27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FB3C3A1-5309-4E2C-B35C-5CD41FD172C2}" type="slidenum">
              <a:rPr lang="en-US" sz="1200" smtClean="0"/>
              <a:pPr/>
              <a:t>29</a:t>
            </a:fld>
            <a:endParaRPr lang="en-US" sz="120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868363" y="284163"/>
            <a:ext cx="6921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346" tIns="46673" rIns="93346" bIns="46673">
            <a:spAutoFit/>
          </a:bodyPr>
          <a:lstStyle/>
          <a:p>
            <a:pPr defTabSz="927100"/>
            <a:r>
              <a:rPr lang="en-US" altLang="en-US" sz="1400"/>
              <a:t>Slide 8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CCC0B4-3C75-4585-BD18-F17296E5CEA9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868363" y="284163"/>
            <a:ext cx="6921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346" tIns="46673" rIns="93346" bIns="46673">
            <a:spAutoFit/>
          </a:bodyPr>
          <a:lstStyle/>
          <a:p>
            <a:pPr defTabSz="927100"/>
            <a:r>
              <a:rPr lang="en-US" altLang="en-US" sz="1400"/>
              <a:t>Slide 8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868363" y="284163"/>
            <a:ext cx="6921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346" tIns="46673" rIns="93346" bIns="46673">
            <a:spAutoFit/>
          </a:bodyPr>
          <a:lstStyle/>
          <a:p>
            <a:pPr defTabSz="927100"/>
            <a:r>
              <a:rPr lang="en-US" altLang="en-US" sz="1400"/>
              <a:t>Slide 8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868363" y="284163"/>
            <a:ext cx="6921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346" tIns="46673" rIns="93346" bIns="46673">
            <a:spAutoFit/>
          </a:bodyPr>
          <a:lstStyle/>
          <a:p>
            <a:pPr defTabSz="927100"/>
            <a:r>
              <a:rPr lang="en-US" altLang="en-US" sz="1400"/>
              <a:t>Slide 8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868363" y="284163"/>
            <a:ext cx="6921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346" tIns="46673" rIns="93346" bIns="46673">
            <a:spAutoFit/>
          </a:bodyPr>
          <a:lstStyle/>
          <a:p>
            <a:pPr defTabSz="927100"/>
            <a:r>
              <a:rPr lang="en-US" altLang="en-US" sz="1400"/>
              <a:t>Slide 8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CC36A02-5003-4913-A310-AD08ED4E88E5}" type="slidenum">
              <a:rPr lang="it-IT" sz="1200" smtClean="0"/>
              <a:pPr/>
              <a:t>43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868363" y="284163"/>
            <a:ext cx="6921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346" tIns="46673" rIns="93346" bIns="46673">
            <a:spAutoFit/>
          </a:bodyPr>
          <a:lstStyle/>
          <a:p>
            <a:pPr defTabSz="927100"/>
            <a:r>
              <a:rPr lang="en-US" altLang="en-US" sz="1400"/>
              <a:t>Slide 8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868363" y="284163"/>
            <a:ext cx="6921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346" tIns="46673" rIns="93346" bIns="46673">
            <a:spAutoFit/>
          </a:bodyPr>
          <a:lstStyle/>
          <a:p>
            <a:pPr defTabSz="927100"/>
            <a:r>
              <a:rPr lang="en-US" altLang="en-US" sz="1400"/>
              <a:t>Slide 8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868363" y="284163"/>
            <a:ext cx="6921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346" tIns="46673" rIns="93346" bIns="46673">
            <a:spAutoFit/>
          </a:bodyPr>
          <a:lstStyle/>
          <a:p>
            <a:pPr defTabSz="927100"/>
            <a:r>
              <a:rPr lang="en-US" altLang="en-US" sz="1400"/>
              <a:t>Slide 8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868363" y="284163"/>
            <a:ext cx="6921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346" tIns="46673" rIns="93346" bIns="46673">
            <a:spAutoFit/>
          </a:bodyPr>
          <a:lstStyle/>
          <a:p>
            <a:pPr defTabSz="927100"/>
            <a:r>
              <a:rPr lang="en-US" altLang="en-US" sz="1400"/>
              <a:t>Slide 8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868363" y="284163"/>
            <a:ext cx="6921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346" tIns="46673" rIns="93346" bIns="46673">
            <a:spAutoFit/>
          </a:bodyPr>
          <a:lstStyle/>
          <a:p>
            <a:pPr defTabSz="927100"/>
            <a:r>
              <a:rPr lang="en-US" altLang="en-US" sz="1400"/>
              <a:t>Slide 8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B191E-34A6-4C77-B3D5-3FDB92FF377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079871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ECBB3-BACC-4084-BDAA-5EBC9ED1D19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028439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A9EBD-0B60-4D5B-9905-AE43C515A70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208443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650E1-DDCF-4202-9901-3614A58E7D4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282218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A42ED-AE1E-4EF4-B193-B43ACA89227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163574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F9F01-A014-4284-B5F9-B5F2FA90C55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471268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019E-A865-4565-BB00-8D9623DA58D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894122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6061A-6E1D-4CE2-98C8-2DBE18A022C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878206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3A780-9FD8-4C97-9C5C-8886DE5C6D8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306020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9FA27-C4CC-475C-B5F8-2DD491C9868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848290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9DCFB-6CA7-449A-8257-4FA4CA840F5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495066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9D319-8F88-4C17-88D6-8CE79EE05C6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032336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2D31-75F3-4EF4-B982-87DBF531009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442646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ECB31-D8BE-48DC-A17C-03F993D62DB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957714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A9618-3DC2-422C-BD7B-43661BFED4E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988943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705C8-9D19-4B0E-BB21-33643DF7221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291186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B7066-2936-42EF-B0DD-2E8814D3487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114786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Times New Roman" pitchFamily="18" charset="0"/>
              </a:defRPr>
            </a:lvl1pPr>
          </a:lstStyle>
          <a:p>
            <a:pPr>
              <a:defRPr/>
            </a:pPr>
            <a:fld id="{49FAAF01-BB51-423F-A9BA-BC932BA0800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69410" name="Rectangle 2"/>
          <p:cNvSpPr>
            <a:spLocks noChangeArrowheads="1"/>
          </p:cNvSpPr>
          <p:nvPr userDrawn="1"/>
        </p:nvSpPr>
        <p:spPr bwMode="auto">
          <a:xfrm>
            <a:off x="225425" y="44450"/>
            <a:ext cx="88836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56796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r"/>
            <a:r>
              <a:rPr lang="en-US" altLang="en-US" sz="2000" b="1" i="1" dirty="0">
                <a:solidFill>
                  <a:srgbClr val="FFFF00"/>
                </a:solidFill>
              </a:rPr>
              <a:t>Safe Laparoscopic Entry</a:t>
            </a:r>
          </a:p>
        </p:txBody>
      </p:sp>
      <p:sp>
        <p:nvSpPr>
          <p:cNvPr id="2056" name="Line 3"/>
          <p:cNvSpPr>
            <a:spLocks noChangeShapeType="1"/>
          </p:cNvSpPr>
          <p:nvPr userDrawn="1"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53" r:id="rId13"/>
    <p:sldLayoutId id="2147483652" r:id="rId14"/>
    <p:sldLayoutId id="2147483651" r:id="rId15"/>
    <p:sldLayoutId id="2147483650" r:id="rId16"/>
    <p:sldLayoutId id="2147483649" r:id="rId17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J:\MISSE\complic.ppt\2102V.mpg" TargetMode="Externa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imgres?imgurl=http://eppi.ioe.ac.uk/cms/Portals/0/cochrane.gif&amp;imgrefurl=http://eppi.ioe.ac.uk/cms/Default.aspx?tabid=186&amp;usg=__qaGHFZ7rhl1k31zz4upEiDYgicU=&amp;h=350&amp;w=300&amp;sz=7&amp;hl=it&amp;start=1&amp;sig2=oY4gK5yvEaunYPrd_o2cGA&amp;um=1&amp;itbs=1&amp;tbnid=gd-mUetoe6K2RM:&amp;tbnh=120&amp;tbnw=103&amp;prev=/images?q=cochrane+collaboration&amp;um=1&amp;hl=it&amp;sa=N&amp;rlz=1T4ACAW_itIT330IT330&amp;tbs=isch:1&amp;ei=onf5S5WgA4jT-QaapsDMCA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Text Box 2"/>
          <p:cNvSpPr txBox="1">
            <a:spLocks noChangeArrowheads="1"/>
          </p:cNvSpPr>
          <p:nvPr/>
        </p:nvSpPr>
        <p:spPr bwMode="auto">
          <a:xfrm>
            <a:off x="357188" y="663575"/>
            <a:ext cx="843597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63500" dir="858780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5400" b="1" dirty="0">
                <a:solidFill>
                  <a:srgbClr val="FFFF00"/>
                </a:solidFill>
                <a:cs typeface="Arial" charset="0"/>
              </a:rPr>
              <a:t>SAFE ENTRY IN LAPAROSCOPY</a:t>
            </a:r>
          </a:p>
        </p:txBody>
      </p:sp>
      <p:sp>
        <p:nvSpPr>
          <p:cNvPr id="458755" name="Text Box 3"/>
          <p:cNvSpPr txBox="1">
            <a:spLocks noChangeArrowheads="1"/>
          </p:cNvSpPr>
          <p:nvPr/>
        </p:nvSpPr>
        <p:spPr bwMode="auto">
          <a:xfrm>
            <a:off x="304800" y="4572000"/>
            <a:ext cx="818038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63500" dir="858780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Yasser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Orief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 M.D., PhD.</a:t>
            </a:r>
          </a:p>
          <a:p>
            <a:pPr lvl="0" algn="ctr">
              <a:defRPr/>
            </a:pPr>
            <a:endParaRPr lang="en-US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lvl="0" algn="ctr">
              <a:defRPr/>
            </a:pPr>
            <a:r>
              <a:rPr lang="en-US" sz="2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Lecturer of Obstetrics &amp; Gynecology, Alexandria University</a:t>
            </a:r>
          </a:p>
          <a:p>
            <a:pPr lvl="0" algn="ctr">
              <a:defRPr/>
            </a:pPr>
            <a:r>
              <a:rPr lang="en-US" sz="2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Fellow, L</a:t>
            </a:r>
            <a:r>
              <a:rPr lang="el-GR" sz="2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ϋ</a:t>
            </a:r>
            <a:r>
              <a:rPr lang="en-US" sz="2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beck University, Germany</a:t>
            </a:r>
          </a:p>
          <a:p>
            <a:pPr lvl="0" algn="ctr">
              <a:defRPr/>
            </a:pPr>
            <a:r>
              <a:rPr lang="en-US" sz="2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DGOL, </a:t>
            </a:r>
            <a:r>
              <a:rPr lang="en-US" sz="2000" b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Auvergné</a:t>
            </a:r>
            <a:r>
              <a:rPr lang="en-US" sz="2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University, France</a:t>
            </a:r>
            <a:endParaRPr lang="en-US" sz="2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pic>
        <p:nvPicPr>
          <p:cNvPr id="5" name="Picture 2" descr="http://3.bp.blogspot.com/_WuD4v7wlwgk/S_QrrhTmAWI/AAAAAAAAB2M/r4I7Av_juW4/s1600/laparos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7755" y="1344902"/>
            <a:ext cx="2542165" cy="328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516" name="Text Box 4"/>
          <p:cNvSpPr txBox="1">
            <a:spLocks noChangeArrowheads="1"/>
          </p:cNvSpPr>
          <p:nvPr/>
        </p:nvSpPr>
        <p:spPr bwMode="auto">
          <a:xfrm>
            <a:off x="250825" y="989013"/>
            <a:ext cx="86471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Position of the Patient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84163" y="2000250"/>
            <a:ext cx="40005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800" b="1" dirty="0">
                <a:solidFill>
                  <a:schemeClr val="bg1"/>
                </a:solidFill>
              </a:rPr>
              <a:t>The operating table should be in the </a:t>
            </a:r>
            <a:r>
              <a:rPr lang="en-US" sz="2800" b="1" dirty="0">
                <a:solidFill>
                  <a:srgbClr val="FFFF00"/>
                </a:solidFill>
              </a:rPr>
              <a:t>flat </a:t>
            </a:r>
            <a:r>
              <a:rPr lang="en-US" sz="2800" b="1" dirty="0">
                <a:solidFill>
                  <a:schemeClr val="bg1"/>
                </a:solidFill>
              </a:rPr>
              <a:t>position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800" b="1" dirty="0">
                <a:solidFill>
                  <a:srgbClr val="FFFF00"/>
                </a:solidFill>
              </a:rPr>
              <a:t>Early </a:t>
            </a:r>
            <a:r>
              <a:rPr lang="en-US" sz="2800" b="1" dirty="0" err="1">
                <a:solidFill>
                  <a:srgbClr val="FFFF00"/>
                </a:solidFill>
              </a:rPr>
              <a:t>Trendelenburg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position may lead to </a:t>
            </a:r>
            <a:r>
              <a:rPr lang="en-US" sz="2800" b="1" dirty="0" smtClean="0">
                <a:solidFill>
                  <a:schemeClr val="bg1"/>
                </a:solidFill>
              </a:rPr>
              <a:t>major </a:t>
            </a:r>
            <a:r>
              <a:rPr lang="en-US" sz="2800" b="1" dirty="0">
                <a:solidFill>
                  <a:schemeClr val="bg1"/>
                </a:solidFill>
              </a:rPr>
              <a:t>vascular injury.</a:t>
            </a:r>
          </a:p>
        </p:txBody>
      </p:sp>
      <p:pic>
        <p:nvPicPr>
          <p:cNvPr id="13318" name="Picture 2" descr="trendelembur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476250"/>
            <a:ext cx="4157662" cy="63166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Freeform 4"/>
          <p:cNvSpPr>
            <a:spLocks/>
          </p:cNvSpPr>
          <p:nvPr/>
        </p:nvSpPr>
        <p:spPr bwMode="auto">
          <a:xfrm>
            <a:off x="6165850" y="2220913"/>
            <a:ext cx="301625" cy="100012"/>
          </a:xfrm>
          <a:custGeom>
            <a:avLst/>
            <a:gdLst>
              <a:gd name="T0" fmla="*/ 2147483647 w 164"/>
              <a:gd name="T1" fmla="*/ 0 h 75"/>
              <a:gd name="T2" fmla="*/ 2147483647 w 164"/>
              <a:gd name="T3" fmla="*/ 2147483647 h 75"/>
              <a:gd name="T4" fmla="*/ 2147483647 w 164"/>
              <a:gd name="T5" fmla="*/ 2147483647 h 75"/>
              <a:gd name="T6" fmla="*/ 2147483647 w 164"/>
              <a:gd name="T7" fmla="*/ 2147483647 h 75"/>
              <a:gd name="T8" fmla="*/ 2147483647 w 164"/>
              <a:gd name="T9" fmla="*/ 2147483647 h 75"/>
              <a:gd name="T10" fmla="*/ 2147483647 w 164"/>
              <a:gd name="T11" fmla="*/ 2147483647 h 75"/>
              <a:gd name="T12" fmla="*/ 2147483647 w 164"/>
              <a:gd name="T13" fmla="*/ 0 h 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"/>
              <a:gd name="T22" fmla="*/ 0 h 75"/>
              <a:gd name="T23" fmla="*/ 164 w 164"/>
              <a:gd name="T24" fmla="*/ 75 h 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" h="75">
                <a:moveTo>
                  <a:pt x="14" y="0"/>
                </a:moveTo>
                <a:cubicBezTo>
                  <a:pt x="64" y="7"/>
                  <a:pt x="121" y="19"/>
                  <a:pt x="164" y="48"/>
                </a:cubicBezTo>
                <a:cubicBezTo>
                  <a:pt x="129" y="72"/>
                  <a:pt x="130" y="75"/>
                  <a:pt x="62" y="66"/>
                </a:cubicBezTo>
                <a:cubicBezTo>
                  <a:pt x="56" y="65"/>
                  <a:pt x="60" y="52"/>
                  <a:pt x="56" y="48"/>
                </a:cubicBezTo>
                <a:cubicBezTo>
                  <a:pt x="46" y="38"/>
                  <a:pt x="32" y="32"/>
                  <a:pt x="20" y="24"/>
                </a:cubicBezTo>
                <a:cubicBezTo>
                  <a:pt x="15" y="20"/>
                  <a:pt x="4" y="24"/>
                  <a:pt x="2" y="18"/>
                </a:cubicBezTo>
                <a:cubicBezTo>
                  <a:pt x="0" y="11"/>
                  <a:pt x="10" y="6"/>
                  <a:pt x="14" y="0"/>
                </a:cubicBezTo>
                <a:close/>
              </a:path>
            </a:pathLst>
          </a:custGeom>
          <a:solidFill>
            <a:srgbClr val="FF0000">
              <a:alpha val="6313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0" name="Freeform 5"/>
          <p:cNvSpPr>
            <a:spLocks/>
          </p:cNvSpPr>
          <p:nvPr/>
        </p:nvSpPr>
        <p:spPr bwMode="auto">
          <a:xfrm rot="-1143090">
            <a:off x="6475413" y="5337175"/>
            <a:ext cx="301625" cy="200025"/>
          </a:xfrm>
          <a:custGeom>
            <a:avLst/>
            <a:gdLst>
              <a:gd name="T0" fmla="*/ 2147483647 w 164"/>
              <a:gd name="T1" fmla="*/ 0 h 75"/>
              <a:gd name="T2" fmla="*/ 2147483647 w 164"/>
              <a:gd name="T3" fmla="*/ 2147483647 h 75"/>
              <a:gd name="T4" fmla="*/ 2147483647 w 164"/>
              <a:gd name="T5" fmla="*/ 2147483647 h 75"/>
              <a:gd name="T6" fmla="*/ 2147483647 w 164"/>
              <a:gd name="T7" fmla="*/ 2147483647 h 75"/>
              <a:gd name="T8" fmla="*/ 2147483647 w 164"/>
              <a:gd name="T9" fmla="*/ 2147483647 h 75"/>
              <a:gd name="T10" fmla="*/ 2147483647 w 164"/>
              <a:gd name="T11" fmla="*/ 2147483647 h 75"/>
              <a:gd name="T12" fmla="*/ 2147483647 w 164"/>
              <a:gd name="T13" fmla="*/ 0 h 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"/>
              <a:gd name="T22" fmla="*/ 0 h 75"/>
              <a:gd name="T23" fmla="*/ 164 w 164"/>
              <a:gd name="T24" fmla="*/ 75 h 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" h="75">
                <a:moveTo>
                  <a:pt x="14" y="0"/>
                </a:moveTo>
                <a:cubicBezTo>
                  <a:pt x="64" y="7"/>
                  <a:pt x="121" y="19"/>
                  <a:pt x="164" y="48"/>
                </a:cubicBezTo>
                <a:cubicBezTo>
                  <a:pt x="129" y="72"/>
                  <a:pt x="130" y="75"/>
                  <a:pt x="62" y="66"/>
                </a:cubicBezTo>
                <a:cubicBezTo>
                  <a:pt x="56" y="65"/>
                  <a:pt x="60" y="52"/>
                  <a:pt x="56" y="48"/>
                </a:cubicBezTo>
                <a:cubicBezTo>
                  <a:pt x="46" y="38"/>
                  <a:pt x="32" y="32"/>
                  <a:pt x="20" y="24"/>
                </a:cubicBezTo>
                <a:cubicBezTo>
                  <a:pt x="15" y="20"/>
                  <a:pt x="4" y="24"/>
                  <a:pt x="2" y="18"/>
                </a:cubicBezTo>
                <a:cubicBezTo>
                  <a:pt x="0" y="11"/>
                  <a:pt x="10" y="6"/>
                  <a:pt x="14" y="0"/>
                </a:cubicBezTo>
                <a:close/>
              </a:path>
            </a:pathLst>
          </a:custGeom>
          <a:solidFill>
            <a:srgbClr val="FF0000">
              <a:alpha val="6313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Line 3"/>
          <p:cNvSpPr>
            <a:spLocks noChangeShapeType="1"/>
          </p:cNvSpPr>
          <p:nvPr/>
        </p:nvSpPr>
        <p:spPr bwMode="auto">
          <a:xfrm>
            <a:off x="5022850" y="506413"/>
            <a:ext cx="1584325" cy="17287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6"/>
          <p:cNvSpPr>
            <a:spLocks noChangeShapeType="1"/>
          </p:cNvSpPr>
          <p:nvPr/>
        </p:nvSpPr>
        <p:spPr bwMode="auto">
          <a:xfrm>
            <a:off x="5094288" y="3863975"/>
            <a:ext cx="1406525" cy="15382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rendelembu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476250"/>
            <a:ext cx="4011612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2632075" y="665163"/>
            <a:ext cx="1584325" cy="17287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Freeform 4"/>
          <p:cNvSpPr>
            <a:spLocks/>
          </p:cNvSpPr>
          <p:nvPr/>
        </p:nvSpPr>
        <p:spPr bwMode="auto">
          <a:xfrm>
            <a:off x="3554413" y="2249488"/>
            <a:ext cx="301625" cy="112712"/>
          </a:xfrm>
          <a:custGeom>
            <a:avLst/>
            <a:gdLst>
              <a:gd name="T0" fmla="*/ 2147483647 w 164"/>
              <a:gd name="T1" fmla="*/ 0 h 75"/>
              <a:gd name="T2" fmla="*/ 2147483647 w 164"/>
              <a:gd name="T3" fmla="*/ 2147483647 h 75"/>
              <a:gd name="T4" fmla="*/ 2147483647 w 164"/>
              <a:gd name="T5" fmla="*/ 2147483647 h 75"/>
              <a:gd name="T6" fmla="*/ 2147483647 w 164"/>
              <a:gd name="T7" fmla="*/ 2147483647 h 75"/>
              <a:gd name="T8" fmla="*/ 2147483647 w 164"/>
              <a:gd name="T9" fmla="*/ 2147483647 h 75"/>
              <a:gd name="T10" fmla="*/ 2147483647 w 164"/>
              <a:gd name="T11" fmla="*/ 2147483647 h 75"/>
              <a:gd name="T12" fmla="*/ 2147483647 w 164"/>
              <a:gd name="T13" fmla="*/ 0 h 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"/>
              <a:gd name="T22" fmla="*/ 0 h 75"/>
              <a:gd name="T23" fmla="*/ 164 w 164"/>
              <a:gd name="T24" fmla="*/ 75 h 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" h="75">
                <a:moveTo>
                  <a:pt x="14" y="0"/>
                </a:moveTo>
                <a:cubicBezTo>
                  <a:pt x="64" y="7"/>
                  <a:pt x="121" y="19"/>
                  <a:pt x="164" y="48"/>
                </a:cubicBezTo>
                <a:cubicBezTo>
                  <a:pt x="129" y="72"/>
                  <a:pt x="130" y="75"/>
                  <a:pt x="62" y="66"/>
                </a:cubicBezTo>
                <a:cubicBezTo>
                  <a:pt x="56" y="65"/>
                  <a:pt x="60" y="52"/>
                  <a:pt x="56" y="48"/>
                </a:cubicBezTo>
                <a:cubicBezTo>
                  <a:pt x="46" y="38"/>
                  <a:pt x="32" y="32"/>
                  <a:pt x="20" y="24"/>
                </a:cubicBezTo>
                <a:cubicBezTo>
                  <a:pt x="15" y="20"/>
                  <a:pt x="4" y="24"/>
                  <a:pt x="2" y="18"/>
                </a:cubicBezTo>
                <a:cubicBezTo>
                  <a:pt x="0" y="11"/>
                  <a:pt x="10" y="6"/>
                  <a:pt x="14" y="0"/>
                </a:cubicBezTo>
                <a:close/>
              </a:path>
            </a:pathLst>
          </a:custGeom>
          <a:solidFill>
            <a:srgbClr val="FF0000">
              <a:alpha val="6313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Freeform 5"/>
          <p:cNvSpPr>
            <a:spLocks/>
          </p:cNvSpPr>
          <p:nvPr/>
        </p:nvSpPr>
        <p:spPr bwMode="auto">
          <a:xfrm rot="-1143090">
            <a:off x="3778250" y="5470525"/>
            <a:ext cx="301625" cy="112713"/>
          </a:xfrm>
          <a:custGeom>
            <a:avLst/>
            <a:gdLst>
              <a:gd name="T0" fmla="*/ 2147483647 w 164"/>
              <a:gd name="T1" fmla="*/ 0 h 75"/>
              <a:gd name="T2" fmla="*/ 2147483647 w 164"/>
              <a:gd name="T3" fmla="*/ 2147483647 h 75"/>
              <a:gd name="T4" fmla="*/ 2147483647 w 164"/>
              <a:gd name="T5" fmla="*/ 2147483647 h 75"/>
              <a:gd name="T6" fmla="*/ 2147483647 w 164"/>
              <a:gd name="T7" fmla="*/ 2147483647 h 75"/>
              <a:gd name="T8" fmla="*/ 2147483647 w 164"/>
              <a:gd name="T9" fmla="*/ 2147483647 h 75"/>
              <a:gd name="T10" fmla="*/ 2147483647 w 164"/>
              <a:gd name="T11" fmla="*/ 2147483647 h 75"/>
              <a:gd name="T12" fmla="*/ 2147483647 w 164"/>
              <a:gd name="T13" fmla="*/ 0 h 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"/>
              <a:gd name="T22" fmla="*/ 0 h 75"/>
              <a:gd name="T23" fmla="*/ 164 w 164"/>
              <a:gd name="T24" fmla="*/ 75 h 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" h="75">
                <a:moveTo>
                  <a:pt x="14" y="0"/>
                </a:moveTo>
                <a:cubicBezTo>
                  <a:pt x="64" y="7"/>
                  <a:pt x="121" y="19"/>
                  <a:pt x="164" y="48"/>
                </a:cubicBezTo>
                <a:cubicBezTo>
                  <a:pt x="129" y="72"/>
                  <a:pt x="130" y="75"/>
                  <a:pt x="62" y="66"/>
                </a:cubicBezTo>
                <a:cubicBezTo>
                  <a:pt x="56" y="65"/>
                  <a:pt x="60" y="52"/>
                  <a:pt x="56" y="48"/>
                </a:cubicBezTo>
                <a:cubicBezTo>
                  <a:pt x="46" y="38"/>
                  <a:pt x="32" y="32"/>
                  <a:pt x="20" y="24"/>
                </a:cubicBezTo>
                <a:cubicBezTo>
                  <a:pt x="15" y="20"/>
                  <a:pt x="4" y="24"/>
                  <a:pt x="2" y="18"/>
                </a:cubicBezTo>
                <a:cubicBezTo>
                  <a:pt x="0" y="11"/>
                  <a:pt x="10" y="6"/>
                  <a:pt x="14" y="0"/>
                </a:cubicBezTo>
                <a:close/>
              </a:path>
            </a:pathLst>
          </a:custGeom>
          <a:solidFill>
            <a:srgbClr val="FF0000">
              <a:alpha val="6313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524125" y="3948113"/>
            <a:ext cx="1406525" cy="15382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3357563" y="5141913"/>
            <a:ext cx="1231900" cy="723900"/>
          </a:xfrm>
          <a:prstGeom prst="irregularSeal2">
            <a:avLst/>
          </a:prstGeom>
          <a:solidFill>
            <a:srgbClr val="FFFF00">
              <a:alpha val="54117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14345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5905500"/>
            <a:ext cx="78581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4" name="Text Box 4"/>
          <p:cNvSpPr txBox="1">
            <a:spLocks noChangeArrowheads="1"/>
          </p:cNvSpPr>
          <p:nvPr/>
        </p:nvSpPr>
        <p:spPr bwMode="auto">
          <a:xfrm>
            <a:off x="217488" y="836613"/>
            <a:ext cx="86471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Placement of Veress Needle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50825" y="1547813"/>
            <a:ext cx="8561388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66FF33"/>
                </a:solidFill>
              </a:rPr>
              <a:t>The umbilicus is the ideal site of choice for insertion:</a:t>
            </a:r>
          </a:p>
          <a:p>
            <a:pPr lvl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800" b="1" dirty="0">
                <a:solidFill>
                  <a:schemeClr val="bg1"/>
                </a:solidFill>
              </a:rPr>
              <a:t>The thinnest area </a:t>
            </a:r>
          </a:p>
          <a:p>
            <a:pPr lvl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800" b="1" dirty="0">
                <a:solidFill>
                  <a:schemeClr val="bg1"/>
                </a:solidFill>
              </a:rPr>
              <a:t>Minimal subcutaneous fat even in obese women.</a:t>
            </a:r>
          </a:p>
          <a:p>
            <a:pPr lvl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800" b="1" dirty="0">
                <a:solidFill>
                  <a:schemeClr val="bg1"/>
                </a:solidFill>
              </a:rPr>
              <a:t> Fusion of </a:t>
            </a:r>
            <a:r>
              <a:rPr lang="en-US" sz="2800" b="1" dirty="0" err="1">
                <a:solidFill>
                  <a:schemeClr val="bg1"/>
                </a:solidFill>
              </a:rPr>
              <a:t>fascial</a:t>
            </a:r>
            <a:r>
              <a:rPr lang="en-US" sz="2800" b="1" dirty="0">
                <a:solidFill>
                  <a:schemeClr val="bg1"/>
                </a:solidFill>
              </a:rPr>
              <a:t> layers with the peritoneum</a:t>
            </a:r>
          </a:p>
        </p:txBody>
      </p:sp>
      <p:pic>
        <p:nvPicPr>
          <p:cNvPr id="6" name="Picture 2" descr="E:\Accesso diretto\JMIG\Figure 3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44" y="4286256"/>
            <a:ext cx="442915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msoB17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143356"/>
            <a:ext cx="421484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60" name="Text Box 4"/>
          <p:cNvSpPr txBox="1">
            <a:spLocks noChangeArrowheads="1"/>
          </p:cNvSpPr>
          <p:nvPr/>
        </p:nvSpPr>
        <p:spPr bwMode="auto">
          <a:xfrm>
            <a:off x="250825" y="1123950"/>
            <a:ext cx="86471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Placement of Veress Needle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95288" y="2098675"/>
            <a:ext cx="8320087" cy="417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Low">
              <a:lnSpc>
                <a:spcPct val="13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3200" b="1" dirty="0" smtClean="0">
                <a:solidFill>
                  <a:schemeClr val="bg1"/>
                </a:solidFill>
              </a:rPr>
              <a:t>Before insertion, the needle is </a:t>
            </a:r>
            <a:r>
              <a:rPr lang="en-US" sz="3200" b="1" dirty="0" smtClean="0">
                <a:solidFill>
                  <a:srgbClr val="FFFF00"/>
                </a:solidFill>
              </a:rPr>
              <a:t>checked</a:t>
            </a:r>
            <a:r>
              <a:rPr lang="en-US" sz="3200" b="1" dirty="0" smtClean="0">
                <a:solidFill>
                  <a:schemeClr val="bg1"/>
                </a:solidFill>
              </a:rPr>
              <a:t> for patency and spring mechanism</a:t>
            </a:r>
          </a:p>
          <a:p>
            <a:pPr algn="justLow">
              <a:lnSpc>
                <a:spcPct val="13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3200" b="1" dirty="0" smtClean="0">
                <a:solidFill>
                  <a:schemeClr val="bg1"/>
                </a:solidFill>
              </a:rPr>
              <a:t>The </a:t>
            </a:r>
            <a:r>
              <a:rPr lang="en-US" sz="3200" b="1" dirty="0">
                <a:solidFill>
                  <a:srgbClr val="FFFF00"/>
                </a:solidFill>
              </a:rPr>
              <a:t>angle</a:t>
            </a:r>
            <a:r>
              <a:rPr lang="en-US" sz="3200" b="1" dirty="0">
                <a:solidFill>
                  <a:schemeClr val="bg1"/>
                </a:solidFill>
              </a:rPr>
              <a:t> of insertion is usually 90</a:t>
            </a:r>
            <a:r>
              <a:rPr lang="en-US" sz="3200" b="1" baseline="30000" dirty="0">
                <a:solidFill>
                  <a:schemeClr val="bg1"/>
                </a:solidFill>
              </a:rPr>
              <a:t>o</a:t>
            </a:r>
            <a:r>
              <a:rPr lang="en-US" sz="3200" b="1" dirty="0">
                <a:solidFill>
                  <a:schemeClr val="bg1"/>
                </a:solidFill>
              </a:rPr>
              <a:t> to the skin, then it is readjusted according to thickness of abdominal wall: </a:t>
            </a:r>
            <a:r>
              <a:rPr lang="en-US" sz="3200" b="1" dirty="0">
                <a:solidFill>
                  <a:srgbClr val="FFFF00"/>
                </a:solidFill>
              </a:rPr>
              <a:t>45</a:t>
            </a:r>
            <a:r>
              <a:rPr lang="en-US" sz="3200" b="1" baseline="30000" dirty="0">
                <a:solidFill>
                  <a:srgbClr val="FFFF00"/>
                </a:solidFill>
              </a:rPr>
              <a:t>o</a:t>
            </a:r>
            <a:r>
              <a:rPr lang="en-US" sz="3200" b="1" dirty="0">
                <a:solidFill>
                  <a:schemeClr val="bg1"/>
                </a:solidFill>
              </a:rPr>
              <a:t> in thin women to </a:t>
            </a:r>
            <a:r>
              <a:rPr lang="en-US" sz="3200" b="1" dirty="0">
                <a:solidFill>
                  <a:srgbClr val="FFFF00"/>
                </a:solidFill>
              </a:rPr>
              <a:t>90</a:t>
            </a:r>
            <a:r>
              <a:rPr lang="en-US" sz="3200" b="1" baseline="30000" dirty="0">
                <a:solidFill>
                  <a:srgbClr val="FFFF00"/>
                </a:solidFill>
              </a:rPr>
              <a:t>o</a:t>
            </a:r>
            <a:r>
              <a:rPr lang="en-US" sz="3200" b="1" dirty="0">
                <a:solidFill>
                  <a:schemeClr val="bg1"/>
                </a:solidFill>
              </a:rPr>
              <a:t> in obese women.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obes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1750"/>
            <a:ext cx="328295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1136650" y="171450"/>
            <a:ext cx="647700" cy="1905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8436" name="Text Box 13"/>
          <p:cNvSpPr txBox="1">
            <a:spLocks noChangeArrowheads="1"/>
          </p:cNvSpPr>
          <p:nvPr/>
        </p:nvSpPr>
        <p:spPr bwMode="auto">
          <a:xfrm>
            <a:off x="5189538" y="476250"/>
            <a:ext cx="215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>
                <a:solidFill>
                  <a:schemeClr val="bg1"/>
                </a:solidFill>
                <a:cs typeface="Times New Roman" pitchFamily="18" charset="0"/>
              </a:rPr>
              <a:t>Weight &lt; 75 Kg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283200" y="1311275"/>
            <a:ext cx="2528888" cy="3619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pic>
        <p:nvPicPr>
          <p:cNvPr id="19459" name="Picture 3" descr="obes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31750"/>
            <a:ext cx="328295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485900" y="171450"/>
            <a:ext cx="647700" cy="1905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3067050" y="180975"/>
            <a:ext cx="466725" cy="4286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351" y="10800"/>
                </a:moveTo>
                <a:cubicBezTo>
                  <a:pt x="2351" y="15466"/>
                  <a:pt x="6134" y="19249"/>
                  <a:pt x="10800" y="19249"/>
                </a:cubicBezTo>
                <a:cubicBezTo>
                  <a:pt x="15466" y="19249"/>
                  <a:pt x="19249" y="15466"/>
                  <a:pt x="19249" y="10800"/>
                </a:cubicBezTo>
                <a:cubicBezTo>
                  <a:pt x="19249" y="6134"/>
                  <a:pt x="15466" y="2351"/>
                  <a:pt x="10800" y="2351"/>
                </a:cubicBezTo>
                <a:cubicBezTo>
                  <a:pt x="6134" y="2351"/>
                  <a:pt x="2351" y="6134"/>
                  <a:pt x="2351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346700" y="512763"/>
            <a:ext cx="33305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>
                <a:solidFill>
                  <a:schemeClr val="bg1"/>
                </a:solidFill>
                <a:cs typeface="Times New Roman" pitchFamily="18" charset="0"/>
              </a:rPr>
              <a:t>Weight &lt; 75 Kg</a:t>
            </a:r>
          </a:p>
          <a:p>
            <a:endParaRPr lang="it-IT">
              <a:solidFill>
                <a:schemeClr val="bg2"/>
              </a:solidFill>
              <a:cs typeface="Times New Roman" pitchFamily="18" charset="0"/>
            </a:endParaRPr>
          </a:p>
          <a:p>
            <a:r>
              <a:rPr lang="it-IT">
                <a:solidFill>
                  <a:schemeClr val="bg2"/>
                </a:solidFill>
                <a:cs typeface="Times New Roman" pitchFamily="18" charset="0"/>
              </a:rPr>
              <a:t>Angle of isertion = </a:t>
            </a:r>
            <a:r>
              <a:rPr lang="it-IT">
                <a:solidFill>
                  <a:schemeClr val="bg1"/>
                </a:solidFill>
                <a:cs typeface="Times New Roman" pitchFamily="18" charset="0"/>
              </a:rPr>
              <a:t>45°</a:t>
            </a:r>
            <a:r>
              <a:rPr lang="it-IT">
                <a:solidFill>
                  <a:schemeClr val="bg2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9463" name="Line 17"/>
          <p:cNvSpPr>
            <a:spLocks noChangeShapeType="1"/>
          </p:cNvSpPr>
          <p:nvPr/>
        </p:nvSpPr>
        <p:spPr bwMode="auto">
          <a:xfrm flipH="1">
            <a:off x="2778125" y="130175"/>
            <a:ext cx="457200" cy="4191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Line 18"/>
          <p:cNvSpPr>
            <a:spLocks noChangeShapeType="1"/>
          </p:cNvSpPr>
          <p:nvPr/>
        </p:nvSpPr>
        <p:spPr bwMode="auto">
          <a:xfrm flipH="1" flipV="1">
            <a:off x="2774950" y="584200"/>
            <a:ext cx="704850" cy="952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obes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31750"/>
            <a:ext cx="328295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2768600" y="2359025"/>
            <a:ext cx="714375" cy="3524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351" y="10800"/>
                </a:moveTo>
                <a:cubicBezTo>
                  <a:pt x="2351" y="15466"/>
                  <a:pt x="6134" y="19249"/>
                  <a:pt x="10800" y="19249"/>
                </a:cubicBezTo>
                <a:cubicBezTo>
                  <a:pt x="15466" y="19249"/>
                  <a:pt x="19249" y="15466"/>
                  <a:pt x="19249" y="10800"/>
                </a:cubicBezTo>
                <a:cubicBezTo>
                  <a:pt x="19249" y="6134"/>
                  <a:pt x="15466" y="2351"/>
                  <a:pt x="10800" y="2351"/>
                </a:cubicBezTo>
                <a:cubicBezTo>
                  <a:pt x="6134" y="2351"/>
                  <a:pt x="2351" y="6134"/>
                  <a:pt x="2351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358900" y="2397125"/>
            <a:ext cx="714375" cy="2000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033963" y="3716338"/>
            <a:ext cx="2706687" cy="4413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 flipH="1">
            <a:off x="2616200" y="2130425"/>
            <a:ext cx="371475" cy="62865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8"/>
          <p:cNvSpPr>
            <a:spLocks noChangeShapeType="1"/>
          </p:cNvSpPr>
          <p:nvPr/>
        </p:nvSpPr>
        <p:spPr bwMode="auto">
          <a:xfrm>
            <a:off x="2606675" y="2787650"/>
            <a:ext cx="904875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Text Box 6"/>
          <p:cNvSpPr txBox="1">
            <a:spLocks noChangeArrowheads="1"/>
          </p:cNvSpPr>
          <p:nvPr/>
        </p:nvSpPr>
        <p:spPr bwMode="auto">
          <a:xfrm>
            <a:off x="4211638" y="2941638"/>
            <a:ext cx="47593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>
                <a:solidFill>
                  <a:schemeClr val="bg1"/>
                </a:solidFill>
                <a:cs typeface="Times New Roman" pitchFamily="18" charset="0"/>
              </a:rPr>
              <a:t>95 kg &gt; Weight &gt; 75 Kg</a:t>
            </a:r>
          </a:p>
          <a:p>
            <a:endParaRPr lang="it-IT">
              <a:solidFill>
                <a:schemeClr val="bg2"/>
              </a:solidFill>
              <a:cs typeface="Times New Roman" pitchFamily="18" charset="0"/>
            </a:endParaRPr>
          </a:p>
          <a:p>
            <a:r>
              <a:rPr lang="it-IT">
                <a:solidFill>
                  <a:schemeClr val="bg2"/>
                </a:solidFill>
                <a:cs typeface="Times New Roman" pitchFamily="18" charset="0"/>
              </a:rPr>
              <a:t>	Angle of insertion = </a:t>
            </a:r>
            <a:r>
              <a:rPr lang="it-IT">
                <a:solidFill>
                  <a:schemeClr val="bg1"/>
                </a:solidFill>
                <a:cs typeface="Times New Roman" pitchFamily="18" charset="0"/>
              </a:rPr>
              <a:t>45°- 90°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obes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31750"/>
            <a:ext cx="328295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1235075" y="4721225"/>
            <a:ext cx="647700" cy="1905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latin typeface="Arial" charset="0"/>
            </a:endParaRPr>
          </a:p>
        </p:txBody>
      </p:sp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4422775" y="5008563"/>
            <a:ext cx="24860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2800">
                <a:solidFill>
                  <a:schemeClr val="bg1"/>
                </a:solidFill>
                <a:cs typeface="Times New Roman" pitchFamily="18" charset="0"/>
              </a:rPr>
              <a:t>Weight &gt; 95 Kg</a:t>
            </a:r>
          </a:p>
          <a:p>
            <a:endParaRPr lang="it-IT" sz="2800">
              <a:solidFill>
                <a:schemeClr val="bg2"/>
              </a:solidFill>
              <a:cs typeface="Times New Roman" pitchFamily="18" charset="0"/>
            </a:endParaRPr>
          </a:p>
          <a:p>
            <a:r>
              <a:rPr lang="it-IT" sz="2800">
                <a:solidFill>
                  <a:schemeClr val="bg2"/>
                </a:solidFill>
                <a:latin typeface="Verdana" pitchFamily="34" charset="0"/>
              </a:rPr>
              <a:t>	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obes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31750"/>
            <a:ext cx="328295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2606675" y="4711700"/>
            <a:ext cx="466725" cy="4286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351" y="10800"/>
                </a:moveTo>
                <a:cubicBezTo>
                  <a:pt x="2351" y="15466"/>
                  <a:pt x="6134" y="19249"/>
                  <a:pt x="10800" y="19249"/>
                </a:cubicBezTo>
                <a:cubicBezTo>
                  <a:pt x="15466" y="19249"/>
                  <a:pt x="19249" y="15466"/>
                  <a:pt x="19249" y="10800"/>
                </a:cubicBezTo>
                <a:cubicBezTo>
                  <a:pt x="19249" y="6134"/>
                  <a:pt x="15466" y="2351"/>
                  <a:pt x="10800" y="2351"/>
                </a:cubicBezTo>
                <a:cubicBezTo>
                  <a:pt x="6134" y="2351"/>
                  <a:pt x="2351" y="6134"/>
                  <a:pt x="2351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235075" y="4721225"/>
            <a:ext cx="647700" cy="1905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889500" y="5661025"/>
            <a:ext cx="3138488" cy="3984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140200" y="4719638"/>
            <a:ext cx="46497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2800">
                <a:solidFill>
                  <a:schemeClr val="bg1"/>
                </a:solidFill>
                <a:cs typeface="Times New Roman" pitchFamily="18" charset="0"/>
              </a:rPr>
              <a:t>Weight &gt; 95 Kg</a:t>
            </a:r>
          </a:p>
          <a:p>
            <a:endParaRPr lang="it-IT" sz="2800">
              <a:solidFill>
                <a:schemeClr val="bg2"/>
              </a:solidFill>
              <a:cs typeface="Times New Roman" pitchFamily="18" charset="0"/>
            </a:endParaRPr>
          </a:p>
          <a:p>
            <a:r>
              <a:rPr lang="it-IT" sz="2800">
                <a:solidFill>
                  <a:schemeClr val="bg2"/>
                </a:solidFill>
                <a:cs typeface="Times New Roman" pitchFamily="18" charset="0"/>
              </a:rPr>
              <a:t>	Angle of insertion = </a:t>
            </a:r>
            <a:r>
              <a:rPr lang="it-IT" sz="2800">
                <a:solidFill>
                  <a:schemeClr val="bg1"/>
                </a:solidFill>
                <a:cs typeface="Times New Roman" pitchFamily="18" charset="0"/>
              </a:rPr>
              <a:t>90° </a:t>
            </a: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2425700" y="4578350"/>
            <a:ext cx="0" cy="6381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>
            <a:off x="2422525" y="5222875"/>
            <a:ext cx="66675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686800" cy="777875"/>
          </a:xfrm>
        </p:spPr>
        <p:txBody>
          <a:bodyPr/>
          <a:lstStyle/>
          <a:p>
            <a:pPr algn="l"/>
            <a:r>
              <a:rPr lang="en-US" sz="4000" b="1" dirty="0" err="1" smtClean="0">
                <a:solidFill>
                  <a:srgbClr val="66FF33"/>
                </a:solidFill>
                <a:cs typeface="Times New Roman" pitchFamily="18" charset="0"/>
              </a:rPr>
              <a:t>Veress</a:t>
            </a:r>
            <a:r>
              <a:rPr lang="en-US" sz="4000" b="1" dirty="0" smtClean="0">
                <a:solidFill>
                  <a:srgbClr val="66FF33"/>
                </a:solidFill>
                <a:cs typeface="Times New Roman" pitchFamily="18" charset="0"/>
              </a:rPr>
              <a:t>  needle Safety Tests Or Checks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2450"/>
            <a:ext cx="4800600" cy="3968750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  <a:buBlip>
                <a:blip r:embed="rId2"/>
              </a:buBlip>
            </a:pPr>
            <a:r>
              <a:rPr lang="en-US" sz="2800" b="1" dirty="0" smtClean="0">
                <a:solidFill>
                  <a:schemeClr val="bg1"/>
                </a:solidFill>
              </a:rPr>
              <a:t>Provide very </a:t>
            </a:r>
            <a:r>
              <a:rPr lang="en-US" sz="2800" b="1" dirty="0" smtClean="0">
                <a:solidFill>
                  <a:srgbClr val="FFFF00"/>
                </a:solidFill>
              </a:rPr>
              <a:t>little useful information </a:t>
            </a:r>
            <a:r>
              <a:rPr lang="en-US" sz="2800" b="1" dirty="0" smtClean="0">
                <a:solidFill>
                  <a:schemeClr val="bg1"/>
                </a:solidFill>
              </a:rPr>
              <a:t>on the placement of the </a:t>
            </a:r>
            <a:r>
              <a:rPr lang="en-US" sz="2800" b="1" dirty="0" err="1" smtClean="0">
                <a:solidFill>
                  <a:schemeClr val="bg1"/>
                </a:solidFill>
              </a:rPr>
              <a:t>veress</a:t>
            </a:r>
            <a:r>
              <a:rPr lang="en-US" sz="2800" b="1" dirty="0" smtClean="0">
                <a:solidFill>
                  <a:schemeClr val="bg1"/>
                </a:solidFill>
              </a:rPr>
              <a:t> needle.</a:t>
            </a:r>
          </a:p>
          <a:p>
            <a:pPr>
              <a:lnSpc>
                <a:spcPct val="115000"/>
              </a:lnSpc>
              <a:spcBef>
                <a:spcPct val="0"/>
              </a:spcBef>
              <a:buBlip>
                <a:blip r:embed="rId2"/>
              </a:buBlip>
            </a:pPr>
            <a:r>
              <a:rPr lang="en-US" sz="2800" b="1" dirty="0" smtClean="0">
                <a:solidFill>
                  <a:schemeClr val="bg1"/>
                </a:solidFill>
              </a:rPr>
              <a:t>It is therefore </a:t>
            </a:r>
            <a:r>
              <a:rPr lang="en-US" sz="2800" b="1" dirty="0" smtClean="0">
                <a:solidFill>
                  <a:srgbClr val="FFFF00"/>
                </a:solidFill>
              </a:rPr>
              <a:t>not necessary </a:t>
            </a:r>
            <a:r>
              <a:rPr lang="en-US" sz="2800" b="1" dirty="0" smtClean="0">
                <a:solidFill>
                  <a:schemeClr val="bg1"/>
                </a:solidFill>
              </a:rPr>
              <a:t>to be  performed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en-US" sz="2600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199" y="1527176"/>
            <a:ext cx="3831035" cy="4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211638" y="6019800"/>
            <a:ext cx="4392612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rgbClr val="FF99FF"/>
                </a:solidFill>
              </a:rPr>
              <a:t>SOGC Practice Guideline. 193, 2007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84163" y="785813"/>
            <a:ext cx="8561387" cy="1587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800" b="1">
                <a:solidFill>
                  <a:schemeClr val="bg1"/>
                </a:solidFill>
              </a:rPr>
              <a:t>Approximately </a:t>
            </a:r>
            <a:r>
              <a:rPr lang="en-US" sz="2800" b="1">
                <a:solidFill>
                  <a:srgbClr val="FFFF00"/>
                </a:solidFill>
              </a:rPr>
              <a:t>50% </a:t>
            </a:r>
            <a:r>
              <a:rPr lang="en-US" sz="2800" b="1">
                <a:solidFill>
                  <a:schemeClr val="bg1"/>
                </a:solidFill>
              </a:rPr>
              <a:t>of all complications during laparoscopy are entry-related.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800" b="1">
                <a:solidFill>
                  <a:schemeClr val="bg1"/>
                </a:solidFill>
              </a:rPr>
              <a:t>One in 4 is</a:t>
            </a:r>
            <a:r>
              <a:rPr lang="en-US" sz="2800" b="1">
                <a:solidFill>
                  <a:srgbClr val="FFFF00"/>
                </a:solidFill>
              </a:rPr>
              <a:t> not diagnosed </a:t>
            </a:r>
            <a:r>
              <a:rPr lang="en-US" sz="2800" b="1">
                <a:solidFill>
                  <a:schemeClr val="bg1"/>
                </a:solidFill>
              </a:rPr>
              <a:t>during the operation </a:t>
            </a:r>
            <a:endParaRPr lang="en-US" sz="2800" b="1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r="-11" b="-5"/>
          <a:stretch>
            <a:fillRect/>
          </a:stretch>
        </p:blipFill>
        <p:spPr bwMode="auto">
          <a:xfrm>
            <a:off x="357730" y="2570732"/>
            <a:ext cx="3730907" cy="30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mso2C4A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648776" y="2571752"/>
            <a:ext cx="4002173" cy="3050656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292725" y="6021388"/>
            <a:ext cx="3851275" cy="7874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600" i="1">
                <a:solidFill>
                  <a:srgbClr val="FF99FF"/>
                </a:solidFill>
              </a:rPr>
              <a:t> </a:t>
            </a:r>
            <a:r>
              <a:rPr lang="en-US" sz="1600" b="1" i="1">
                <a:solidFill>
                  <a:srgbClr val="FF99FF"/>
                </a:solidFill>
              </a:rPr>
              <a:t>Stoval&amp;Mann,Up to date,May2011.                                                                                        Margina,Clin Obstet Gynecol2002,45:469                                                                                                   Seven top French centers 29 966 cases</a:t>
            </a:r>
            <a:endParaRPr lang="en-US" sz="1800" b="1" i="1">
              <a:solidFill>
                <a:srgbClr val="FF99FF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90" y="485775"/>
            <a:ext cx="9296400" cy="1143000"/>
          </a:xfrm>
          <a:noFill/>
        </p:spPr>
        <p:txBody>
          <a:bodyPr/>
          <a:lstStyle/>
          <a:p>
            <a:pPr algn="l" eaLnBrk="1" hangingPunct="1">
              <a:lnSpc>
                <a:spcPct val="85000"/>
              </a:lnSpc>
              <a:defRPr/>
            </a:pPr>
            <a:r>
              <a:rPr lang="en-US" sz="3200" b="1" kern="12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Arial" charset="0"/>
              </a:rPr>
              <a:t>What Is The Most Reliable Safety </a:t>
            </a:r>
            <a:r>
              <a:rPr lang="en-US" sz="3200" b="1" kern="12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Arial" charset="0"/>
              </a:rPr>
              <a:t>Test </a:t>
            </a:r>
            <a:r>
              <a:rPr lang="en-US" sz="3200" b="1" kern="12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Arial" charset="0"/>
              </a:rPr>
              <a:t>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1447800"/>
            <a:ext cx="4800600" cy="4648200"/>
          </a:xfrm>
        </p:spPr>
        <p:txBody>
          <a:bodyPr/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800" b="1" dirty="0" smtClean="0">
                <a:solidFill>
                  <a:schemeClr val="bg1"/>
                </a:solidFill>
                <a:cs typeface="Times New Roman" pitchFamily="18" charset="0"/>
              </a:rPr>
              <a:t>The </a:t>
            </a:r>
            <a:r>
              <a:rPr lang="en-US" sz="2800" b="1" dirty="0" err="1" smtClean="0">
                <a:solidFill>
                  <a:schemeClr val="bg1"/>
                </a:solidFill>
                <a:cs typeface="Times New Roman" pitchFamily="18" charset="0"/>
              </a:rPr>
              <a:t>Veress</a:t>
            </a:r>
            <a:r>
              <a:rPr lang="en-US" sz="28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cs typeface="Times New Roman" pitchFamily="18" charset="0"/>
              </a:rPr>
              <a:t>intraperitoneal</a:t>
            </a:r>
            <a:r>
              <a:rPr lang="en-US" sz="28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cs typeface="Times New Roman" pitchFamily="18" charset="0"/>
              </a:rPr>
              <a:t>(VIP) pressure </a:t>
            </a:r>
            <a:r>
              <a:rPr kumimoji="1" lang="en-US" altLang="zh-CN" sz="2800" b="1" dirty="0" smtClean="0">
                <a:solidFill>
                  <a:srgbClr val="FFFF00"/>
                </a:solidFill>
                <a:ea typeface="SimSun" pitchFamily="2" charset="-122"/>
                <a:cs typeface="Times New Roman" pitchFamily="18" charset="0"/>
              </a:rPr>
              <a:t>≤ 10</a:t>
            </a:r>
            <a:r>
              <a:rPr lang="en-US" sz="2800" b="1" dirty="0" smtClean="0">
                <a:solidFill>
                  <a:srgbClr val="FFFF00"/>
                </a:solidFill>
                <a:cs typeface="Times New Roman" pitchFamily="18" charset="0"/>
              </a:rPr>
              <a:t> mm Hg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800" b="1" dirty="0" smtClean="0">
                <a:solidFill>
                  <a:schemeClr val="bg1"/>
                </a:solidFill>
                <a:cs typeface="Times New Roman" pitchFamily="18" charset="0"/>
              </a:rPr>
              <a:t>Therefore, it is appropriate to </a:t>
            </a:r>
            <a:r>
              <a:rPr lang="en-US" sz="2800" b="1" dirty="0" smtClean="0">
                <a:solidFill>
                  <a:srgbClr val="FFFF00"/>
                </a:solidFill>
                <a:cs typeface="Times New Roman" pitchFamily="18" charset="0"/>
              </a:rPr>
              <a:t>attach the CO</a:t>
            </a:r>
            <a:r>
              <a:rPr lang="en-US" sz="2800" b="1" baseline="-25000" dirty="0" smtClean="0">
                <a:solidFill>
                  <a:srgbClr val="FFFF00"/>
                </a:solidFill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FF00"/>
                </a:solidFill>
                <a:cs typeface="Times New Roman" pitchFamily="18" charset="0"/>
              </a:rPr>
              <a:t> source</a:t>
            </a:r>
            <a:r>
              <a:rPr lang="en-US" sz="2800" b="1" dirty="0" smtClean="0">
                <a:solidFill>
                  <a:schemeClr val="bg1"/>
                </a:solidFill>
                <a:cs typeface="Times New Roman" pitchFamily="18" charset="0"/>
              </a:rPr>
              <a:t> to the </a:t>
            </a:r>
            <a:r>
              <a:rPr lang="en-US" sz="2800" b="1" dirty="0" err="1" smtClean="0">
                <a:solidFill>
                  <a:schemeClr val="bg1"/>
                </a:solidFill>
                <a:cs typeface="Times New Roman" pitchFamily="18" charset="0"/>
              </a:rPr>
              <a:t>Veress</a:t>
            </a:r>
            <a:r>
              <a:rPr lang="en-US" sz="2800" b="1" dirty="0" smtClean="0">
                <a:solidFill>
                  <a:schemeClr val="bg1"/>
                </a:solidFill>
                <a:cs typeface="Times New Roman" pitchFamily="18" charset="0"/>
              </a:rPr>
              <a:t> needle on entry.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23850" y="6188075"/>
            <a:ext cx="866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600" b="1" dirty="0" smtClean="0">
                <a:solidFill>
                  <a:srgbClr val="FF99FF"/>
                </a:solidFill>
                <a:latin typeface="Verdana" pitchFamily="34" charset="0"/>
              </a:rPr>
              <a:t>SOGC </a:t>
            </a:r>
            <a:r>
              <a:rPr lang="en-US" sz="1600" b="1" dirty="0">
                <a:solidFill>
                  <a:srgbClr val="FF99FF"/>
                </a:solidFill>
                <a:latin typeface="Verdana" pitchFamily="34" charset="0"/>
              </a:rPr>
              <a:t>Practice Guideline.193</a:t>
            </a:r>
            <a:r>
              <a:rPr lang="en-US" sz="1600" dirty="0">
                <a:solidFill>
                  <a:srgbClr val="FF99FF"/>
                </a:solidFill>
                <a:latin typeface="Verdana" pitchFamily="34" charset="0"/>
              </a:rPr>
              <a:t>, </a:t>
            </a:r>
            <a:r>
              <a:rPr lang="en-US" sz="1600" b="1" dirty="0" smtClean="0">
                <a:solidFill>
                  <a:srgbClr val="FF99FF"/>
                </a:solidFill>
                <a:latin typeface="Verdana" pitchFamily="34" charset="0"/>
              </a:rPr>
              <a:t>2007</a:t>
            </a:r>
            <a:endParaRPr lang="en-US" sz="1600" b="1" dirty="0">
              <a:solidFill>
                <a:srgbClr val="FF99FF"/>
              </a:solidFill>
              <a:latin typeface="Verdana" pitchFamily="34" charset="0"/>
            </a:endParaRPr>
          </a:p>
        </p:txBody>
      </p:sp>
      <p:pic>
        <p:nvPicPr>
          <p:cNvPr id="24581" name="Picture 5" descr="50-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62481" y="1676400"/>
            <a:ext cx="4205319" cy="3532985"/>
          </a:xfrm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6202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Guidelines  for  Safe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Veress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Needle Abdominal  Entry</a:t>
            </a:r>
            <a:endParaRPr lang="en-US" sz="4000" dirty="0" smtClean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70100"/>
            <a:ext cx="7772400" cy="4238625"/>
          </a:xfrm>
        </p:spPr>
        <p:txBody>
          <a:bodyPr>
            <a:normAutofit lnSpcReduction="10000"/>
          </a:bodyPr>
          <a:lstStyle/>
          <a:p>
            <a:pPr marL="463550" indent="-463550">
              <a:lnSpc>
                <a:spcPct val="9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700" b="1" dirty="0" smtClean="0">
                <a:solidFill>
                  <a:schemeClr val="bg1"/>
                </a:solidFill>
                <a:cs typeface="Times New Roman" pitchFamily="18" charset="0"/>
              </a:rPr>
              <a:t>Aim to sacral hollow.</a:t>
            </a:r>
          </a:p>
          <a:p>
            <a:pPr marL="463550" indent="-463550">
              <a:lnSpc>
                <a:spcPct val="9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700" b="1" dirty="0" smtClean="0">
                <a:solidFill>
                  <a:schemeClr val="bg1"/>
                </a:solidFill>
                <a:cs typeface="Times New Roman" pitchFamily="18" charset="0"/>
              </a:rPr>
              <a:t>Aim at right angle to the skin, then readjust.</a:t>
            </a:r>
          </a:p>
          <a:p>
            <a:pPr marL="463550" indent="-463550">
              <a:lnSpc>
                <a:spcPct val="9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700" b="1" dirty="0" smtClean="0">
                <a:solidFill>
                  <a:schemeClr val="bg1"/>
                </a:solidFill>
                <a:cs typeface="Times New Roman" pitchFamily="18" charset="0"/>
              </a:rPr>
              <a:t>Aim away from pelvic vessels.</a:t>
            </a:r>
          </a:p>
          <a:p>
            <a:pPr marL="463550" indent="-463550">
              <a:lnSpc>
                <a:spcPct val="9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700" b="1" dirty="0" smtClean="0">
                <a:solidFill>
                  <a:schemeClr val="bg1"/>
                </a:solidFill>
                <a:cs typeface="Times New Roman" pitchFamily="18" charset="0"/>
              </a:rPr>
              <a:t>Test for peritoneal entry (IPP</a:t>
            </a:r>
            <a:r>
              <a:rPr kumimoji="1" lang="en-US" altLang="zh-CN" sz="2700" b="1" dirty="0" smtClean="0">
                <a:solidFill>
                  <a:schemeClr val="bg1"/>
                </a:solidFill>
                <a:ea typeface="SimSun" pitchFamily="2" charset="-122"/>
                <a:cs typeface="Times New Roman" pitchFamily="18" charset="0"/>
              </a:rPr>
              <a:t> ≤ 10</a:t>
            </a:r>
            <a:r>
              <a:rPr lang="en-US" sz="2700" b="1" dirty="0" smtClean="0">
                <a:solidFill>
                  <a:schemeClr val="bg1"/>
                </a:solidFill>
                <a:cs typeface="Times New Roman" pitchFamily="18" charset="0"/>
              </a:rPr>
              <a:t> mm Hg).</a:t>
            </a:r>
          </a:p>
          <a:p>
            <a:pPr marL="463550" indent="-463550">
              <a:lnSpc>
                <a:spcPct val="9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700" b="1" dirty="0" smtClean="0">
                <a:solidFill>
                  <a:schemeClr val="bg1"/>
                </a:solidFill>
                <a:cs typeface="Times New Roman" pitchFamily="18" charset="0"/>
              </a:rPr>
              <a:t>Advance only 2-3 cm after piercing  peritoneum.</a:t>
            </a:r>
          </a:p>
          <a:p>
            <a:pPr marL="463550" indent="-463550">
              <a:lnSpc>
                <a:spcPct val="9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700" b="1" dirty="0" smtClean="0">
                <a:solidFill>
                  <a:schemeClr val="bg1"/>
                </a:solidFill>
                <a:cs typeface="Times New Roman" pitchFamily="18" charset="0"/>
              </a:rPr>
              <a:t>Avoid over-</a:t>
            </a:r>
            <a:r>
              <a:rPr lang="en-US" sz="2700" b="1" dirty="0" err="1" smtClean="0">
                <a:solidFill>
                  <a:schemeClr val="bg1"/>
                </a:solidFill>
                <a:cs typeface="Times New Roman" pitchFamily="18" charset="0"/>
              </a:rPr>
              <a:t>insufflation</a:t>
            </a:r>
            <a:r>
              <a:rPr lang="en-US" sz="2700" b="1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 marL="463550" indent="-463550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sz="16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463550" indent="-463550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sz="16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463550" indent="-463550" algn="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600" b="1" dirty="0" smtClean="0">
                <a:solidFill>
                  <a:srgbClr val="FF99FF"/>
                </a:solidFill>
                <a:cs typeface="Times New Roman" pitchFamily="18" charset="0"/>
              </a:rPr>
              <a:t>RCOG Guideline No 49 May 2008</a:t>
            </a:r>
            <a:endParaRPr lang="en-US" sz="2700" dirty="0" smtClean="0">
              <a:solidFill>
                <a:srgbClr val="FF99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00063"/>
            <a:ext cx="8458200" cy="5976937"/>
          </a:xfrm>
        </p:spPr>
        <p:txBody>
          <a:bodyPr/>
          <a:lstStyle/>
          <a:p>
            <a:pPr marL="533400">
              <a:buFontTx/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Avoid:</a:t>
            </a:r>
          </a:p>
          <a:p>
            <a:pPr marL="533400">
              <a:spcBef>
                <a:spcPct val="25000"/>
              </a:spcBef>
              <a:buFont typeface="Wingdings" pitchFamily="2" charset="2"/>
              <a:buBlip>
                <a:blip r:embed="rId3"/>
              </a:buBlip>
            </a:pPr>
            <a:r>
              <a:rPr lang="en-US" b="1" dirty="0" smtClean="0">
                <a:solidFill>
                  <a:schemeClr val="bg1"/>
                </a:solidFill>
              </a:rPr>
              <a:t>Long Needle.</a:t>
            </a:r>
          </a:p>
          <a:p>
            <a:pPr marL="533400">
              <a:spcBef>
                <a:spcPct val="25000"/>
              </a:spcBef>
              <a:buFont typeface="Wingdings" pitchFamily="2" charset="2"/>
              <a:buBlip>
                <a:blip r:embed="rId3"/>
              </a:buBlip>
            </a:pPr>
            <a:r>
              <a:rPr lang="en-US" b="1" dirty="0" smtClean="0">
                <a:solidFill>
                  <a:schemeClr val="bg1"/>
                </a:solidFill>
              </a:rPr>
              <a:t>Premature </a:t>
            </a:r>
            <a:r>
              <a:rPr lang="en-US" b="1" dirty="0" err="1" smtClean="0">
                <a:solidFill>
                  <a:schemeClr val="bg1"/>
                </a:solidFill>
              </a:rPr>
              <a:t>Trendelnburg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 marL="533400">
              <a:spcBef>
                <a:spcPct val="25000"/>
              </a:spcBef>
              <a:buFont typeface="Wingdings" pitchFamily="2" charset="2"/>
              <a:buBlip>
                <a:blip r:embed="rId3"/>
              </a:buBlip>
            </a:pPr>
            <a:r>
              <a:rPr lang="en-US" b="1" dirty="0" smtClean="0">
                <a:solidFill>
                  <a:schemeClr val="bg1"/>
                </a:solidFill>
              </a:rPr>
              <a:t>Distension:  stomach, colon  or bladder.</a:t>
            </a:r>
          </a:p>
          <a:p>
            <a:pPr marL="533400">
              <a:spcBef>
                <a:spcPct val="25000"/>
              </a:spcBef>
              <a:buFont typeface="Wingdings" pitchFamily="2" charset="2"/>
              <a:buBlip>
                <a:blip r:embed="rId3"/>
              </a:buBlip>
            </a:pPr>
            <a:r>
              <a:rPr lang="en-US" b="1" dirty="0" smtClean="0">
                <a:solidFill>
                  <a:schemeClr val="bg1"/>
                </a:solidFill>
              </a:rPr>
              <a:t>Adhesions.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 r="24" b="-40"/>
          <a:stretch>
            <a:fillRect/>
          </a:stretch>
        </p:blipFill>
        <p:spPr bwMode="auto">
          <a:xfrm>
            <a:off x="4507593" y="3648419"/>
            <a:ext cx="3716594" cy="292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85800" y="1412720"/>
            <a:ext cx="7140000" cy="2792412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b="1" dirty="0" smtClean="0">
                <a:solidFill>
                  <a:schemeClr val="bg1"/>
                </a:solidFill>
              </a:rPr>
              <a:t>Adjust intra-peritoneal pressure to </a:t>
            </a:r>
            <a:r>
              <a:rPr lang="en-US" b="1" dirty="0" smtClean="0">
                <a:solidFill>
                  <a:srgbClr val="FFFF00"/>
                </a:solidFill>
              </a:rPr>
              <a:t>12-16 mm Hg  </a:t>
            </a:r>
            <a:r>
              <a:rPr lang="en-US" b="1" dirty="0" smtClean="0">
                <a:solidFill>
                  <a:schemeClr val="bg1"/>
                </a:solidFill>
              </a:rPr>
              <a:t>once insertion of </a:t>
            </a:r>
            <a:r>
              <a:rPr lang="en-US" b="1" dirty="0" err="1" smtClean="0">
                <a:solidFill>
                  <a:schemeClr val="bg1"/>
                </a:solidFill>
              </a:rPr>
              <a:t>trocar</a:t>
            </a:r>
            <a:r>
              <a:rPr lang="en-US" b="1" dirty="0" smtClean="0">
                <a:solidFill>
                  <a:schemeClr val="bg1"/>
                </a:solidFill>
              </a:rPr>
              <a:t> is complete.</a:t>
            </a:r>
            <a:endParaRPr lang="en-US" sz="3600" dirty="0" smtClean="0"/>
          </a:p>
        </p:txBody>
      </p:sp>
      <p:pic>
        <p:nvPicPr>
          <p:cNvPr id="4" name="2102V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789363"/>
            <a:ext cx="4643438" cy="26447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5003800" y="6491288"/>
            <a:ext cx="3784600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99FF"/>
                </a:solidFill>
              </a:rPr>
              <a:t> </a:t>
            </a:r>
            <a:r>
              <a:rPr lang="en-US" sz="1800" b="1">
                <a:solidFill>
                  <a:srgbClr val="FF99FF"/>
                </a:solidFill>
              </a:rPr>
              <a:t>SOGC Practice Guideline. 193, 2007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0825" y="836613"/>
            <a:ext cx="86471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Pneumoperitoneum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0010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 kern="12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Arial" charset="0"/>
              </a:rPr>
              <a:t>Types Of Primary Trocar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95288" y="1989138"/>
            <a:ext cx="7772400" cy="4114800"/>
          </a:xfrm>
        </p:spPr>
        <p:txBody>
          <a:bodyPr/>
          <a:lstStyle/>
          <a:p>
            <a:pPr marL="88900" indent="-88900">
              <a:buFontTx/>
              <a:buNone/>
            </a:pPr>
            <a:r>
              <a:rPr lang="en-US" b="1" dirty="0" smtClean="0">
                <a:solidFill>
                  <a:srgbClr val="FFFF00"/>
                </a:solidFill>
              </a:rPr>
              <a:t>1-Non-Visual Entry System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</a:p>
          <a:p>
            <a:pPr marL="622300" lvl="1" indent="-354013">
              <a:buFontTx/>
              <a:buBlip>
                <a:blip r:embed="rId2"/>
              </a:buBlip>
            </a:pPr>
            <a:r>
              <a:rPr lang="en-US" b="1" dirty="0" smtClean="0">
                <a:solidFill>
                  <a:schemeClr val="bg1"/>
                </a:solidFill>
              </a:rPr>
              <a:t>Conventional trocar and cannula</a:t>
            </a:r>
          </a:p>
          <a:p>
            <a:pPr marL="622300" lvl="1" indent="-354013">
              <a:buFontTx/>
              <a:buBlip>
                <a:blip r:embed="rId2"/>
              </a:buBlip>
            </a:pPr>
            <a:r>
              <a:rPr lang="en-US" b="1" dirty="0" smtClean="0">
                <a:solidFill>
                  <a:schemeClr val="bg1"/>
                </a:solidFill>
              </a:rPr>
              <a:t>Disposable shielded trocars</a:t>
            </a:r>
          </a:p>
          <a:p>
            <a:pPr marL="622300" lvl="1" indent="-354013">
              <a:buFontTx/>
              <a:buBlip>
                <a:blip r:embed="rId2"/>
              </a:buBlip>
            </a:pPr>
            <a:r>
              <a:rPr lang="en-US" b="1" dirty="0" smtClean="0">
                <a:solidFill>
                  <a:schemeClr val="bg1"/>
                </a:solidFill>
              </a:rPr>
              <a:t>Reusable shielded safety trocars</a:t>
            </a:r>
          </a:p>
          <a:p>
            <a:pPr marL="622300" lvl="1" indent="-354013">
              <a:buFontTx/>
              <a:buBlip>
                <a:blip r:embed="rId2"/>
              </a:buBlip>
            </a:pPr>
            <a:r>
              <a:rPr lang="en-US" b="1" dirty="0" smtClean="0">
                <a:solidFill>
                  <a:schemeClr val="bg1"/>
                </a:solidFill>
              </a:rPr>
              <a:t>Radially expanding(Versa step)</a:t>
            </a:r>
          </a:p>
          <a:p>
            <a:pPr marL="88900" indent="-88900">
              <a:buFontTx/>
              <a:buNone/>
            </a:pPr>
            <a:r>
              <a:rPr lang="en-US" b="1" dirty="0" smtClean="0">
                <a:solidFill>
                  <a:srgbClr val="FFFF00"/>
                </a:solidFill>
              </a:rPr>
              <a:t>2-Visual Entry Systems</a:t>
            </a:r>
          </a:p>
          <a:p>
            <a:pPr marL="88900" indent="-88900">
              <a:buFontTx/>
              <a:buNone/>
            </a:pPr>
            <a:r>
              <a:rPr lang="en-US" b="1" dirty="0" smtClean="0">
                <a:solidFill>
                  <a:srgbClr val="FFFF00"/>
                </a:solidFill>
              </a:rPr>
              <a:t>3-Open laparoscopy (</a:t>
            </a:r>
            <a:r>
              <a:rPr lang="en-US" b="1" dirty="0" err="1" smtClean="0">
                <a:solidFill>
                  <a:srgbClr val="FFFF00"/>
                </a:solidFill>
              </a:rPr>
              <a:t>Hasson</a:t>
            </a:r>
            <a:r>
              <a:rPr lang="en-US" b="1" dirty="0" smtClean="0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32772" name="Picture 2" descr="http://www.websters-online-dictionary.com/images/wiki/wikipedia/commons/9/9e/Troc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481263"/>
            <a:ext cx="2643187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C:\Documents and Settings\Marchionni\Documenti\Attività scientifica\Accesso diretto\Accesso diretto\Immagini\Accesso diretto1b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3" y="482243"/>
            <a:ext cx="4491274" cy="3959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2" name="Picture 5" descr="C:\Documents and Settings\Marchionni\Documenti\Attività scientifica\Accesso diretto\Accesso diretto\Immagini\Accesso diretto2b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5109" y="2572874"/>
            <a:ext cx="4701316" cy="3639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4716463" y="1196975"/>
            <a:ext cx="414337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2800" b="1" dirty="0">
                <a:solidFill>
                  <a:srgbClr val="FFFF00"/>
                </a:solidFill>
                <a:latin typeface="Lucida Sans Unicode" pitchFamily="34" charset="0"/>
              </a:rPr>
              <a:t>Trocar introduction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Lucida Sans Unicode" pitchFamily="34" charset="0"/>
              </a:rPr>
              <a:t>The primary incision should be vertical from the base of the umbilicus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4418013" y="6286500"/>
            <a:ext cx="3970337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2000">
                <a:solidFill>
                  <a:srgbClr val="FF99FF"/>
                </a:solidFill>
              </a:rPr>
              <a:t> </a:t>
            </a:r>
            <a:r>
              <a:rPr lang="it-IT" sz="2000" b="1">
                <a:solidFill>
                  <a:srgbClr val="FF99FF"/>
                </a:solidFill>
              </a:rPr>
              <a:t>RCOG Guideline no 49, May 2008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75247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200" b="1" kern="12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Arial" charset="0"/>
              </a:rPr>
              <a:t>Guidelines for Safe Primary Trocar 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643063"/>
            <a:ext cx="5000625" cy="4452937"/>
          </a:xfrm>
        </p:spPr>
        <p:txBody>
          <a:bodyPr>
            <a:normAutofit/>
          </a:bodyPr>
          <a:lstStyle/>
          <a:p>
            <a:pPr marL="355600" indent="-355600"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</a:rPr>
              <a:t>Aim at right </a:t>
            </a:r>
            <a:r>
              <a:rPr lang="en-US" sz="2400" b="1" dirty="0" smtClean="0">
                <a:solidFill>
                  <a:srgbClr val="FFFF00"/>
                </a:solidFill>
              </a:rPr>
              <a:t>angle</a:t>
            </a:r>
            <a:r>
              <a:rPr lang="en-US" sz="2400" b="1" dirty="0" smtClean="0">
                <a:solidFill>
                  <a:schemeClr val="bg1"/>
                </a:solidFill>
              </a:rPr>
              <a:t> to the skin, then readjust 45-90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o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</a:p>
          <a:p>
            <a:pPr marL="355600" indent="-355600"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</a:rPr>
              <a:t>Aim to sacral </a:t>
            </a:r>
            <a:r>
              <a:rPr lang="en-US" sz="2400" b="1" dirty="0" err="1" smtClean="0">
                <a:solidFill>
                  <a:schemeClr val="bg1"/>
                </a:solidFill>
              </a:rPr>
              <a:t>hollow,aim</a:t>
            </a:r>
            <a:r>
              <a:rPr lang="en-US" sz="2400" b="1" dirty="0" smtClean="0">
                <a:solidFill>
                  <a:schemeClr val="bg1"/>
                </a:solidFill>
              </a:rPr>
              <a:t> away from </a:t>
            </a:r>
            <a:r>
              <a:rPr lang="en-US" sz="2400" b="1" dirty="0" smtClean="0">
                <a:solidFill>
                  <a:srgbClr val="FFFF00"/>
                </a:solidFill>
              </a:rPr>
              <a:t>pelvic vessels.</a:t>
            </a:r>
          </a:p>
          <a:p>
            <a:pPr marL="355600" indent="-355600"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</a:rPr>
              <a:t>Extend </a:t>
            </a:r>
            <a:r>
              <a:rPr lang="en-US" sz="2400" b="1" dirty="0" smtClean="0">
                <a:solidFill>
                  <a:srgbClr val="FFFF00"/>
                </a:solidFill>
              </a:rPr>
              <a:t>index</a:t>
            </a:r>
            <a:r>
              <a:rPr lang="en-US" sz="2400" b="1" dirty="0" smtClean="0">
                <a:solidFill>
                  <a:schemeClr val="bg1"/>
                </a:solidFill>
              </a:rPr>
              <a:t> on the </a:t>
            </a:r>
            <a:r>
              <a:rPr lang="en-US" sz="2400" b="1" dirty="0" err="1" smtClean="0">
                <a:solidFill>
                  <a:schemeClr val="bg1"/>
                </a:solidFill>
              </a:rPr>
              <a:t>trocar</a:t>
            </a:r>
            <a:r>
              <a:rPr lang="en-US" sz="2400" b="1" dirty="0" smtClean="0">
                <a:solidFill>
                  <a:schemeClr val="bg1"/>
                </a:solidFill>
              </a:rPr>
              <a:t> to prevent sudden </a:t>
            </a:r>
            <a:r>
              <a:rPr lang="en-US" sz="2400" b="1" dirty="0" smtClean="0">
                <a:solidFill>
                  <a:srgbClr val="FFFF00"/>
                </a:solidFill>
              </a:rPr>
              <a:t>thrust </a:t>
            </a:r>
            <a:r>
              <a:rPr lang="en-US" sz="2400" b="1" dirty="0" smtClean="0">
                <a:solidFill>
                  <a:schemeClr val="bg1"/>
                </a:solidFill>
              </a:rPr>
              <a:t>of </a:t>
            </a:r>
            <a:r>
              <a:rPr lang="en-US" sz="2400" b="1" dirty="0" err="1" smtClean="0">
                <a:solidFill>
                  <a:schemeClr val="bg1"/>
                </a:solidFill>
              </a:rPr>
              <a:t>trocar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</a:p>
          <a:p>
            <a:pPr marL="355600" indent="-355600">
              <a:lnSpc>
                <a:spcPct val="80000"/>
              </a:lnSpc>
              <a:spcBef>
                <a:spcPct val="30000"/>
              </a:spcBef>
              <a:buFontTx/>
              <a:buBlip>
                <a:blip r:embed="rId2"/>
              </a:buBlip>
            </a:pPr>
            <a:r>
              <a:rPr lang="en-US" sz="2400" b="1" dirty="0" smtClean="0">
                <a:solidFill>
                  <a:srgbClr val="FFFF00"/>
                </a:solidFill>
              </a:rPr>
              <a:t>Rotate</a:t>
            </a:r>
            <a:r>
              <a:rPr lang="en-US" sz="2400" b="1" dirty="0" smtClean="0">
                <a:solidFill>
                  <a:schemeClr val="bg1"/>
                </a:solidFill>
              </a:rPr>
              <a:t> in a semi-circular fashion.</a:t>
            </a:r>
          </a:p>
          <a:p>
            <a:pPr marL="355600" indent="-355600"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</a:rPr>
              <a:t>Advance not more than </a:t>
            </a:r>
            <a:r>
              <a:rPr lang="en-US" sz="2400" b="1" dirty="0" smtClean="0">
                <a:solidFill>
                  <a:srgbClr val="FFFF00"/>
                </a:solidFill>
              </a:rPr>
              <a:t>2-3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cm</a:t>
            </a:r>
            <a:r>
              <a:rPr lang="en-US" sz="2400" b="1" dirty="0" smtClean="0">
                <a:solidFill>
                  <a:schemeClr val="bg1"/>
                </a:solidFill>
              </a:rPr>
              <a:t> beyond peritoneum.</a:t>
            </a:r>
            <a:r>
              <a:rPr lang="en-US" sz="1300" b="1" dirty="0" smtClean="0">
                <a:solidFill>
                  <a:schemeClr val="bg1"/>
                </a:solidFill>
              </a:rPr>
              <a:t>                                                                                           	 	</a:t>
            </a:r>
          </a:p>
        </p:txBody>
      </p:sp>
      <p:pic>
        <p:nvPicPr>
          <p:cNvPr id="34820" name="Picture 2" descr="50-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21"/>
          <a:stretch>
            <a:fillRect/>
          </a:stretch>
        </p:blipFill>
        <p:spPr bwMode="auto">
          <a:xfrm>
            <a:off x="5219700" y="1773238"/>
            <a:ext cx="3859213" cy="378618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076825" y="6021388"/>
            <a:ext cx="3671888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FF99FF"/>
                </a:solidFill>
              </a:rPr>
              <a:t>RCOGGuideline No 49 May 2008</a:t>
            </a:r>
          </a:p>
          <a:p>
            <a:r>
              <a:rPr lang="en-US" sz="1800" b="1">
                <a:solidFill>
                  <a:srgbClr val="FF99FF"/>
                </a:solidFill>
              </a:rPr>
              <a:t>Pryor&amp;Yoo,Up to date, May 2011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395288" y="1196975"/>
            <a:ext cx="8066087" cy="3384550"/>
          </a:xfrm>
        </p:spPr>
        <p:txBody>
          <a:bodyPr/>
          <a:lstStyle/>
          <a:p>
            <a:pPr algn="justLow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b="1" dirty="0" smtClean="0">
                <a:solidFill>
                  <a:schemeClr val="bg1"/>
                </a:solidFill>
              </a:rPr>
              <a:t>Once </a:t>
            </a:r>
            <a:r>
              <a:rPr lang="en-US" b="1" dirty="0" smtClean="0">
                <a:solidFill>
                  <a:srgbClr val="FFFF00"/>
                </a:solidFill>
              </a:rPr>
              <a:t>introduced</a:t>
            </a:r>
            <a:r>
              <a:rPr lang="en-US" b="1" dirty="0" smtClean="0">
                <a:solidFill>
                  <a:schemeClr val="bg1"/>
                </a:solidFill>
              </a:rPr>
              <a:t> check visually for any evidence of hemorrhage or damage.</a:t>
            </a:r>
          </a:p>
          <a:p>
            <a:pPr algn="justLow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b="1" dirty="0" smtClean="0">
                <a:solidFill>
                  <a:schemeClr val="bg1"/>
                </a:solidFill>
              </a:rPr>
              <a:t>Visual control during </a:t>
            </a:r>
            <a:r>
              <a:rPr lang="en-US" b="1" dirty="0" smtClean="0">
                <a:solidFill>
                  <a:srgbClr val="FFFF00"/>
                </a:solidFill>
              </a:rPr>
              <a:t>removal</a:t>
            </a:r>
            <a:r>
              <a:rPr lang="en-US" b="1" dirty="0" smtClean="0">
                <a:solidFill>
                  <a:schemeClr val="bg1"/>
                </a:solidFill>
              </a:rPr>
              <a:t> is also recommended.</a:t>
            </a:r>
            <a:endParaRPr lang="en-US" sz="2500" dirty="0" smtClean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555875" y="5300663"/>
            <a:ext cx="6337300" cy="1311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99FF"/>
                </a:solidFill>
              </a:rPr>
              <a:t>RCOG Guideline No.49 May 2008</a:t>
            </a:r>
          </a:p>
          <a:p>
            <a:r>
              <a:rPr lang="en-US" sz="2000" b="1">
                <a:solidFill>
                  <a:srgbClr val="FF99FF"/>
                </a:solidFill>
              </a:rPr>
              <a:t>Xavier Deffieux et al, Risks associated with laparoscopic  entry:guidelines for  clinical practice from the French</a:t>
            </a:r>
          </a:p>
          <a:p>
            <a:r>
              <a:rPr lang="en-US" sz="2000" b="1">
                <a:solidFill>
                  <a:srgbClr val="FF99FF"/>
                </a:solidFill>
              </a:rPr>
              <a:t>College of Gynecologists and Obstetricians, 2011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571500"/>
            <a:ext cx="5256213" cy="5524500"/>
          </a:xfrm>
        </p:spPr>
        <p:txBody>
          <a:bodyPr>
            <a:norm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US" sz="2600" b="1" dirty="0" smtClean="0">
                <a:solidFill>
                  <a:schemeClr val="bg1"/>
                </a:solidFill>
              </a:rPr>
              <a:t>There is no evidence that </a:t>
            </a:r>
            <a:r>
              <a:rPr lang="en-US" sz="2600" b="1" dirty="0" smtClean="0">
                <a:solidFill>
                  <a:srgbClr val="FFFF00"/>
                </a:solidFill>
              </a:rPr>
              <a:t>shielded </a:t>
            </a:r>
            <a:r>
              <a:rPr lang="en-US" sz="2600" b="1" dirty="0" err="1" smtClean="0">
                <a:solidFill>
                  <a:srgbClr val="FFFF00"/>
                </a:solidFill>
              </a:rPr>
              <a:t>trocars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</a:rPr>
              <a:t>result in fewer visceral and vascular injuries.</a:t>
            </a:r>
          </a:p>
          <a:p>
            <a:pPr>
              <a:buFontTx/>
              <a:buBlip>
                <a:blip r:embed="rId2"/>
              </a:buBlip>
            </a:pPr>
            <a:endParaRPr lang="en-US" sz="2600" b="1" dirty="0" smtClean="0">
              <a:solidFill>
                <a:schemeClr val="bg1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n-US" sz="2600" b="1" dirty="0" err="1" smtClean="0">
                <a:solidFill>
                  <a:srgbClr val="FFFF00"/>
                </a:solidFill>
              </a:rPr>
              <a:t>Radially</a:t>
            </a:r>
            <a:r>
              <a:rPr lang="en-US" sz="2600" b="1" dirty="0" smtClean="0">
                <a:solidFill>
                  <a:srgbClr val="FFFF00"/>
                </a:solidFill>
              </a:rPr>
              <a:t> expanding </a:t>
            </a:r>
            <a:r>
              <a:rPr lang="en-US" sz="2600" b="1" dirty="0" err="1" smtClean="0">
                <a:solidFill>
                  <a:srgbClr val="FFFF00"/>
                </a:solidFill>
              </a:rPr>
              <a:t>trocars</a:t>
            </a:r>
            <a:r>
              <a:rPr lang="en-US" sz="2600" b="1" dirty="0" smtClean="0">
                <a:solidFill>
                  <a:srgbClr val="FFFF00"/>
                </a:solidFill>
              </a:rPr>
              <a:t>(</a:t>
            </a:r>
            <a:r>
              <a:rPr lang="en-US" sz="2600" b="1" dirty="0" err="1" smtClean="0">
                <a:solidFill>
                  <a:srgbClr val="FFFF00"/>
                </a:solidFill>
              </a:rPr>
              <a:t>Versastep</a:t>
            </a:r>
            <a:r>
              <a:rPr lang="en-US" sz="2600" b="1" dirty="0" smtClean="0">
                <a:solidFill>
                  <a:srgbClr val="FFFF00"/>
                </a:solidFill>
              </a:rPr>
              <a:t>) </a:t>
            </a:r>
            <a:r>
              <a:rPr lang="en-US" sz="2600" b="1" dirty="0" smtClean="0">
                <a:solidFill>
                  <a:schemeClr val="bg1"/>
                </a:solidFill>
              </a:rPr>
              <a:t>may provide some protection from injuries but  </a:t>
            </a:r>
            <a:r>
              <a:rPr lang="en-US" sz="2600" b="1" dirty="0" err="1" smtClean="0">
                <a:solidFill>
                  <a:schemeClr val="bg1"/>
                </a:solidFill>
              </a:rPr>
              <a:t>neeeds</a:t>
            </a:r>
            <a:r>
              <a:rPr lang="en-US" sz="2600" b="1" dirty="0" smtClean="0">
                <a:solidFill>
                  <a:schemeClr val="bg1"/>
                </a:solidFill>
              </a:rPr>
              <a:t> greater force for introduction.</a:t>
            </a:r>
            <a:endParaRPr lang="en-US" sz="2600" dirty="0" smtClean="0"/>
          </a:p>
        </p:txBody>
      </p:sp>
      <p:pic>
        <p:nvPicPr>
          <p:cNvPr id="36867" name="Picture 3" descr="shielded troca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8" y="620713"/>
            <a:ext cx="3571875" cy="1643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versa step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492375"/>
            <a:ext cx="3554413" cy="30003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059113" y="5826125"/>
            <a:ext cx="5976937" cy="9159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rgbClr val="FF99FF"/>
                </a:solidFill>
              </a:rPr>
              <a:t> </a:t>
            </a:r>
            <a:r>
              <a:rPr lang="en-US" sz="1800" b="1">
                <a:solidFill>
                  <a:srgbClr val="FF99FF"/>
                </a:solidFill>
              </a:rPr>
              <a:t>Xavier Deffieux et al, Risks associated with laparoscopic  entry:guidelines for  clinical practice from the French  College of Gynecologists and Obstetricians,2011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8775" y="1430338"/>
            <a:ext cx="7813675" cy="1350962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 b="1" smtClean="0">
                <a:solidFill>
                  <a:srgbClr val="FFFF00"/>
                </a:solidFill>
              </a:rPr>
              <a:t>The structures most frequently injured are: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b="1" i="1" smtClean="0">
                <a:solidFill>
                  <a:srgbClr val="FF00FF"/>
                </a:solidFill>
                <a:latin typeface="Arial" charset="0"/>
                <a:cs typeface="Arial" charset="0"/>
              </a:rPr>
              <a:t>Inferior epigastric vessels</a:t>
            </a:r>
            <a:endParaRPr lang="en-GB" sz="3000" smtClean="0">
              <a:solidFill>
                <a:srgbClr val="FFFF00"/>
              </a:solidFill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80660" y="41374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Secondary </a:t>
            </a:r>
            <a:r>
              <a:rPr lang="en-US" sz="3200" b="1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Trocar</a:t>
            </a:r>
            <a:r>
              <a:rPr lang="en-US" sz="32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32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Insertion: </a:t>
            </a:r>
            <a:endParaRPr lang="en-US" sz="3200" b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37892" name="Picture 3" descr="epigastriche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52738"/>
            <a:ext cx="4681537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ttangolo 10"/>
          <p:cNvSpPr>
            <a:spLocks noChangeArrowheads="1"/>
          </p:cNvSpPr>
          <p:nvPr/>
        </p:nvSpPr>
        <p:spPr bwMode="auto">
          <a:xfrm>
            <a:off x="5610225" y="4941888"/>
            <a:ext cx="3209925" cy="13112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2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76,5%</a:t>
            </a:r>
            <a:r>
              <a:rPr lang="it-IT" sz="2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	 of all vascular 		complications</a:t>
            </a:r>
          </a:p>
          <a:p>
            <a:endParaRPr lang="it-IT" sz="200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it-IT" sz="2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0,3% </a:t>
            </a:r>
            <a:r>
              <a:rPr lang="it-IT" sz="2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of all complications</a:t>
            </a:r>
          </a:p>
        </p:txBody>
      </p:sp>
      <p:sp>
        <p:nvSpPr>
          <p:cNvPr id="37894" name="Rectangle 3"/>
          <p:cNvSpPr>
            <a:spLocks noChangeArrowheads="1"/>
          </p:cNvSpPr>
          <p:nvPr/>
        </p:nvSpPr>
        <p:spPr bwMode="auto">
          <a:xfrm>
            <a:off x="5435600" y="3213100"/>
            <a:ext cx="24161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Inferior epigastric artery lesions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79388" y="4281488"/>
            <a:ext cx="3529012" cy="1876425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1" eaLnBrk="1" hangingPunct="1"/>
            <a:r>
              <a:rPr lang="en-US" sz="2800">
                <a:solidFill>
                  <a:schemeClr val="bg1"/>
                </a:solidFill>
                <a:cs typeface="Times New Roman" pitchFamily="18" charset="0"/>
              </a:rPr>
              <a:t>Retroperitoneal hematoma due to vena cava injury with the Veress needle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273550"/>
            <a:ext cx="3797300" cy="25844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20" r="688" b="3214"/>
          <a:stretch>
            <a:fillRect/>
          </a:stretch>
        </p:blipFill>
        <p:spPr bwMode="auto">
          <a:xfrm>
            <a:off x="3779838" y="1557338"/>
            <a:ext cx="5184775" cy="22320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1188" y="404813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 dirty="0">
                <a:solidFill>
                  <a:srgbClr val="66FF33"/>
                </a:solidFill>
                <a:cs typeface="Times New Roman" pitchFamily="18" charset="0"/>
              </a:rPr>
              <a:t>Entry-Related complications</a:t>
            </a:r>
          </a:p>
          <a:p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Blood Vessel Injuries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457700" y="3644900"/>
            <a:ext cx="37861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cs typeface="Times New Roman" pitchFamily="18" charset="0"/>
              </a:rPr>
              <a:t>Epigastric vessel perforation</a:t>
            </a:r>
          </a:p>
        </p:txBody>
      </p:sp>
      <p:sp>
        <p:nvSpPr>
          <p:cNvPr id="5127" name="Text Box 3"/>
          <p:cNvSpPr txBox="1">
            <a:spLocks noChangeArrowheads="1"/>
          </p:cNvSpPr>
          <p:nvPr/>
        </p:nvSpPr>
        <p:spPr bwMode="auto">
          <a:xfrm>
            <a:off x="212725" y="2124075"/>
            <a:ext cx="3422650" cy="1919288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cs typeface="Times New Roman" pitchFamily="18" charset="0"/>
              </a:rPr>
              <a:t>Small: </a:t>
            </a:r>
            <a:r>
              <a:rPr lang="en-US" sz="2800" dirty="0" err="1">
                <a:solidFill>
                  <a:schemeClr val="bg1"/>
                </a:solidFill>
                <a:cs typeface="Times New Roman" pitchFamily="18" charset="0"/>
              </a:rPr>
              <a:t>Omental</a:t>
            </a:r>
            <a:r>
              <a:rPr lang="en-US" sz="2800" dirty="0">
                <a:solidFill>
                  <a:schemeClr val="bg1"/>
                </a:solidFill>
                <a:cs typeface="Times New Roman" pitchFamily="18" charset="0"/>
              </a:rPr>
              <a:t> or mesenteric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cs typeface="Times New Roman" pitchFamily="18" charset="0"/>
              </a:rPr>
              <a:t>Major: Abdominal or pelvic  </a:t>
            </a:r>
            <a:r>
              <a:rPr lang="en-US" sz="2800" dirty="0" smtClean="0">
                <a:solidFill>
                  <a:schemeClr val="bg1"/>
                </a:solidFill>
                <a:cs typeface="Times New Roman" pitchFamily="18" charset="0"/>
              </a:rPr>
              <a:t>artery </a:t>
            </a:r>
            <a:r>
              <a:rPr lang="en-US" sz="2800" dirty="0">
                <a:solidFill>
                  <a:schemeClr val="bg1"/>
                </a:solidFill>
                <a:cs typeface="Times New Roman" pitchFamily="18" charset="0"/>
              </a:rPr>
              <a:t>or </a:t>
            </a:r>
            <a:r>
              <a:rPr lang="en-US" sz="2800" dirty="0" smtClean="0">
                <a:solidFill>
                  <a:schemeClr val="bg1"/>
                </a:solidFill>
                <a:cs typeface="Times New Roman" pitchFamily="18" charset="0"/>
              </a:rPr>
              <a:t>vein </a:t>
            </a:r>
            <a:endParaRPr lang="en-US" sz="28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4" name="Text Box 4"/>
          <p:cNvSpPr txBox="1">
            <a:spLocks noChangeArrowheads="1"/>
          </p:cNvSpPr>
          <p:nvPr/>
        </p:nvSpPr>
        <p:spPr bwMode="auto">
          <a:xfrm>
            <a:off x="173038" y="874713"/>
            <a:ext cx="86471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Accessory Trocars: Golden safety rules:</a:t>
            </a:r>
            <a:endParaRPr lang="en-US" sz="2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50825" y="1901825"/>
            <a:ext cx="8561388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Transillumination and under endoscopic direct vision.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38918" name="Picture 10" descr="50-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"/>
          <a:stretch>
            <a:fillRect/>
          </a:stretch>
        </p:blipFill>
        <p:spPr bwMode="auto">
          <a:xfrm>
            <a:off x="287338" y="2997200"/>
            <a:ext cx="2357437" cy="24860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9" descr="abd_entry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2997200"/>
            <a:ext cx="3000375" cy="24288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0" name="Text Box 11"/>
          <p:cNvSpPr txBox="1">
            <a:spLocks noChangeArrowheads="1"/>
          </p:cNvSpPr>
          <p:nvPr/>
        </p:nvSpPr>
        <p:spPr bwMode="auto">
          <a:xfrm>
            <a:off x="3106738" y="2998788"/>
            <a:ext cx="313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Lateral umbilical ligament</a:t>
            </a:r>
          </a:p>
        </p:txBody>
      </p:sp>
      <p:sp>
        <p:nvSpPr>
          <p:cNvPr id="38921" name="Line 12"/>
          <p:cNvSpPr>
            <a:spLocks noChangeShapeType="1"/>
          </p:cNvSpPr>
          <p:nvPr/>
        </p:nvSpPr>
        <p:spPr bwMode="auto">
          <a:xfrm>
            <a:off x="4892675" y="3284538"/>
            <a:ext cx="0" cy="46831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922" name="Picture 7" descr="abd_entry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2998788"/>
            <a:ext cx="2928938" cy="242093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39750" y="5876925"/>
            <a:ext cx="81010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 of ancillary trocar under laparoscopic control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786812" cy="4176713"/>
          </a:xfrm>
        </p:spPr>
        <p:txBody>
          <a:bodyPr/>
          <a:lstStyle/>
          <a:p>
            <a:pPr algn="justLow">
              <a:lnSpc>
                <a:spcPct val="135000"/>
              </a:lnSpc>
              <a:buFontTx/>
              <a:buBlip>
                <a:blip r:embed="rId2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When laparoscopic landmarks are not visible,</a:t>
            </a:r>
            <a:r>
              <a:rPr lang="en-US" b="1" dirty="0" smtClean="0">
                <a:solidFill>
                  <a:schemeClr val="bg1"/>
                </a:solidFill>
              </a:rPr>
              <a:t> secondary </a:t>
            </a:r>
            <a:r>
              <a:rPr lang="en-US" b="1" dirty="0" err="1" smtClean="0">
                <a:solidFill>
                  <a:schemeClr val="bg1"/>
                </a:solidFill>
              </a:rPr>
              <a:t>trocars</a:t>
            </a:r>
            <a:r>
              <a:rPr lang="en-US" b="1" dirty="0" smtClean="0">
                <a:solidFill>
                  <a:schemeClr val="bg1"/>
                </a:solidFill>
              </a:rPr>
              <a:t> should be placed 5 cm superior to the </a:t>
            </a:r>
            <a:r>
              <a:rPr lang="en-US" b="1" dirty="0" err="1" smtClean="0">
                <a:solidFill>
                  <a:schemeClr val="bg1"/>
                </a:solidFill>
              </a:rPr>
              <a:t>midpubic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symphysis</a:t>
            </a:r>
            <a:r>
              <a:rPr lang="en-US" b="1" dirty="0" smtClean="0">
                <a:solidFill>
                  <a:schemeClr val="bg1"/>
                </a:solidFill>
              </a:rPr>
              <a:t> and 8 cm lateral to the midline to avoid injury to the vessels of the anterior abdominal wall.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482850" y="5591175"/>
            <a:ext cx="6410325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u="sng">
                <a:solidFill>
                  <a:srgbClr val="FF99FF"/>
                </a:solidFill>
              </a:rPr>
              <a:t>Manvikar Purushottam Rao </a:t>
            </a:r>
            <a:r>
              <a:rPr lang="en-US" sz="2000" b="1">
                <a:solidFill>
                  <a:srgbClr val="FF99FF"/>
                </a:solidFill>
              </a:rPr>
              <a:t>et.al, Study of the course of inferior epigastric artery with reference to laparoscopic portal, 2013 | Volume : 9 | Issue : 4 | Page : 154-158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72110" y="609600"/>
            <a:ext cx="7772400" cy="6762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 kern="12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Arial" charset="0"/>
              </a:rPr>
              <a:t>Visual Entry Systems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sz="half" idx="1"/>
          </p:nvPr>
        </p:nvSpPr>
        <p:spPr>
          <a:xfrm>
            <a:off x="350837" y="1371600"/>
            <a:ext cx="4291013" cy="1752600"/>
          </a:xfrm>
        </p:spPr>
        <p:txBody>
          <a:bodyPr/>
          <a:lstStyle/>
          <a:p>
            <a:pPr>
              <a:buFontTx/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DISPOSABLE</a:t>
            </a:r>
            <a:r>
              <a:rPr lang="en-US" sz="3200" dirty="0" smtClean="0">
                <a:solidFill>
                  <a:schemeClr val="bg1"/>
                </a:solidFill>
              </a:rPr>
              <a:t>:</a:t>
            </a:r>
          </a:p>
          <a:p>
            <a:pPr marL="536575" lvl="1" indent="-361950">
              <a:buFontTx/>
              <a:buBlip>
                <a:blip r:embed="rId2"/>
              </a:buBlip>
            </a:pPr>
            <a:r>
              <a:rPr lang="en-US" sz="2800" dirty="0" err="1" smtClean="0">
                <a:solidFill>
                  <a:schemeClr val="bg1"/>
                </a:solidFill>
              </a:rPr>
              <a:t>Optiview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36575" lvl="1" indent="-361950">
              <a:buFontTx/>
              <a:buBlip>
                <a:blip r:embed="rId2"/>
              </a:buBlip>
            </a:pPr>
            <a:r>
              <a:rPr lang="en-US" sz="2800" dirty="0" err="1" smtClean="0">
                <a:solidFill>
                  <a:schemeClr val="bg1"/>
                </a:solidFill>
              </a:rPr>
              <a:t>Visiport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53252" name="Content Placeholder 3"/>
          <p:cNvSpPr>
            <a:spLocks noGrp="1"/>
          </p:cNvSpPr>
          <p:nvPr>
            <p:ph sz="half" idx="2"/>
          </p:nvPr>
        </p:nvSpPr>
        <p:spPr>
          <a:xfrm>
            <a:off x="5391150" y="1371600"/>
            <a:ext cx="3143250" cy="2362199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REUSABLE</a:t>
            </a:r>
            <a:r>
              <a:rPr lang="en-US" sz="3200" u="sng" dirty="0" smtClean="0">
                <a:solidFill>
                  <a:schemeClr val="bg1"/>
                </a:solidFill>
              </a:rPr>
              <a:t>:</a:t>
            </a:r>
          </a:p>
          <a:p>
            <a:pPr marL="536575" lvl="1" indent="-357188">
              <a:buFontTx/>
              <a:buBlip>
                <a:blip r:embed="rId2"/>
              </a:buBlip>
            </a:pPr>
            <a:r>
              <a:rPr lang="en-US" sz="2800" dirty="0" smtClean="0">
                <a:solidFill>
                  <a:schemeClr val="bg1"/>
                </a:solidFill>
              </a:rPr>
              <a:t>Endo TIP</a:t>
            </a:r>
          </a:p>
          <a:p>
            <a:pPr marL="536575" lvl="1" indent="-357188">
              <a:buFontTx/>
              <a:buBlip>
                <a:blip r:embed="rId2"/>
              </a:buBlip>
            </a:pPr>
            <a:r>
              <a:rPr lang="en-US" sz="2800" dirty="0" err="1" smtClean="0">
                <a:solidFill>
                  <a:schemeClr val="bg1"/>
                </a:solidFill>
              </a:rPr>
              <a:t>Gaseless</a:t>
            </a:r>
            <a:r>
              <a:rPr lang="en-US" sz="2800" dirty="0" smtClean="0">
                <a:solidFill>
                  <a:schemeClr val="bg1"/>
                </a:solidFill>
              </a:rPr>
              <a:t> laparoscopy</a:t>
            </a:r>
            <a:endParaRPr lang="en-US" sz="2800" dirty="0" smtClean="0"/>
          </a:p>
        </p:txBody>
      </p:sp>
      <p:pic>
        <p:nvPicPr>
          <p:cNvPr id="5" name="Picture 4" descr="Figure%200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76675"/>
            <a:ext cx="1928812" cy="25717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glowm.com/resources/glowm/uploads/1226670481_Ch_1.1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2" y="3876675"/>
            <a:ext cx="1785938" cy="25717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3-4"/>
          <p:cNvPicPr>
            <a:picLocks noChangeAspect="1" noChangeArrowheads="1"/>
          </p:cNvPicPr>
          <p:nvPr/>
        </p:nvPicPr>
        <p:blipFill>
          <a:blip r:embed="rId5" cstate="print"/>
          <a:srcRect b="-113"/>
          <a:stretch>
            <a:fillRect/>
          </a:stretch>
        </p:blipFill>
        <p:spPr bwMode="auto">
          <a:xfrm>
            <a:off x="4267200" y="4109357"/>
            <a:ext cx="4770782" cy="2062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396" name="Text Box 4"/>
          <p:cNvSpPr txBox="1">
            <a:spLocks noChangeArrowheads="1"/>
          </p:cNvSpPr>
          <p:nvPr/>
        </p:nvSpPr>
        <p:spPr bwMode="auto">
          <a:xfrm>
            <a:off x="395288" y="5927725"/>
            <a:ext cx="8426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Visual access cannula introduced by clockwise rotation</a:t>
            </a:r>
          </a:p>
          <a:p>
            <a:pPr algn="ctr" eaLnBrk="1" hangingPunct="1"/>
            <a:r>
              <a:rPr lang="en-US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All the abdominal layers are well visualized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56325" name="Picture 8" descr="abd_entry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688975"/>
            <a:ext cx="70104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>
                <a:solidFill>
                  <a:srgbClr val="FFFF00"/>
                </a:solidFill>
              </a:rPr>
              <a:t>Advantages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4343400" cy="4419600"/>
          </a:xfrm>
        </p:spPr>
        <p:txBody>
          <a:bodyPr/>
          <a:lstStyle/>
          <a:p>
            <a:pPr lvl="1" indent="-481013">
              <a:buBlip>
                <a:blip r:embed="rId2"/>
              </a:buBlip>
            </a:pPr>
            <a:r>
              <a:rPr lang="en-US" b="1" dirty="0" smtClean="0">
                <a:solidFill>
                  <a:schemeClr val="bg1"/>
                </a:solidFill>
              </a:rPr>
              <a:t>Clear optical entry.</a:t>
            </a:r>
          </a:p>
          <a:p>
            <a:pPr lvl="1" indent="-481013">
              <a:buBlip>
                <a:blip r:embed="rId2"/>
              </a:buBlip>
            </a:pPr>
            <a:r>
              <a:rPr lang="en-US" b="1" dirty="0">
                <a:solidFill>
                  <a:schemeClr val="bg1"/>
                </a:solidFill>
              </a:rPr>
              <a:t>Minimize entry </a:t>
            </a:r>
            <a:r>
              <a:rPr lang="en-US" b="1" dirty="0" smtClean="0">
                <a:solidFill>
                  <a:schemeClr val="bg1"/>
                </a:solidFill>
              </a:rPr>
              <a:t>wound.</a:t>
            </a:r>
            <a:endParaRPr lang="en-US" b="1" dirty="0">
              <a:solidFill>
                <a:schemeClr val="bg1"/>
              </a:solidFill>
            </a:endParaRPr>
          </a:p>
          <a:p>
            <a:pPr lvl="1" indent="-481013">
              <a:buBlip>
                <a:blip r:embed="rId2"/>
              </a:buBlip>
            </a:pPr>
            <a:r>
              <a:rPr lang="en-US" b="1" dirty="0">
                <a:solidFill>
                  <a:schemeClr val="bg1"/>
                </a:solidFill>
              </a:rPr>
              <a:t>Reduce the insertion </a:t>
            </a:r>
            <a:r>
              <a:rPr lang="en-US" b="1" dirty="0" smtClean="0">
                <a:solidFill>
                  <a:schemeClr val="bg1"/>
                </a:solidFill>
              </a:rPr>
              <a:t>force.</a:t>
            </a:r>
            <a:endParaRPr lang="en-US" b="1" dirty="0">
              <a:solidFill>
                <a:schemeClr val="bg1"/>
              </a:solidFill>
            </a:endParaRPr>
          </a:p>
          <a:p>
            <a:pPr lvl="1" indent="-481013">
              <a:buBlip>
                <a:blip r:embed="rId2"/>
              </a:buBlip>
            </a:pPr>
            <a:r>
              <a:rPr lang="it-IT" altLang="it-IT" b="1" dirty="0" smtClean="0">
                <a:solidFill>
                  <a:schemeClr val="bg1"/>
                </a:solidFill>
              </a:rPr>
              <a:t>No </a:t>
            </a:r>
            <a:r>
              <a:rPr lang="it-IT" altLang="it-IT" b="1" dirty="0">
                <a:solidFill>
                  <a:schemeClr val="bg1"/>
                </a:solidFill>
              </a:rPr>
              <a:t>tissue cutting </a:t>
            </a:r>
            <a:r>
              <a:rPr lang="it-IT" altLang="it-IT" b="1" dirty="0" smtClean="0">
                <a:solidFill>
                  <a:schemeClr val="bg1"/>
                </a:solidFill>
              </a:rPr>
              <a:t>but dilation.</a:t>
            </a:r>
            <a:endParaRPr lang="it-IT" altLang="it-IT" b="1" dirty="0">
              <a:solidFill>
                <a:schemeClr val="bg1"/>
              </a:solidFill>
            </a:endParaRPr>
          </a:p>
          <a:p>
            <a:pPr lvl="1" indent="-481013">
              <a:buBlip>
                <a:blip r:embed="rId2"/>
              </a:buBlip>
            </a:pPr>
            <a:r>
              <a:rPr lang="it-IT" altLang="it-IT" b="1" dirty="0">
                <a:solidFill>
                  <a:schemeClr val="bg1"/>
                </a:solidFill>
              </a:rPr>
              <a:t>Integrity of fascial </a:t>
            </a:r>
            <a:r>
              <a:rPr lang="it-IT" altLang="it-IT" b="1" dirty="0" smtClean="0">
                <a:solidFill>
                  <a:schemeClr val="bg1"/>
                </a:solidFill>
              </a:rPr>
              <a:t>layers. </a:t>
            </a:r>
            <a:endParaRPr lang="it-IT" altLang="it-IT" b="1" dirty="0">
              <a:solidFill>
                <a:schemeClr val="bg1"/>
              </a:solidFill>
            </a:endParaRPr>
          </a:p>
          <a:p>
            <a:pPr lvl="1" indent="-481013">
              <a:buBlip>
                <a:blip r:embed="rId2"/>
              </a:buBlip>
            </a:pPr>
            <a:endParaRPr lang="en-US" sz="2500" b="1" dirty="0">
              <a:solidFill>
                <a:schemeClr val="bg1"/>
              </a:solidFill>
            </a:endParaRPr>
          </a:p>
          <a:p>
            <a:pPr lvl="1" indent="-481013">
              <a:buBlip>
                <a:blip r:embed="rId2"/>
              </a:buBlip>
            </a:pPr>
            <a:endParaRPr lang="en-US" sz="2500" b="1" dirty="0">
              <a:solidFill>
                <a:schemeClr val="bg1"/>
              </a:solidFill>
            </a:endParaRPr>
          </a:p>
        </p:txBody>
      </p:sp>
      <p:pic>
        <p:nvPicPr>
          <p:cNvPr id="4" name="Picture 6" descr="abd_entry56"/>
          <p:cNvPicPr>
            <a:picLocks noChangeAspect="1" noChangeArrowheads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808" y="3733800"/>
            <a:ext cx="3593392" cy="244520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bd_entry55"/>
          <p:cNvPicPr>
            <a:picLocks noChangeAspect="1" noChangeArrowheads="1"/>
          </p:cNvPicPr>
          <p:nvPr/>
        </p:nvPicPr>
        <p:blipFill>
          <a:blip r:embed="rId4" cstate="print">
            <a:lum brigh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608" y="533400"/>
            <a:ext cx="3593392" cy="253138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495800" y="3048000"/>
            <a:ext cx="4071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Thin transparent peritoneum (P) as seen under visual control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495800" y="6172200"/>
            <a:ext cx="4311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Counter-clockwise rotation of the cannula at the end of the operation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15950" y="735013"/>
            <a:ext cx="7772400" cy="1470025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  <a:defRPr/>
            </a:pPr>
            <a:r>
              <a:rPr lang="en-US" sz="3200" b="1" kern="12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Arial" charset="0"/>
              </a:rPr>
              <a:t>Management Of Abdominal Wall Access With probable </a:t>
            </a:r>
            <a:r>
              <a:rPr lang="en-US" sz="3200" b="1" kern="12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Arial" charset="0"/>
              </a:rPr>
              <a:t>Intraperitoneal</a:t>
            </a:r>
            <a:r>
              <a:rPr lang="en-US" sz="3200" b="1" kern="12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Arial" charset="0"/>
              </a:rPr>
              <a:t> Adhesions:</a:t>
            </a:r>
          </a:p>
        </p:txBody>
      </p:sp>
      <p:sp>
        <p:nvSpPr>
          <p:cNvPr id="43012" name="Title 1"/>
          <p:cNvSpPr>
            <a:spLocks/>
          </p:cNvSpPr>
          <p:nvPr/>
        </p:nvSpPr>
        <p:spPr bwMode="auto">
          <a:xfrm>
            <a:off x="899490" y="2420860"/>
            <a:ext cx="77724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63538" indent="-363538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</a:rPr>
              <a:t>1-Open </a:t>
            </a:r>
            <a:r>
              <a:rPr lang="en-US" sz="2800" b="1" dirty="0" smtClean="0">
                <a:solidFill>
                  <a:schemeClr val="bg1"/>
                </a:solidFill>
              </a:rPr>
              <a:t>laparoscopy.</a:t>
            </a:r>
          </a:p>
          <a:p>
            <a:pPr marL="363538" indent="-363538"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2-Direct </a:t>
            </a:r>
            <a:r>
              <a:rPr lang="en-US" sz="2800" b="1" dirty="0" err="1">
                <a:solidFill>
                  <a:schemeClr val="bg1"/>
                </a:solidFill>
              </a:rPr>
              <a:t>veress</a:t>
            </a:r>
            <a:r>
              <a:rPr lang="en-US" sz="2800" b="1" dirty="0">
                <a:solidFill>
                  <a:schemeClr val="bg1"/>
                </a:solidFill>
              </a:rPr>
              <a:t> needle with optic </a:t>
            </a:r>
            <a:r>
              <a:rPr lang="en-US" sz="2800" b="1" dirty="0" smtClean="0">
                <a:solidFill>
                  <a:schemeClr val="bg1"/>
                </a:solidFill>
              </a:rPr>
              <a:t>catheter.</a:t>
            </a:r>
          </a:p>
          <a:p>
            <a:pPr marL="363538" indent="-363538"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3-Alternative </a:t>
            </a:r>
            <a:r>
              <a:rPr lang="en-US" sz="2800" b="1" dirty="0">
                <a:solidFill>
                  <a:schemeClr val="bg1"/>
                </a:solidFill>
              </a:rPr>
              <a:t>access sites and </a:t>
            </a:r>
            <a:r>
              <a:rPr lang="en-US" sz="2800" b="1" dirty="0" smtClean="0">
                <a:solidFill>
                  <a:schemeClr val="bg1"/>
                </a:solidFill>
              </a:rPr>
              <a:t>techniques.</a:t>
            </a:r>
          </a:p>
          <a:p>
            <a:pPr marL="363538" indent="-363538"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4-Peri-umbilical </a:t>
            </a:r>
            <a:r>
              <a:rPr lang="en-US" sz="2800" b="1" dirty="0">
                <a:solidFill>
                  <a:schemeClr val="bg1"/>
                </a:solidFill>
              </a:rPr>
              <a:t>ultrasound- guided </a:t>
            </a:r>
            <a:r>
              <a:rPr lang="en-US" sz="2800" b="1" dirty="0" smtClean="0">
                <a:solidFill>
                  <a:schemeClr val="bg1"/>
                </a:solidFill>
              </a:rPr>
              <a:t>saline infusion </a:t>
            </a:r>
            <a:r>
              <a:rPr lang="en-US" sz="2800" b="1" dirty="0">
                <a:solidFill>
                  <a:schemeClr val="bg1"/>
                </a:solidFill>
              </a:rPr>
              <a:t>technique (PUGSI).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190500" y="1600200"/>
            <a:ext cx="884555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>
                <a:solidFill>
                  <a:srgbClr val="FFFF00"/>
                </a:solidFill>
              </a:rPr>
              <a:t>RCOG</a:t>
            </a:r>
            <a:r>
              <a:rPr lang="en-US" sz="2800" b="1" dirty="0">
                <a:solidFill>
                  <a:schemeClr val="bg1"/>
                </a:solidFill>
              </a:rPr>
              <a:t> recommends the open (</a:t>
            </a:r>
            <a:r>
              <a:rPr lang="en-US" sz="2800" b="1" dirty="0" err="1">
                <a:solidFill>
                  <a:schemeClr val="bg1"/>
                </a:solidFill>
              </a:rPr>
              <a:t>Hasson</a:t>
            </a:r>
            <a:r>
              <a:rPr lang="en-US" sz="2800" b="1" dirty="0">
                <a:solidFill>
                  <a:schemeClr val="bg1"/>
                </a:solidFill>
              </a:rPr>
              <a:t>) technique to be used in all circumstances especially very thin and morbidly obese.</a:t>
            </a:r>
          </a:p>
          <a:p>
            <a:pPr algn="r">
              <a:spcBef>
                <a:spcPct val="50000"/>
              </a:spcBef>
            </a:pPr>
            <a:r>
              <a:rPr lang="en-US" sz="2000" b="1" dirty="0">
                <a:solidFill>
                  <a:srgbClr val="FF99FF"/>
                </a:solidFill>
              </a:rPr>
              <a:t>RCOG Guideline No 49 May 2008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800" b="1" dirty="0" smtClean="0">
                <a:solidFill>
                  <a:schemeClr val="bg1"/>
                </a:solidFill>
              </a:rPr>
              <a:t>Significant </a:t>
            </a:r>
            <a:r>
              <a:rPr lang="en-US" sz="2800" b="1" dirty="0">
                <a:solidFill>
                  <a:schemeClr val="bg1"/>
                </a:solidFill>
              </a:rPr>
              <a:t>reduction of failed entry but no difference in incidence of visceral or vascular injury. 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317500" y="549275"/>
            <a:ext cx="8647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Open Laparoscopy (</a:t>
            </a:r>
            <a:r>
              <a:rPr lang="en-US" sz="3200" b="1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Harrith</a:t>
            </a:r>
            <a:r>
              <a:rPr lang="en-US" sz="32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3200" b="1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Hasson</a:t>
            </a:r>
            <a:r>
              <a:rPr lang="en-US" sz="32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1971)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2411413" y="5734050"/>
            <a:ext cx="6637337" cy="9159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99FF"/>
                </a:solidFill>
              </a:rPr>
              <a:t>Jongrak Thepsuwan et. al, Principles of safe abdominal entry in laparoscopic   gynecologic surgery, Gynecology and minimally Invasive therapy vo l2, Issue 4, 105-109, November 2013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305800" cy="114300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FFFF00"/>
                </a:solidFill>
              </a:rPr>
              <a:t>Direct </a:t>
            </a:r>
            <a:r>
              <a:rPr lang="en-US" sz="3600" b="1" dirty="0" err="1" smtClean="0">
                <a:solidFill>
                  <a:srgbClr val="FFFF00"/>
                </a:solidFill>
              </a:rPr>
              <a:t>veress</a:t>
            </a:r>
            <a:r>
              <a:rPr lang="en-US" sz="3600" b="1" dirty="0" smtClean="0">
                <a:solidFill>
                  <a:srgbClr val="FFFF00"/>
                </a:solidFill>
              </a:rPr>
              <a:t> needle with optic catheter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861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opzioni trocar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38313"/>
            <a:ext cx="4273550" cy="47148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9388" y="1700213"/>
            <a:ext cx="446405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it-IT" alt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1- </a:t>
            </a:r>
            <a:r>
              <a:rPr lang="it-IT" alt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Umbilical</a:t>
            </a:r>
          </a:p>
          <a:p>
            <a:pPr>
              <a:spcBef>
                <a:spcPct val="20000"/>
              </a:spcBef>
            </a:pPr>
            <a:endParaRPr lang="it-IT" alt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it-IT" alt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2- </a:t>
            </a:r>
            <a:r>
              <a:rPr lang="it-IT" alt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Left subcostal (midclavicular)</a:t>
            </a:r>
          </a:p>
          <a:p>
            <a:pPr>
              <a:spcBef>
                <a:spcPct val="20000"/>
              </a:spcBef>
            </a:pPr>
            <a:endParaRPr lang="it-IT" alt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it-IT" alt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3 </a:t>
            </a:r>
            <a:r>
              <a:rPr lang="it-IT" alt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-Median </a:t>
            </a:r>
            <a:r>
              <a:rPr lang="it-IT" alt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supra-umbilical</a:t>
            </a:r>
          </a:p>
          <a:p>
            <a:pPr>
              <a:spcBef>
                <a:spcPct val="20000"/>
              </a:spcBef>
            </a:pPr>
            <a:endParaRPr lang="it-IT" alt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it-IT" alt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4 </a:t>
            </a:r>
            <a:r>
              <a:rPr lang="it-IT" alt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-Median </a:t>
            </a:r>
            <a:r>
              <a:rPr lang="it-IT" alt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supra-pubic</a:t>
            </a:r>
          </a:p>
          <a:p>
            <a:pPr>
              <a:spcBef>
                <a:spcPct val="20000"/>
              </a:spcBef>
            </a:pPr>
            <a:endParaRPr lang="it-IT" alt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it-IT" alt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5 </a:t>
            </a:r>
            <a:r>
              <a:rPr lang="it-IT" alt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-Left </a:t>
            </a:r>
            <a:r>
              <a:rPr lang="it-IT" alt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iliac fossa(LLQ)</a:t>
            </a:r>
          </a:p>
          <a:p>
            <a:pPr>
              <a:spcBef>
                <a:spcPct val="20000"/>
              </a:spcBef>
            </a:pPr>
            <a:endParaRPr lang="it-IT" alt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it-IT" alt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6 </a:t>
            </a:r>
            <a:r>
              <a:rPr lang="it-IT" alt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-Transcervical,transvaginal</a:t>
            </a:r>
            <a:endParaRPr lang="it-IT" alt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46084" name="Rectangle 2"/>
          <p:cNvSpPr>
            <a:spLocks noChangeArrowheads="1"/>
          </p:cNvSpPr>
          <p:nvPr/>
        </p:nvSpPr>
        <p:spPr bwMode="auto">
          <a:xfrm>
            <a:off x="509588" y="620713"/>
            <a:ext cx="82296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Alternate Sites of Veress needle insertion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Text Box 8"/>
          <p:cNvSpPr txBox="1">
            <a:spLocks noChangeArrowheads="1"/>
          </p:cNvSpPr>
          <p:nvPr/>
        </p:nvSpPr>
        <p:spPr bwMode="auto">
          <a:xfrm>
            <a:off x="250825" y="533400"/>
            <a:ext cx="8562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00"/>
                </a:solidFill>
              </a:rPr>
              <a:t>Left upper quadrant </a:t>
            </a:r>
            <a:r>
              <a:rPr lang="en-US" sz="3600" b="1" dirty="0" smtClean="0">
                <a:solidFill>
                  <a:srgbClr val="FFFF00"/>
                </a:solidFill>
              </a:rPr>
              <a:t>entry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47110" name="Picture 8" descr="C:\Users\Acer\Pictures\palmers poi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483" y="1670051"/>
            <a:ext cx="3797130" cy="298312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0965" y="1268700"/>
            <a:ext cx="4763095" cy="517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it-IT" alt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Palmer’s Point</a:t>
            </a:r>
            <a:r>
              <a:rPr lang="it-IT" alt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:</a:t>
            </a:r>
          </a:p>
          <a:p>
            <a:pPr>
              <a:spcBef>
                <a:spcPct val="20000"/>
              </a:spcBef>
              <a:defRPr/>
            </a:pPr>
            <a:r>
              <a:rPr lang="it-IT" alt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on </a:t>
            </a:r>
            <a:r>
              <a:rPr lang="it-IT" alt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 midclavicular line</a:t>
            </a:r>
          </a:p>
          <a:p>
            <a:pPr marL="342900" indent="-342900">
              <a:spcBef>
                <a:spcPct val="20000"/>
              </a:spcBef>
              <a:buBlip>
                <a:blip r:embed="rId4"/>
              </a:buBlip>
              <a:defRPr/>
            </a:pPr>
            <a:r>
              <a:rPr lang="it-IT" alt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3 </a:t>
            </a:r>
            <a:r>
              <a:rPr lang="it-IT" alt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finger widths off the upper </a:t>
            </a:r>
            <a:r>
              <a:rPr lang="it-IT" alt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midline.</a:t>
            </a:r>
            <a:endParaRPr lang="it-IT" alt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Blip>
                <a:blip r:embed="rId4"/>
              </a:buBlip>
              <a:defRPr/>
            </a:pPr>
            <a:r>
              <a:rPr lang="it-IT" alt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3 </a:t>
            </a:r>
            <a:r>
              <a:rPr lang="it-IT" alt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finger </a:t>
            </a:r>
            <a:r>
              <a:rPr lang="it-IT" alt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widths below </a:t>
            </a:r>
            <a:r>
              <a:rPr lang="it-IT" alt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 left costal </a:t>
            </a:r>
            <a:r>
              <a:rPr lang="it-IT" alt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margin.</a:t>
            </a:r>
            <a:endParaRPr lang="it-IT" alt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it-IT" alt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Pre-requisites:</a:t>
            </a:r>
          </a:p>
          <a:p>
            <a:pPr marL="342900" indent="-342900">
              <a:spcBef>
                <a:spcPct val="20000"/>
              </a:spcBef>
              <a:buBlip>
                <a:blip r:embed="rId4"/>
              </a:buBlip>
              <a:defRPr/>
            </a:pPr>
            <a:r>
              <a:rPr lang="it-IT" alt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Gastric </a:t>
            </a:r>
            <a:r>
              <a:rPr lang="it-IT" alt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emptying(NGT</a:t>
            </a:r>
            <a:r>
              <a:rPr lang="it-IT" alt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).</a:t>
            </a:r>
            <a:endParaRPr lang="it-IT" alt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Blip>
                <a:blip r:embed="rId4"/>
              </a:buBlip>
              <a:defRPr/>
            </a:pPr>
            <a:r>
              <a:rPr lang="it-IT" alt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No </a:t>
            </a:r>
            <a:r>
              <a:rPr lang="it-IT" alt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history of splenic or gastric </a:t>
            </a:r>
            <a:r>
              <a:rPr lang="it-IT" alt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surgery.</a:t>
            </a:r>
            <a:endParaRPr lang="it-IT" alt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Blip>
                <a:blip r:embed="rId4"/>
              </a:buBlip>
              <a:defRPr/>
            </a:pPr>
            <a:r>
              <a:rPr lang="it-IT" alt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No </a:t>
            </a:r>
            <a:r>
              <a:rPr lang="it-IT" alt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hepatosplenomegaly or gastric </a:t>
            </a:r>
            <a:r>
              <a:rPr lang="it-IT" alt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masses.</a:t>
            </a:r>
            <a:endParaRPr lang="it-IT" alt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  <a:cs typeface="Times New Roman" pitchFamily="18" charset="0"/>
              </a:rPr>
              <a:t>Bowel Injuries</a:t>
            </a: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916113"/>
            <a:ext cx="4086225" cy="3457575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16113"/>
            <a:ext cx="3960813" cy="34845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611188" y="5516563"/>
            <a:ext cx="795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rtl="1" eaLnBrk="1" hangingPunct="1"/>
            <a:r>
              <a:rPr lang="en-US" sz="3200">
                <a:solidFill>
                  <a:schemeClr val="bg1"/>
                </a:solidFill>
                <a:cs typeface="Times New Roman" pitchFamily="18" charset="0"/>
              </a:rPr>
              <a:t>Perforation of the small bowel by 10-mm trocar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620" name="Text Box 4"/>
          <p:cNvSpPr txBox="1">
            <a:spLocks noChangeArrowheads="1"/>
          </p:cNvSpPr>
          <p:nvPr/>
        </p:nvSpPr>
        <p:spPr bwMode="auto">
          <a:xfrm>
            <a:off x="250825" y="381000"/>
            <a:ext cx="86471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sz="3200" b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" y="533400"/>
            <a:ext cx="899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12800" indent="-3635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22388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30375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38363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55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527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099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71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Direct Insertion Of trocar without prior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Pneumoperitoneum</a:t>
            </a:r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49158" name="Picture 5" descr="direct trocar entr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7" y="2133600"/>
            <a:ext cx="3567113" cy="35671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2133600"/>
            <a:ext cx="5119687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Considered a safe alternative to </a:t>
            </a:r>
            <a:r>
              <a:rPr lang="en-US" sz="2800" b="1" dirty="0" err="1" smtClean="0">
                <a:solidFill>
                  <a:schemeClr val="bg1"/>
                </a:solidFill>
              </a:rPr>
              <a:t>veress</a:t>
            </a:r>
            <a:r>
              <a:rPr lang="en-US" sz="2800" b="1" dirty="0" smtClean="0">
                <a:solidFill>
                  <a:schemeClr val="bg1"/>
                </a:solidFill>
              </a:rPr>
              <a:t> needle technique to avoid complications of:</a:t>
            </a:r>
          </a:p>
          <a:p>
            <a:pPr marL="828675" lvl="1">
              <a:buFontTx/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Failed </a:t>
            </a:r>
            <a:r>
              <a:rPr lang="en-US" dirty="0" err="1" smtClean="0">
                <a:solidFill>
                  <a:schemeClr val="bg1"/>
                </a:solidFill>
              </a:rPr>
              <a:t>pneumoperitoneum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828675" lvl="1">
              <a:buFontTx/>
              <a:buBlip>
                <a:blip r:embed="rId4"/>
              </a:buBlip>
            </a:pPr>
            <a:r>
              <a:rPr lang="en-US" dirty="0" err="1" smtClean="0">
                <a:solidFill>
                  <a:schemeClr val="bg1"/>
                </a:solidFill>
              </a:rPr>
              <a:t>Preperitoneal</a:t>
            </a:r>
            <a:r>
              <a:rPr lang="en-US" dirty="0" smtClean="0">
                <a:solidFill>
                  <a:schemeClr val="bg1"/>
                </a:solidFill>
              </a:rPr>
              <a:t> insufflation.</a:t>
            </a:r>
          </a:p>
          <a:p>
            <a:pPr marL="828675" lvl="1">
              <a:buFontTx/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Carbon dioxide embolism</a:t>
            </a:r>
          </a:p>
          <a:p>
            <a:pPr marL="0" indent="0">
              <a:buFontTx/>
              <a:buNone/>
            </a:pPr>
            <a:r>
              <a:rPr lang="en-US" sz="2800" b="1" dirty="0" smtClean="0">
                <a:solidFill>
                  <a:srgbClr val="66FF33"/>
                </a:solidFill>
              </a:rPr>
              <a:t>Faster BUT least performed      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59113" y="6156325"/>
            <a:ext cx="6048375" cy="7016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99FF"/>
                </a:solidFill>
              </a:rPr>
              <a:t>Molloy et al, </a:t>
            </a:r>
            <a:r>
              <a:rPr lang="en-US" sz="2000" dirty="0" err="1">
                <a:solidFill>
                  <a:srgbClr val="FF99FF"/>
                </a:solidFill>
              </a:rPr>
              <a:t>Aust</a:t>
            </a:r>
            <a:r>
              <a:rPr lang="en-US" sz="2000" dirty="0">
                <a:solidFill>
                  <a:srgbClr val="FF99FF"/>
                </a:solidFill>
              </a:rPr>
              <a:t> NZJ </a:t>
            </a:r>
            <a:r>
              <a:rPr lang="en-US" sz="2000" dirty="0" err="1">
                <a:solidFill>
                  <a:srgbClr val="FF99FF"/>
                </a:solidFill>
              </a:rPr>
              <a:t>Obstet</a:t>
            </a:r>
            <a:r>
              <a:rPr lang="en-US" sz="2000" dirty="0">
                <a:solidFill>
                  <a:srgbClr val="FF99FF"/>
                </a:solidFill>
              </a:rPr>
              <a:t> </a:t>
            </a:r>
            <a:r>
              <a:rPr lang="en-US" sz="2000" dirty="0" err="1">
                <a:solidFill>
                  <a:srgbClr val="FF99FF"/>
                </a:solidFill>
              </a:rPr>
              <a:t>Gynecol</a:t>
            </a:r>
            <a:r>
              <a:rPr lang="en-US" sz="2000" dirty="0">
                <a:solidFill>
                  <a:srgbClr val="FF99FF"/>
                </a:solidFill>
              </a:rPr>
              <a:t> 2002; 42:246-54</a:t>
            </a:r>
          </a:p>
          <a:p>
            <a:r>
              <a:rPr lang="en-US" sz="2000" dirty="0">
                <a:solidFill>
                  <a:srgbClr val="FF99FF"/>
                </a:solidFill>
              </a:rPr>
              <a:t>SOGC PRACTICE Guideline.193,2007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714375"/>
            <a:ext cx="7772400" cy="11303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3600" b="1" kern="12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Arial" charset="0"/>
              </a:rPr>
              <a:t>Periumbilical</a:t>
            </a:r>
            <a:r>
              <a:rPr lang="en-US" sz="3600" b="1" kern="12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3600" b="1" kern="12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Arial" charset="0"/>
              </a:rPr>
              <a:t> Ultrasound-guided </a:t>
            </a:r>
            <a:r>
              <a:rPr lang="en-US" sz="3600" b="1" kern="12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Arial" charset="0"/>
              </a:rPr>
              <a:t>Saline </a:t>
            </a:r>
            <a:r>
              <a:rPr lang="en-US" sz="3600" b="1" kern="12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Arial" charset="0"/>
              </a:rPr>
              <a:t> Infusion  technique  </a:t>
            </a:r>
            <a:r>
              <a:rPr lang="en-US" sz="3600" b="1" kern="12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Arial" charset="0"/>
              </a:rPr>
              <a:t>(PUGSI)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492500" y="5949950"/>
            <a:ext cx="5299075" cy="7016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99FF"/>
                </a:solidFill>
              </a:rPr>
              <a:t> </a:t>
            </a:r>
            <a:r>
              <a:rPr lang="en-US" sz="2000" b="1">
                <a:solidFill>
                  <a:srgbClr val="FF99FF"/>
                </a:solidFill>
              </a:rPr>
              <a:t>Nezhat C etal. Fertil Steril 2009; 91(6): 2714-9.</a:t>
            </a:r>
            <a:r>
              <a:rPr lang="en-US" sz="2000">
                <a:solidFill>
                  <a:srgbClr val="FF99FF"/>
                </a:solidFill>
              </a:rPr>
              <a:t/>
            </a:r>
            <a:br>
              <a:rPr lang="en-US" sz="2000">
                <a:solidFill>
                  <a:srgbClr val="FF99FF"/>
                </a:solidFill>
              </a:rPr>
            </a:br>
            <a:endParaRPr lang="en-US" sz="2000">
              <a:solidFill>
                <a:srgbClr val="FF99FF"/>
              </a:solidFill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539750" y="2349500"/>
            <a:ext cx="79930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Low">
              <a:lnSpc>
                <a:spcPct val="115000"/>
              </a:lnSpc>
            </a:pPr>
            <a:r>
              <a:rPr lang="en-US" sz="3200" b="1" dirty="0">
                <a:solidFill>
                  <a:schemeClr val="bg1"/>
                </a:solidFill>
              </a:rPr>
              <a:t>A novel technique that involves the injection of a small amount of sterile saline into the area of laparoscopic entry to </a:t>
            </a:r>
            <a:r>
              <a:rPr lang="en-US" sz="3200" b="1" dirty="0" smtClean="0">
                <a:solidFill>
                  <a:schemeClr val="bg1"/>
                </a:solidFill>
              </a:rPr>
              <a:t>detect </a:t>
            </a:r>
            <a:r>
              <a:rPr lang="en-US" sz="3200" b="1" dirty="0" err="1" smtClean="0">
                <a:solidFill>
                  <a:schemeClr val="bg1"/>
                </a:solidFill>
              </a:rPr>
              <a:t>subumbilical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adhesions </a:t>
            </a:r>
            <a:r>
              <a:rPr lang="en-US" sz="3200" b="1" dirty="0" err="1" smtClean="0">
                <a:solidFill>
                  <a:schemeClr val="bg1"/>
                </a:solidFill>
              </a:rPr>
              <a:t>perioperatively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201211142017480005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933" r="19728" b="9578"/>
          <a:stretch>
            <a:fillRect/>
          </a:stretch>
        </p:blipFill>
        <p:spPr bwMode="auto">
          <a:xfrm>
            <a:off x="684213" y="766763"/>
            <a:ext cx="3786187" cy="28575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7" name="Picture 3" descr="201211142018320007"/>
          <p:cNvPicPr>
            <a:picLocks noChangeAspect="1" noChangeArrowheads="1"/>
          </p:cNvPicPr>
          <p:nvPr/>
        </p:nvPicPr>
        <p:blipFill>
          <a:blip r:embed="rId3" cstate="print">
            <a:lum bright="-20000" contras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928" r="20512" b="8636"/>
          <a:stretch>
            <a:fillRect/>
          </a:stretch>
        </p:blipFill>
        <p:spPr bwMode="auto">
          <a:xfrm>
            <a:off x="4572000" y="762000"/>
            <a:ext cx="3786187" cy="28575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5961063" y="1477963"/>
            <a:ext cx="7334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sz="7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Fluid pockets</a:t>
            </a:r>
            <a:endParaRPr lang="en-US"/>
          </a:p>
        </p:txBody>
      </p:sp>
      <p:cxnSp>
        <p:nvCxnSpPr>
          <p:cNvPr id="62469" name="AutoShape 3"/>
          <p:cNvCxnSpPr>
            <a:cxnSpLocks noChangeShapeType="1"/>
          </p:cNvCxnSpPr>
          <p:nvPr/>
        </p:nvCxnSpPr>
        <p:spPr bwMode="auto">
          <a:xfrm flipH="1">
            <a:off x="6103938" y="1763713"/>
            <a:ext cx="214312" cy="180975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2470" name="AutoShape 4"/>
          <p:cNvCxnSpPr>
            <a:cxnSpLocks noChangeShapeType="1"/>
          </p:cNvCxnSpPr>
          <p:nvPr/>
        </p:nvCxnSpPr>
        <p:spPr bwMode="auto">
          <a:xfrm flipH="1">
            <a:off x="6461125" y="1620838"/>
            <a:ext cx="1588" cy="357187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2471" name="Text Box 5"/>
          <p:cNvSpPr txBox="1">
            <a:spLocks noChangeArrowheads="1"/>
          </p:cNvSpPr>
          <p:nvPr/>
        </p:nvSpPr>
        <p:spPr bwMode="auto">
          <a:xfrm>
            <a:off x="5532438" y="2620963"/>
            <a:ext cx="10001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sz="7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Intestinal adhesions</a:t>
            </a:r>
            <a:endParaRPr lang="en-US"/>
          </a:p>
        </p:txBody>
      </p:sp>
      <p:sp>
        <p:nvSpPr>
          <p:cNvPr id="62472" name="Text Box 6"/>
          <p:cNvSpPr txBox="1">
            <a:spLocks noChangeArrowheads="1"/>
          </p:cNvSpPr>
          <p:nvPr/>
        </p:nvSpPr>
        <p:spPr bwMode="auto">
          <a:xfrm>
            <a:off x="2174875" y="1644650"/>
            <a:ext cx="73342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sz="7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Fluid pockets</a:t>
            </a:r>
            <a:endParaRPr lang="en-US"/>
          </a:p>
        </p:txBody>
      </p:sp>
      <p:sp>
        <p:nvSpPr>
          <p:cNvPr id="62473" name="Text Box 8"/>
          <p:cNvSpPr txBox="1">
            <a:spLocks noChangeArrowheads="1"/>
          </p:cNvSpPr>
          <p:nvPr/>
        </p:nvSpPr>
        <p:spPr bwMode="auto">
          <a:xfrm>
            <a:off x="1531938" y="2859088"/>
            <a:ext cx="96996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sz="7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Omental  adhesions</a:t>
            </a:r>
            <a:endParaRPr lang="en-US"/>
          </a:p>
        </p:txBody>
      </p:sp>
      <p:cxnSp>
        <p:nvCxnSpPr>
          <p:cNvPr id="62474" name="AutoShape 9"/>
          <p:cNvCxnSpPr>
            <a:cxnSpLocks noChangeShapeType="1"/>
          </p:cNvCxnSpPr>
          <p:nvPr/>
        </p:nvCxnSpPr>
        <p:spPr bwMode="auto">
          <a:xfrm flipV="1">
            <a:off x="1889125" y="2716213"/>
            <a:ext cx="85725" cy="214312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2475" name="AutoShape 10"/>
          <p:cNvCxnSpPr>
            <a:cxnSpLocks noChangeShapeType="1"/>
            <a:stCxn id="62472" idx="1"/>
          </p:cNvCxnSpPr>
          <p:nvPr/>
        </p:nvCxnSpPr>
        <p:spPr bwMode="auto">
          <a:xfrm rot="10800000" flipV="1">
            <a:off x="1889125" y="1743075"/>
            <a:ext cx="285750" cy="398463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2476" name="AutoShape 11"/>
          <p:cNvCxnSpPr>
            <a:cxnSpLocks noChangeShapeType="1"/>
          </p:cNvCxnSpPr>
          <p:nvPr/>
        </p:nvCxnSpPr>
        <p:spPr bwMode="auto">
          <a:xfrm flipH="1">
            <a:off x="2246313" y="1787525"/>
            <a:ext cx="304800" cy="285750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2477" name="AutoShape 12"/>
          <p:cNvCxnSpPr>
            <a:cxnSpLocks noChangeShapeType="1"/>
          </p:cNvCxnSpPr>
          <p:nvPr/>
        </p:nvCxnSpPr>
        <p:spPr bwMode="auto">
          <a:xfrm flipV="1">
            <a:off x="5889625" y="2406650"/>
            <a:ext cx="128588" cy="131763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62478" name="Picture 28" descr="jgeorgemd_adhesion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3860800"/>
            <a:ext cx="3857625" cy="25209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9" name="Picture 29" descr="adhesiolys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860800"/>
            <a:ext cx="3743325" cy="25209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http://t2.gstatic.com/images?q=tbn:gd-mUetoe6K2RM:http://eppi.ioe.ac.uk/cms/Portals/0/cochrane.gif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86817" y="2572864"/>
            <a:ext cx="2771170" cy="3228289"/>
          </a:xfrm>
          <a:effectLst>
            <a:softEdge rad="112500"/>
          </a:effectLst>
        </p:spPr>
      </p:pic>
      <p:sp>
        <p:nvSpPr>
          <p:cNvPr id="65539" name="Titolo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sz="4000" b="1" kern="12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Arial" charset="0"/>
              </a:rPr>
              <a:t>What is the best techninque??</a:t>
            </a: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048000" y="2667000"/>
            <a:ext cx="58451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4000" b="1" dirty="0">
                <a:solidFill>
                  <a:srgbClr val="FFFF00"/>
                </a:solidFill>
                <a:cs typeface="Times New Roman" pitchFamily="18" charset="0"/>
              </a:rPr>
              <a:t>No</a:t>
            </a:r>
            <a:r>
              <a:rPr lang="it-IT" sz="4000" b="1" dirty="0">
                <a:solidFill>
                  <a:schemeClr val="bg1"/>
                </a:solidFill>
                <a:cs typeface="Times New Roman" pitchFamily="18" charset="0"/>
              </a:rPr>
              <a:t> single technique is significantly better in reduction of the incidence of serious </a:t>
            </a:r>
            <a:r>
              <a:rPr lang="it-IT" sz="4000" b="1" dirty="0" smtClean="0">
                <a:solidFill>
                  <a:schemeClr val="bg1"/>
                </a:solidFill>
                <a:cs typeface="Times New Roman" pitchFamily="18" charset="0"/>
              </a:rPr>
              <a:t>complications.</a:t>
            </a:r>
            <a:endParaRPr lang="it-IT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00063" y="2035175"/>
            <a:ext cx="793750" cy="4572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bg1"/>
                </a:solidFill>
                <a:latin typeface="+mn-lt"/>
              </a:rPr>
              <a:t>2009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Content Placeholder 2"/>
          <p:cNvSpPr>
            <a:spLocks noGrp="1"/>
          </p:cNvSpPr>
          <p:nvPr>
            <p:ph idx="1"/>
          </p:nvPr>
        </p:nvSpPr>
        <p:spPr>
          <a:xfrm>
            <a:off x="395288" y="908050"/>
            <a:ext cx="8604250" cy="52863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US" sz="3600" b="1" kern="12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CONCULSIONS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endParaRPr lang="en-US" sz="31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100" b="1" dirty="0" smtClean="0">
                <a:solidFill>
                  <a:srgbClr val="FFFF00"/>
                </a:solidFill>
              </a:rPr>
              <a:t>Minimizing </a:t>
            </a:r>
            <a:r>
              <a:rPr lang="en-US" sz="3100" b="1" smtClean="0">
                <a:solidFill>
                  <a:srgbClr val="FFFF00"/>
                </a:solidFill>
              </a:rPr>
              <a:t>entry-related complications </a:t>
            </a:r>
            <a:r>
              <a:rPr lang="en-US" sz="3100" b="1" dirty="0" smtClean="0">
                <a:solidFill>
                  <a:srgbClr val="FFFF00"/>
                </a:solidFill>
              </a:rPr>
              <a:t>entails:</a:t>
            </a:r>
          </a:p>
          <a:p>
            <a:pPr>
              <a:buFontTx/>
              <a:buBlip>
                <a:blip r:embed="rId2"/>
              </a:buBlip>
            </a:pPr>
            <a:r>
              <a:rPr lang="en-US" sz="3100" dirty="0" smtClean="0">
                <a:solidFill>
                  <a:schemeClr val="bg1"/>
                </a:solidFill>
              </a:rPr>
              <a:t>Surgeon’s skill and knowledge.</a:t>
            </a:r>
          </a:p>
          <a:p>
            <a:pPr>
              <a:buFontTx/>
              <a:buBlip>
                <a:blip r:embed="rId2"/>
              </a:buBlip>
            </a:pPr>
            <a:r>
              <a:rPr lang="en-US" sz="3100" dirty="0" smtClean="0">
                <a:solidFill>
                  <a:schemeClr val="bg1"/>
                </a:solidFill>
              </a:rPr>
              <a:t>Proper patient position.</a:t>
            </a:r>
          </a:p>
          <a:p>
            <a:pPr>
              <a:buFontTx/>
              <a:buBlip>
                <a:blip r:embed="rId2"/>
              </a:buBlip>
            </a:pPr>
            <a:r>
              <a:rPr lang="en-US" sz="3100" dirty="0" smtClean="0">
                <a:solidFill>
                  <a:schemeClr val="bg1"/>
                </a:solidFill>
              </a:rPr>
              <a:t>Understand anatomical landmarks &amp; relations.</a:t>
            </a:r>
          </a:p>
          <a:p>
            <a:pPr>
              <a:buFontTx/>
              <a:buBlip>
                <a:blip r:embed="rId2"/>
              </a:buBlip>
            </a:pPr>
            <a:r>
              <a:rPr lang="en-US" sz="3100" dirty="0" smtClean="0">
                <a:solidFill>
                  <a:schemeClr val="bg1"/>
                </a:solidFill>
              </a:rPr>
              <a:t>Follow abdominal entry guidelines.</a:t>
            </a:r>
          </a:p>
          <a:p>
            <a:pPr>
              <a:buFontTx/>
              <a:buBlip>
                <a:blip r:embed="rId2"/>
              </a:buBlip>
            </a:pPr>
            <a:r>
              <a:rPr lang="en-US" sz="3100" dirty="0" smtClean="0">
                <a:solidFill>
                  <a:schemeClr val="bg1"/>
                </a:solidFill>
              </a:rPr>
              <a:t>Beware of high risk patients.</a:t>
            </a:r>
          </a:p>
          <a:p>
            <a:pPr>
              <a:buFontTx/>
              <a:buBlip>
                <a:blip r:embed="rId2"/>
              </a:buBlip>
            </a:pPr>
            <a:r>
              <a:rPr lang="en-US" sz="3100" dirty="0" smtClean="0">
                <a:solidFill>
                  <a:schemeClr val="bg1"/>
                </a:solidFill>
              </a:rPr>
              <a:t>Use proper instruments and alternative strategies.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  <a:r>
              <a:rPr lang="en-US" dirty="0" err="1" smtClean="0"/>
              <a:t>a/r</a:t>
            </a:r>
            <a:endParaRPr lang="en-US" dirty="0" smtClean="0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0" y="-76200"/>
          <a:ext cx="9144000" cy="6858000"/>
        </p:xfrm>
        <a:graphic>
          <a:graphicData uri="http://schemas.openxmlformats.org/presentationml/2006/ole">
            <p:oleObj spid="_x0000_s1043" name="Bitmap Image" r:id="rId3" imgW="8097380" imgH="5380952" progId="PBrush">
              <p:embed/>
            </p:oleObj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76225" y="685800"/>
            <a:ext cx="8543925" cy="4571999"/>
          </a:xfrm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en-US" sz="4000" b="1" kern="12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Arial" charset="0"/>
              </a:rPr>
              <a:t>Insufflation of the subcutaneous or </a:t>
            </a:r>
            <a:r>
              <a:rPr lang="en-US" sz="4000" b="1" kern="12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Arial" charset="0"/>
              </a:rPr>
              <a:t>preperitoneal</a:t>
            </a:r>
            <a:r>
              <a:rPr lang="en-US" sz="4000" b="1" kern="12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Arial" charset="0"/>
              </a:rPr>
              <a:t> space: </a:t>
            </a:r>
            <a:r>
              <a:rPr lang="en-US" sz="3200" b="1" kern="12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Arial" charset="0"/>
              </a:rPr>
              <a:t/>
            </a:r>
            <a:br>
              <a:rPr lang="en-US" sz="3200" b="1" kern="12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Arial" charset="0"/>
              </a:rPr>
            </a:br>
            <a:r>
              <a:rPr lang="en-US" sz="28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bg1"/>
                </a:solidFill>
                <a:cs typeface="Times New Roman" pitchFamily="18" charset="0"/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cs typeface="Times New Roman" pitchFamily="18" charset="0"/>
              </a:rPr>
              <a:t>1-Subcutaneous emphysema.</a:t>
            </a:r>
            <a:br>
              <a:rPr lang="en-US" sz="32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sz="3200" b="1" dirty="0" smtClean="0">
                <a:solidFill>
                  <a:schemeClr val="bg1"/>
                </a:solidFill>
                <a:cs typeface="Times New Roman" pitchFamily="18" charset="0"/>
              </a:rPr>
              <a:t>	2-Complicating visibility.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981075"/>
            <a:ext cx="7772400" cy="2500313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kern="12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Arial" charset="0"/>
              </a:rPr>
              <a:t>How to diminish entry-related complications?</a:t>
            </a:r>
            <a:r>
              <a:rPr lang="en-US" sz="3200" b="1" dirty="0" smtClean="0">
                <a:solidFill>
                  <a:srgbClr val="AAE2CA"/>
                </a:solidFill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AAE2CA"/>
                </a:solidFill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bg1"/>
                </a:solidFill>
                <a:cs typeface="Times New Roman" pitchFamily="18" charset="0"/>
              </a:rPr>
              <a:t>Surgeon’s</a:t>
            </a:r>
            <a:r>
              <a:rPr 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cs typeface="Times New Roman" pitchFamily="18" charset="0"/>
              </a:rPr>
              <a:t>experience </a:t>
            </a:r>
            <a:r>
              <a:rPr lang="en-US" sz="3600" b="1" dirty="0" smtClean="0">
                <a:solidFill>
                  <a:schemeClr val="bg1"/>
                </a:solidFill>
                <a:cs typeface="Times New Roman" pitchFamily="18" charset="0"/>
              </a:rPr>
              <a:t>is the most important </a:t>
            </a:r>
            <a:r>
              <a:rPr lang="en-US" sz="320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cs typeface="Times New Roman" pitchFamily="18" charset="0"/>
              </a:rPr>
            </a:br>
            <a:endParaRPr lang="en-US" sz="3200" b="1" dirty="0" smtClean="0">
              <a:solidFill>
                <a:srgbClr val="AAE2CA"/>
              </a:solidFill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3646488"/>
            <a:ext cx="7620000" cy="19431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cs typeface="Times New Roman" pitchFamily="18" charset="0"/>
              </a:rPr>
              <a:t>1-Understanding of </a:t>
            </a:r>
            <a:r>
              <a:rPr lang="en-US" sz="2800" b="1" dirty="0" err="1" smtClean="0">
                <a:solidFill>
                  <a:srgbClr val="FFFF00"/>
                </a:solidFill>
                <a:cs typeface="Times New Roman" pitchFamily="18" charset="0"/>
              </a:rPr>
              <a:t>relvant</a:t>
            </a:r>
            <a:r>
              <a:rPr lang="en-US" sz="2800" b="1" dirty="0" smtClean="0">
                <a:solidFill>
                  <a:srgbClr val="FFFF00"/>
                </a:solidFill>
                <a:cs typeface="Times New Roman" pitchFamily="18" charset="0"/>
              </a:rPr>
              <a:t> anatomy</a:t>
            </a:r>
            <a:r>
              <a:rPr lang="en-US" sz="2800" b="1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cs typeface="Times New Roman" pitchFamily="18" charset="0"/>
              </a:rPr>
              <a:t>2-Proper use of </a:t>
            </a:r>
            <a:r>
              <a:rPr lang="en-US" sz="2800" b="1" dirty="0" smtClean="0">
                <a:solidFill>
                  <a:srgbClr val="FFFF00"/>
                </a:solidFill>
                <a:cs typeface="Times New Roman" pitchFamily="18" charset="0"/>
              </a:rPr>
              <a:t>surgical instruments</a:t>
            </a:r>
            <a:r>
              <a:rPr lang="en-US" sz="2800" b="1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cs typeface="Times New Roman" pitchFamily="18" charset="0"/>
              </a:rPr>
              <a:t>3-Choice of optimal </a:t>
            </a:r>
            <a:r>
              <a:rPr lang="en-US" sz="2800" b="1" dirty="0" smtClean="0">
                <a:solidFill>
                  <a:srgbClr val="FFFF00"/>
                </a:solidFill>
                <a:cs typeface="Times New Roman" pitchFamily="18" charset="0"/>
              </a:rPr>
              <a:t>surgical technique</a:t>
            </a:r>
            <a:r>
              <a:rPr lang="en-US" sz="2800" b="1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cs typeface="Times New Roman" pitchFamily="18" charset="0"/>
              </a:rPr>
              <a:t>4-Ability to detect and manage </a:t>
            </a:r>
            <a:r>
              <a:rPr lang="en-US" sz="2800" b="1" dirty="0" smtClean="0">
                <a:solidFill>
                  <a:srgbClr val="FFFF00"/>
                </a:solidFill>
                <a:cs typeface="Times New Roman" pitchFamily="18" charset="0"/>
              </a:rPr>
              <a:t>complications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203575" y="5876925"/>
            <a:ext cx="5940425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99FF"/>
                </a:solidFill>
                <a:cs typeface="Times New Roman" pitchFamily="18" charset="0"/>
              </a:rPr>
              <a:t>Jansen </a:t>
            </a:r>
            <a:r>
              <a:rPr lang="fr-FR" sz="1800" i="1">
                <a:solidFill>
                  <a:srgbClr val="FF99FF"/>
                </a:solidFill>
                <a:cs typeface="Times New Roman" pitchFamily="18" charset="0"/>
              </a:rPr>
              <a:t>et al</a:t>
            </a:r>
            <a:r>
              <a:rPr lang="fr-FR" sz="1800">
                <a:solidFill>
                  <a:srgbClr val="FF99FF"/>
                </a:solidFill>
                <a:cs typeface="Times New Roman" pitchFamily="18" charset="0"/>
              </a:rPr>
              <a:t>. Complications of </a:t>
            </a:r>
            <a:r>
              <a:rPr lang="en-US" sz="1800">
                <a:solidFill>
                  <a:srgbClr val="FF99FF"/>
                </a:solidFill>
                <a:cs typeface="Times New Roman" pitchFamily="18" charset="0"/>
              </a:rPr>
              <a:t>laparoscopy: a prospective multicentre observational study. Br J Obstet Gynecol. 2008</a:t>
            </a:r>
            <a:endParaRPr lang="en-US" sz="2000" b="1">
              <a:solidFill>
                <a:srgbClr val="FF99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7" name="Text Box 5"/>
          <p:cNvSpPr txBox="1">
            <a:spLocks noChangeArrowheads="1"/>
          </p:cNvSpPr>
          <p:nvPr/>
        </p:nvSpPr>
        <p:spPr bwMode="auto">
          <a:xfrm>
            <a:off x="179388" y="1270000"/>
            <a:ext cx="86471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The Surgeon Should Follow The Safe abdominal entry guidelines for: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641350" y="2393950"/>
            <a:ext cx="8334375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b="1">
                <a:solidFill>
                  <a:schemeClr val="bg1"/>
                </a:solidFill>
              </a:rPr>
              <a:t>Position of the patient.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b="1">
                <a:solidFill>
                  <a:schemeClr val="bg1"/>
                </a:solidFill>
              </a:rPr>
              <a:t>Placement of the veress needle.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b="1">
                <a:solidFill>
                  <a:schemeClr val="bg1"/>
                </a:solidFill>
              </a:rPr>
              <a:t>Pneumoperitoneum.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b="1">
                <a:solidFill>
                  <a:schemeClr val="bg1"/>
                </a:solidFill>
              </a:rPr>
              <a:t>Primary (umbilical) trocar insertion.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b="1">
                <a:solidFill>
                  <a:schemeClr val="bg1"/>
                </a:solidFill>
              </a:rPr>
              <a:t>Accessory (secondary) trocars.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b="1">
                <a:solidFill>
                  <a:schemeClr val="bg1"/>
                </a:solidFill>
              </a:rPr>
              <a:t>Identification of high risk patients</a:t>
            </a:r>
            <a:r>
              <a:rPr lang="en-US" b="1"/>
              <a:t>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410" y="1392602"/>
            <a:ext cx="8229600" cy="884238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it-IT" sz="3200" b="1" kern="12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Arial" charset="0"/>
              </a:rPr>
              <a:t>High Risk Patients For Abdominal Entry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98513" y="2060575"/>
            <a:ext cx="7910512" cy="3929063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it-IT" sz="3400" dirty="0" smtClean="0">
                <a:solidFill>
                  <a:schemeClr val="bg1"/>
                </a:solidFill>
                <a:cs typeface="Times New Roman" pitchFamily="18" charset="0"/>
              </a:rPr>
              <a:t>	  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it-IT" dirty="0" smtClean="0">
                <a:solidFill>
                  <a:schemeClr val="bg1"/>
                </a:solidFill>
                <a:cs typeface="Times New Roman" pitchFamily="18" charset="0"/>
              </a:rPr>
              <a:t>Body weight(Obesity,slimmness).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it-IT" dirty="0" smtClean="0">
                <a:solidFill>
                  <a:schemeClr val="bg1"/>
                </a:solidFill>
                <a:cs typeface="Times New Roman" pitchFamily="18" charset="0"/>
              </a:rPr>
              <a:t>Large pelvic mass.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it-IT" dirty="0" smtClean="0">
                <a:solidFill>
                  <a:schemeClr val="bg1"/>
                </a:solidFill>
                <a:cs typeface="Times New Roman" pitchFamily="18" charset="0"/>
              </a:rPr>
              <a:t>Previous abdominal and pelvic operations.</a:t>
            </a:r>
            <a:endParaRPr lang="it-IT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it-IT" dirty="0" smtClean="0">
                <a:solidFill>
                  <a:schemeClr val="bg1"/>
                </a:solidFill>
                <a:cs typeface="Times New Roman" pitchFamily="18" charset="0"/>
              </a:rPr>
              <a:t>Strong abdominal musculature.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it-IT" dirty="0" smtClean="0">
                <a:solidFill>
                  <a:schemeClr val="bg1"/>
                </a:solidFill>
                <a:cs typeface="Times New Roman" pitchFamily="18" charset="0"/>
              </a:rPr>
              <a:t>Previous radiation therapy.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it-IT" dirty="0" smtClean="0">
                <a:solidFill>
                  <a:schemeClr val="bg1"/>
                </a:solidFill>
                <a:cs typeface="Times New Roman" pitchFamily="18" charset="0"/>
              </a:rPr>
              <a:t>Bowel distension.</a:t>
            </a:r>
            <a:endParaRPr lang="it-IT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8" name="Text Box 4"/>
          <p:cNvSpPr txBox="1">
            <a:spLocks noChangeArrowheads="1"/>
          </p:cNvSpPr>
          <p:nvPr/>
        </p:nvSpPr>
        <p:spPr bwMode="auto">
          <a:xfrm>
            <a:off x="250825" y="989013"/>
            <a:ext cx="86471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Position of the Patient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84163" y="1752600"/>
            <a:ext cx="82883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800" b="1" dirty="0">
                <a:solidFill>
                  <a:schemeClr val="bg1"/>
                </a:solidFill>
              </a:rPr>
              <a:t>The patient is positioned in the </a:t>
            </a:r>
            <a:r>
              <a:rPr lang="en-US" sz="2800" b="1" dirty="0" err="1">
                <a:solidFill>
                  <a:schemeClr val="bg1"/>
                </a:solidFill>
              </a:rPr>
              <a:t>dorso-lithotomy</a:t>
            </a:r>
            <a:r>
              <a:rPr lang="en-US" sz="2800" b="1" dirty="0">
                <a:solidFill>
                  <a:schemeClr val="bg1"/>
                </a:solidFill>
              </a:rPr>
              <a:t> position with lowered legs. </a:t>
            </a:r>
          </a:p>
        </p:txBody>
      </p:sp>
      <p:pic>
        <p:nvPicPr>
          <p:cNvPr id="12294" name="Picture 2" descr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86225"/>
            <a:ext cx="5761038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3399</TotalTime>
  <Words>1343</Words>
  <Application>Microsoft Office PowerPoint</Application>
  <PresentationFormat>On-screen Show (4:3)</PresentationFormat>
  <Paragraphs>226</Paragraphs>
  <Slides>45</Slides>
  <Notes>24</Notes>
  <HiddenSlides>3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Default Design</vt:lpstr>
      <vt:lpstr>Bitmap Image</vt:lpstr>
      <vt:lpstr>Slide 1</vt:lpstr>
      <vt:lpstr>Slide 2</vt:lpstr>
      <vt:lpstr>Slide 3</vt:lpstr>
      <vt:lpstr>Bowel Injuries</vt:lpstr>
      <vt:lpstr>Insufflation of the subcutaneous or preperitoneal space:    1-Subcutaneous emphysema.  2-Complicating visibility.</vt:lpstr>
      <vt:lpstr>How to diminish entry-related complications? Surgeon’s experience is the most important  </vt:lpstr>
      <vt:lpstr>Slide 7</vt:lpstr>
      <vt:lpstr>High Risk Patients For Abdominal Entry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Veress  needle Safety Tests Or Checks</vt:lpstr>
      <vt:lpstr>What Is The Most Reliable Safety Test ?</vt:lpstr>
      <vt:lpstr>Guidelines  for  Safe Veress  Needle Abdominal  Entry</vt:lpstr>
      <vt:lpstr>Slide 22</vt:lpstr>
      <vt:lpstr>Slide 23</vt:lpstr>
      <vt:lpstr>Types Of Primary Trocar</vt:lpstr>
      <vt:lpstr>Slide 25</vt:lpstr>
      <vt:lpstr>Guidelines for Safe Primary Trocar Entry</vt:lpstr>
      <vt:lpstr>Slide 27</vt:lpstr>
      <vt:lpstr>Slide 28</vt:lpstr>
      <vt:lpstr>Slide 29</vt:lpstr>
      <vt:lpstr>Slide 30</vt:lpstr>
      <vt:lpstr>Slide 31</vt:lpstr>
      <vt:lpstr>Visual Entry Systems</vt:lpstr>
      <vt:lpstr>Slide 33</vt:lpstr>
      <vt:lpstr>Advantages: </vt:lpstr>
      <vt:lpstr>Management Of Abdominal Wall Access With probable Intraperitoneal Adhesions:</vt:lpstr>
      <vt:lpstr>Slide 36</vt:lpstr>
      <vt:lpstr>Direct veress needle with optic catheter</vt:lpstr>
      <vt:lpstr>Slide 38</vt:lpstr>
      <vt:lpstr>Slide 39</vt:lpstr>
      <vt:lpstr>Slide 40</vt:lpstr>
      <vt:lpstr>Periumbilical  Ultrasound-guided Saline  Infusion  technique  (PUGSI)</vt:lpstr>
      <vt:lpstr>Slide 42</vt:lpstr>
      <vt:lpstr>What is the best techninque??</vt:lpstr>
      <vt:lpstr>Slide 44</vt:lpstr>
      <vt:lpstr> a/r</vt:lpstr>
    </vt:vector>
  </TitlesOfParts>
  <Company>Alexandria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THE FEMALE PELVIS</dc:title>
  <dc:creator>Hassan N. Sallam</dc:creator>
  <cp:lastModifiedBy>Dr Yasser Orief</cp:lastModifiedBy>
  <cp:revision>389</cp:revision>
  <dcterms:created xsi:type="dcterms:W3CDTF">2001-04-28T09:52:04Z</dcterms:created>
  <dcterms:modified xsi:type="dcterms:W3CDTF">2014-03-12T13:27:28Z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000800de0e000000000001024120</vt:lpwstr>
  </property>
</Properties>
</file>