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docProps/custom.xml" ContentType="application/vnd.openxmlformats-officedocument.custom-properties+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3">
  <p:sldMasterIdLst>
    <p:sldMasterId id="2147483658" r:id="rId1"/>
  </p:sldMasterIdLst>
  <p:notesMasterIdLst>
    <p:notesMasterId r:id="rId33"/>
  </p:notesMasterIdLst>
  <p:handoutMasterIdLst>
    <p:handoutMasterId r:id="rId34"/>
  </p:handoutMasterIdLst>
  <p:sldIdLst>
    <p:sldId id="293" r:id="rId2"/>
    <p:sldId id="306" r:id="rId3"/>
    <p:sldId id="307" r:id="rId4"/>
    <p:sldId id="309" r:id="rId5"/>
    <p:sldId id="342" r:id="rId6"/>
    <p:sldId id="326" r:id="rId7"/>
    <p:sldId id="310" r:id="rId8"/>
    <p:sldId id="345" r:id="rId9"/>
    <p:sldId id="312" r:id="rId10"/>
    <p:sldId id="257" r:id="rId11"/>
    <p:sldId id="343" r:id="rId12"/>
    <p:sldId id="315" r:id="rId13"/>
    <p:sldId id="328" r:id="rId14"/>
    <p:sldId id="298" r:id="rId15"/>
    <p:sldId id="338" r:id="rId16"/>
    <p:sldId id="339" r:id="rId17"/>
    <p:sldId id="340" r:id="rId18"/>
    <p:sldId id="341" r:id="rId19"/>
    <p:sldId id="329" r:id="rId20"/>
    <p:sldId id="267" r:id="rId21"/>
    <p:sldId id="327" r:id="rId22"/>
    <p:sldId id="336" r:id="rId23"/>
    <p:sldId id="344" r:id="rId24"/>
    <p:sldId id="323" r:id="rId25"/>
    <p:sldId id="301" r:id="rId26"/>
    <p:sldId id="332" r:id="rId27"/>
    <p:sldId id="318" r:id="rId28"/>
    <p:sldId id="321" r:id="rId29"/>
    <p:sldId id="334" r:id="rId30"/>
    <p:sldId id="337" r:id="rId31"/>
    <p:sldId id="266" r:id="rId32"/>
  </p:sldIdLst>
  <p:sldSz cx="9144000" cy="6858000" type="screen4x3"/>
  <p:notesSz cx="6858000" cy="9144000"/>
  <p:custDataLst>
    <p:tags r:id="rId35"/>
  </p:custDataLst>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FFFF"/>
    <a:srgbClr val="777777"/>
  </p:clrMru>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neCell>
      <a:tcStyle>
        <a:tcBdr/>
      </a:tcStyle>
    </a:neCell>
    <a:nwCell>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neCell>
      <a:tcStyle>
        <a:tcBdr/>
      </a:tcStyle>
    </a:neCell>
    <a:nwCell>
      <a:tcStyle>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5C22544A-7EE6-4342-B048-85BDC9FD1C3A}" styleName="Medium Style 2 - Accent 1">
    <a:wholeTbl>
      <a:tcTxStyle>
        <a:fontRef idx="minor">
          <a:scrgbClr r="0" g="0" b="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fontRef idx="minor">
          <a:scrgbClr r="0" g="0" b="0"/>
        </a:fontRef>
        <a:schemeClr val="lt1"/>
      </a:tcTxStyle>
      <a:tcStyle>
        <a:tcBdr>
          <a:top>
            <a:ln w="38100" cmpd="sng">
              <a:solidFill>
                <a:schemeClr val="lt1"/>
              </a:solidFill>
            </a:ln>
          </a:top>
        </a:tcBdr>
        <a:fill>
          <a:solidFill>
            <a:schemeClr val="accent1"/>
          </a:solidFill>
        </a:fill>
      </a:tcStyle>
    </a:lastRow>
    <a:seCell>
      <a:tcStyle>
        <a:tcBdr/>
      </a:tcStyle>
    </a:seCell>
    <a:swCell>
      <a:tcStyle>
        <a:tcBdr/>
      </a:tcStyle>
    </a:swCell>
    <a:firstRow>
      <a:tcTxStyle b="on">
        <a:fontRef idx="minor">
          <a:scrgbClr r="0" g="0" b="0"/>
        </a:fontRef>
        <a:schemeClr val="lt1"/>
      </a:tcTxStyle>
      <a:tcStyle>
        <a:tcBdr>
          <a:bottom>
            <a:ln w="38100" cmpd="sng">
              <a:solidFill>
                <a:schemeClr val="lt1"/>
              </a:solidFill>
            </a:ln>
          </a:bottom>
        </a:tcBdr>
        <a:fill>
          <a:solidFill>
            <a:schemeClr val="accent1"/>
          </a:solidFill>
        </a:fill>
      </a:tcStyle>
    </a:firstRow>
    <a:neCell>
      <a:tcStyle>
        <a:tcBdr/>
      </a:tcStyle>
    </a:neCell>
    <a:nwCell>
      <a:tcStyle>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594" autoAdjust="0"/>
  </p:normalViewPr>
  <p:slideViewPr>
    <p:cSldViewPr>
      <p:cViewPr>
        <p:scale>
          <a:sx n="86" d="100"/>
          <a:sy n="86" d="100"/>
        </p:scale>
        <p:origin x="-1092" y="-3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802"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7E3B05-F3E6-4258-BD81-2DEAC1663599}"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2D52D675-9660-4FC3-9D80-1DCBC8AC01BD}">
      <dgm:prSet/>
      <dgm:spPr>
        <a:scene3d>
          <a:camera prst="orthographicFront"/>
          <a:lightRig rig="harsh" dir="t"/>
        </a:scene3d>
        <a:sp3d prstMaterial="metal"/>
      </dgm:spPr>
      <dgm:t>
        <a:bodyPr/>
        <a:lstStyle/>
        <a:p>
          <a:r>
            <a:rPr lang="en-US" altLang="ar-SA" b="1" i="1" dirty="0" smtClean="0">
              <a:solidFill>
                <a:srgbClr val="C00000"/>
              </a:solidFill>
            </a:rPr>
            <a:t> Medial transposition</a:t>
          </a:r>
        </a:p>
      </dgm:t>
    </dgm:pt>
    <dgm:pt modelId="{0FF2B4A2-2196-4606-86B5-C33946D7FF32}" type="parTrans" cxnId="{65F21717-0237-4042-A61E-CA3B1DAAABA7}">
      <dgm:prSet/>
      <dgm:spPr/>
      <dgm:t>
        <a:bodyPr/>
        <a:lstStyle/>
        <a:p>
          <a:endParaRPr lang="en-US"/>
        </a:p>
      </dgm:t>
    </dgm:pt>
    <dgm:pt modelId="{80BEE03B-10BC-48DB-AA5C-26704251B3C2}" type="sibTrans" cxnId="{65F21717-0237-4042-A61E-CA3B1DAAABA7}">
      <dgm:prSet/>
      <dgm:spPr/>
      <dgm:t>
        <a:bodyPr/>
        <a:lstStyle/>
        <a:p>
          <a:endParaRPr lang="en-US"/>
        </a:p>
      </dgm:t>
    </dgm:pt>
    <dgm:pt modelId="{E04DC11A-78D8-4920-AD3E-3C7C192CFB8C}">
      <dgm:prSet/>
      <dgm:spPr>
        <a:effectLst>
          <a:innerShdw blurRad="63500" dist="50800" dir="13500000">
            <a:prstClr val="black">
              <a:alpha val="50000"/>
            </a:prstClr>
          </a:innerShdw>
        </a:effectLst>
        <a:scene3d>
          <a:camera prst="orthographicFront"/>
          <a:lightRig rig="harsh" dir="t"/>
        </a:scene3d>
      </dgm:spPr>
      <dgm:t>
        <a:bodyPr/>
        <a:lstStyle/>
        <a:p>
          <a:r>
            <a:rPr lang="en-US" altLang="ar-SA" b="1" i="1" dirty="0" smtClean="0">
              <a:solidFill>
                <a:srgbClr val="C00000"/>
              </a:solidFill>
            </a:rPr>
            <a:t> Lateral transposition </a:t>
          </a:r>
        </a:p>
      </dgm:t>
    </dgm:pt>
    <dgm:pt modelId="{CAB6A9A5-405D-4614-AFEF-E8C70AAC523A}" type="parTrans" cxnId="{B7276EB1-23BA-43DB-9FE0-5696BCCB63F7}">
      <dgm:prSet/>
      <dgm:spPr/>
      <dgm:t>
        <a:bodyPr/>
        <a:lstStyle/>
        <a:p>
          <a:endParaRPr lang="en-US"/>
        </a:p>
      </dgm:t>
    </dgm:pt>
    <dgm:pt modelId="{12240874-9713-4E9C-B59F-B89C46F42B25}" type="sibTrans" cxnId="{B7276EB1-23BA-43DB-9FE0-5696BCCB63F7}">
      <dgm:prSet/>
      <dgm:spPr/>
      <dgm:t>
        <a:bodyPr/>
        <a:lstStyle/>
        <a:p>
          <a:endParaRPr lang="en-US"/>
        </a:p>
      </dgm:t>
    </dgm:pt>
    <dgm:pt modelId="{EC761FBF-8622-4332-8DD5-39023E59C211}">
      <dgm:prSet/>
      <dgm:spPr/>
      <dgm:t>
        <a:bodyPr/>
        <a:lstStyle/>
        <a:p>
          <a:r>
            <a:rPr lang="en-US" altLang="ar-SA" smtClean="0"/>
            <a:t>Behind the uterus.</a:t>
          </a:r>
          <a:endParaRPr lang="en-US"/>
        </a:p>
      </dgm:t>
    </dgm:pt>
    <dgm:pt modelId="{F6E51D11-C6B0-4B75-886F-14D0F4B3E767}" type="parTrans" cxnId="{ACB74E0E-6D31-4F11-A5C3-A3D252EA51F1}">
      <dgm:prSet/>
      <dgm:spPr/>
      <dgm:t>
        <a:bodyPr/>
        <a:lstStyle/>
        <a:p>
          <a:endParaRPr lang="en-US"/>
        </a:p>
      </dgm:t>
    </dgm:pt>
    <dgm:pt modelId="{000B5F42-C26C-475C-BFB3-4C909316758C}" type="sibTrans" cxnId="{ACB74E0E-6D31-4F11-A5C3-A3D252EA51F1}">
      <dgm:prSet/>
      <dgm:spPr/>
      <dgm:t>
        <a:bodyPr/>
        <a:lstStyle/>
        <a:p>
          <a:endParaRPr lang="en-US"/>
        </a:p>
      </dgm:t>
    </dgm:pt>
    <dgm:pt modelId="{07A8F7D1-3896-4BFF-943A-F6042A2E0579}">
      <dgm:prSet/>
      <dgm:spPr/>
      <dgm:t>
        <a:bodyPr/>
        <a:lstStyle/>
        <a:p>
          <a:r>
            <a:rPr lang="en-US" altLang="ar-SA" dirty="0" smtClean="0"/>
            <a:t>up to the pelvic side wall at least 3cm from the upper border of the radiation field.</a:t>
          </a:r>
          <a:endParaRPr lang="en-US" dirty="0"/>
        </a:p>
      </dgm:t>
    </dgm:pt>
    <dgm:pt modelId="{74160AFB-F379-439D-AEC2-BBC78066C852}" type="parTrans" cxnId="{B60B6714-E603-49F2-8410-9585A16873DF}">
      <dgm:prSet/>
      <dgm:spPr/>
      <dgm:t>
        <a:bodyPr/>
        <a:lstStyle/>
        <a:p>
          <a:endParaRPr lang="en-US"/>
        </a:p>
      </dgm:t>
    </dgm:pt>
    <dgm:pt modelId="{8808EFF9-73A5-4A80-9ACA-64CA80B66D4B}" type="sibTrans" cxnId="{B60B6714-E603-49F2-8410-9585A16873DF}">
      <dgm:prSet/>
      <dgm:spPr/>
      <dgm:t>
        <a:bodyPr/>
        <a:lstStyle/>
        <a:p>
          <a:endParaRPr lang="en-US"/>
        </a:p>
      </dgm:t>
    </dgm:pt>
    <dgm:pt modelId="{79B3CD9A-45DE-46CC-8EF3-295C36614931}" type="pres">
      <dgm:prSet presAssocID="{2E7E3B05-F3E6-4258-BD81-2DEAC1663599}" presName="Name0" presStyleCnt="0">
        <dgm:presLayoutVars>
          <dgm:dir/>
          <dgm:animLvl val="lvl"/>
          <dgm:resizeHandles/>
        </dgm:presLayoutVars>
      </dgm:prSet>
      <dgm:spPr/>
      <dgm:t>
        <a:bodyPr/>
        <a:lstStyle/>
        <a:p>
          <a:endParaRPr lang="en-US"/>
        </a:p>
      </dgm:t>
    </dgm:pt>
    <dgm:pt modelId="{F54007B8-4F6C-4FCB-8C98-3D3DFCAEF783}" type="pres">
      <dgm:prSet presAssocID="{2D52D675-9660-4FC3-9D80-1DCBC8AC01BD}" presName="linNode" presStyleCnt="0"/>
      <dgm:spPr/>
    </dgm:pt>
    <dgm:pt modelId="{A8594D9B-6AD7-4B78-B704-EB872D635D59}" type="pres">
      <dgm:prSet presAssocID="{2D52D675-9660-4FC3-9D80-1DCBC8AC01BD}" presName="parentShp" presStyleLbl="node1" presStyleIdx="0" presStyleCnt="2" custScaleY="38685" custLinFactNeighborX="-29167" custLinFactNeighborY="4120">
        <dgm:presLayoutVars>
          <dgm:bulletEnabled val="1"/>
        </dgm:presLayoutVars>
      </dgm:prSet>
      <dgm:spPr/>
      <dgm:t>
        <a:bodyPr/>
        <a:lstStyle/>
        <a:p>
          <a:endParaRPr lang="en-US"/>
        </a:p>
      </dgm:t>
    </dgm:pt>
    <dgm:pt modelId="{18303AB8-C964-4763-910F-3288E285B48E}" type="pres">
      <dgm:prSet presAssocID="{2D52D675-9660-4FC3-9D80-1DCBC8AC01BD}" presName="childShp" presStyleLbl="bgAccFollowNode1" presStyleIdx="0" presStyleCnt="2" custScaleY="40904" custLinFactNeighborX="1449" custLinFactNeighborY="5088">
        <dgm:presLayoutVars>
          <dgm:bulletEnabled val="1"/>
        </dgm:presLayoutVars>
      </dgm:prSet>
      <dgm:spPr/>
      <dgm:t>
        <a:bodyPr/>
        <a:lstStyle/>
        <a:p>
          <a:endParaRPr lang="en-US"/>
        </a:p>
      </dgm:t>
    </dgm:pt>
    <dgm:pt modelId="{69BE8D48-9C41-41E5-9221-6E8C4801A051}" type="pres">
      <dgm:prSet presAssocID="{80BEE03B-10BC-48DB-AA5C-26704251B3C2}" presName="spacing" presStyleCnt="0"/>
      <dgm:spPr/>
    </dgm:pt>
    <dgm:pt modelId="{F02A659A-2311-42EF-8837-9DFB222C78FE}" type="pres">
      <dgm:prSet presAssocID="{E04DC11A-78D8-4920-AD3E-3C7C192CFB8C}" presName="linNode" presStyleCnt="0"/>
      <dgm:spPr/>
    </dgm:pt>
    <dgm:pt modelId="{81B2A1CC-EFF8-49B5-AA6C-70EDD4B845A3}" type="pres">
      <dgm:prSet presAssocID="{E04DC11A-78D8-4920-AD3E-3C7C192CFB8C}" presName="parentShp" presStyleLbl="node1" presStyleIdx="1" presStyleCnt="2" custScaleY="56513">
        <dgm:presLayoutVars>
          <dgm:bulletEnabled val="1"/>
        </dgm:presLayoutVars>
      </dgm:prSet>
      <dgm:spPr/>
      <dgm:t>
        <a:bodyPr/>
        <a:lstStyle/>
        <a:p>
          <a:endParaRPr lang="en-US"/>
        </a:p>
      </dgm:t>
    </dgm:pt>
    <dgm:pt modelId="{6BBAB4BF-13A8-4DFF-A3D9-7166C898A68B}" type="pres">
      <dgm:prSet presAssocID="{E04DC11A-78D8-4920-AD3E-3C7C192CFB8C}" presName="childShp" presStyleLbl="bgAccFollowNode1" presStyleIdx="1" presStyleCnt="2" custScaleY="58496">
        <dgm:presLayoutVars>
          <dgm:bulletEnabled val="1"/>
        </dgm:presLayoutVars>
      </dgm:prSet>
      <dgm:spPr/>
      <dgm:t>
        <a:bodyPr/>
        <a:lstStyle/>
        <a:p>
          <a:endParaRPr lang="en-US"/>
        </a:p>
      </dgm:t>
    </dgm:pt>
  </dgm:ptLst>
  <dgm:cxnLst>
    <dgm:cxn modelId="{96CFEA7C-B969-4C54-9B46-E0C5F2C6B77E}" type="presOf" srcId="{EC761FBF-8622-4332-8DD5-39023E59C211}" destId="{18303AB8-C964-4763-910F-3288E285B48E}" srcOrd="0" destOrd="0" presId="urn:microsoft.com/office/officeart/2005/8/layout/vList6"/>
    <dgm:cxn modelId="{E057E3AB-76D8-414B-BFBD-A591D630D8C4}" type="presOf" srcId="{07A8F7D1-3896-4BFF-943A-F6042A2E0579}" destId="{6BBAB4BF-13A8-4DFF-A3D9-7166C898A68B}" srcOrd="0" destOrd="0" presId="urn:microsoft.com/office/officeart/2005/8/layout/vList6"/>
    <dgm:cxn modelId="{B7276EB1-23BA-43DB-9FE0-5696BCCB63F7}" srcId="{2E7E3B05-F3E6-4258-BD81-2DEAC1663599}" destId="{E04DC11A-78D8-4920-AD3E-3C7C192CFB8C}" srcOrd="1" destOrd="0" parTransId="{CAB6A9A5-405D-4614-AFEF-E8C70AAC523A}" sibTransId="{12240874-9713-4E9C-B59F-B89C46F42B25}"/>
    <dgm:cxn modelId="{65F21717-0237-4042-A61E-CA3B1DAAABA7}" srcId="{2E7E3B05-F3E6-4258-BD81-2DEAC1663599}" destId="{2D52D675-9660-4FC3-9D80-1DCBC8AC01BD}" srcOrd="0" destOrd="0" parTransId="{0FF2B4A2-2196-4606-86B5-C33946D7FF32}" sibTransId="{80BEE03B-10BC-48DB-AA5C-26704251B3C2}"/>
    <dgm:cxn modelId="{B60B6714-E603-49F2-8410-9585A16873DF}" srcId="{E04DC11A-78D8-4920-AD3E-3C7C192CFB8C}" destId="{07A8F7D1-3896-4BFF-943A-F6042A2E0579}" srcOrd="0" destOrd="0" parTransId="{74160AFB-F379-439D-AEC2-BBC78066C852}" sibTransId="{8808EFF9-73A5-4A80-9ACA-64CA80B66D4B}"/>
    <dgm:cxn modelId="{7E4F1FC1-ADCD-4EE2-924B-5C743800473E}" type="presOf" srcId="{2D52D675-9660-4FC3-9D80-1DCBC8AC01BD}" destId="{A8594D9B-6AD7-4B78-B704-EB872D635D59}" srcOrd="0" destOrd="0" presId="urn:microsoft.com/office/officeart/2005/8/layout/vList6"/>
    <dgm:cxn modelId="{ACB74E0E-6D31-4F11-A5C3-A3D252EA51F1}" srcId="{2D52D675-9660-4FC3-9D80-1DCBC8AC01BD}" destId="{EC761FBF-8622-4332-8DD5-39023E59C211}" srcOrd="0" destOrd="0" parTransId="{F6E51D11-C6B0-4B75-886F-14D0F4B3E767}" sibTransId="{000B5F42-C26C-475C-BFB3-4C909316758C}"/>
    <dgm:cxn modelId="{CA2B4274-0B3B-4005-BE48-C7783ED82AB9}" type="presOf" srcId="{E04DC11A-78D8-4920-AD3E-3C7C192CFB8C}" destId="{81B2A1CC-EFF8-49B5-AA6C-70EDD4B845A3}" srcOrd="0" destOrd="0" presId="urn:microsoft.com/office/officeart/2005/8/layout/vList6"/>
    <dgm:cxn modelId="{B87400D4-C04C-49FC-892C-AFC107DCD999}" type="presOf" srcId="{2E7E3B05-F3E6-4258-BD81-2DEAC1663599}" destId="{79B3CD9A-45DE-46CC-8EF3-295C36614931}" srcOrd="0" destOrd="0" presId="urn:microsoft.com/office/officeart/2005/8/layout/vList6"/>
    <dgm:cxn modelId="{82DAE1F8-0A2A-4D82-A351-6324585B67BC}" type="presParOf" srcId="{79B3CD9A-45DE-46CC-8EF3-295C36614931}" destId="{F54007B8-4F6C-4FCB-8C98-3D3DFCAEF783}" srcOrd="0" destOrd="0" presId="urn:microsoft.com/office/officeart/2005/8/layout/vList6"/>
    <dgm:cxn modelId="{CF0BB54A-62EE-41FB-9099-91DC828ECDC6}" type="presParOf" srcId="{F54007B8-4F6C-4FCB-8C98-3D3DFCAEF783}" destId="{A8594D9B-6AD7-4B78-B704-EB872D635D59}" srcOrd="0" destOrd="0" presId="urn:microsoft.com/office/officeart/2005/8/layout/vList6"/>
    <dgm:cxn modelId="{5249C2EA-F59A-44B8-9630-2FA191139B30}" type="presParOf" srcId="{F54007B8-4F6C-4FCB-8C98-3D3DFCAEF783}" destId="{18303AB8-C964-4763-910F-3288E285B48E}" srcOrd="1" destOrd="0" presId="urn:microsoft.com/office/officeart/2005/8/layout/vList6"/>
    <dgm:cxn modelId="{E38DBB45-95FF-46CE-989A-E09E719BB249}" type="presParOf" srcId="{79B3CD9A-45DE-46CC-8EF3-295C36614931}" destId="{69BE8D48-9C41-41E5-9221-6E8C4801A051}" srcOrd="1" destOrd="0" presId="urn:microsoft.com/office/officeart/2005/8/layout/vList6"/>
    <dgm:cxn modelId="{75730A23-E230-4467-96E4-B3B1A4C74C81}" type="presParOf" srcId="{79B3CD9A-45DE-46CC-8EF3-295C36614931}" destId="{F02A659A-2311-42EF-8837-9DFB222C78FE}" srcOrd="2" destOrd="0" presId="urn:microsoft.com/office/officeart/2005/8/layout/vList6"/>
    <dgm:cxn modelId="{23F46097-701F-4953-88FE-96C4E2959A7C}" type="presParOf" srcId="{F02A659A-2311-42EF-8837-9DFB222C78FE}" destId="{81B2A1CC-EFF8-49B5-AA6C-70EDD4B845A3}" srcOrd="0" destOrd="0" presId="urn:microsoft.com/office/officeart/2005/8/layout/vList6"/>
    <dgm:cxn modelId="{426D8856-90E8-41F8-87BD-BB975743EA91}" type="presParOf" srcId="{F02A659A-2311-42EF-8837-9DFB222C78FE}" destId="{6BBAB4BF-13A8-4DFF-A3D9-7166C898A68B}" srcOrd="1" destOrd="0" presId="urn:microsoft.com/office/officeart/2005/8/layout/vList6"/>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BA944A-991C-4329-A2A9-6DAD3DAD7DF9}" type="doc">
      <dgm:prSet loTypeId="urn:microsoft.com/office/officeart/2005/8/layout/hierarchy1" loCatId="hierarchy" qsTypeId="urn:microsoft.com/office/officeart/2005/8/quickstyle/3d2" qsCatId="3D" csTypeId="urn:microsoft.com/office/officeart/2005/8/colors/accent6_1" csCatId="accent6" phldr="1"/>
      <dgm:spPr/>
      <dgm:t>
        <a:bodyPr/>
        <a:lstStyle/>
        <a:p>
          <a:endParaRPr lang="en-US"/>
        </a:p>
      </dgm:t>
    </dgm:pt>
    <dgm:pt modelId="{9E5BCACE-5745-4C49-95BF-F0ED11EAB07A}">
      <dgm:prSet phldrT="[Text]"/>
      <dgm:spPr>
        <a:solidFill>
          <a:schemeClr val="accent6">
            <a:lumMod val="75000"/>
            <a:alpha val="90000"/>
          </a:schemeClr>
        </a:solidFill>
      </dgm:spPr>
      <dgm:t>
        <a:bodyPr/>
        <a:lstStyle/>
        <a:p>
          <a:pPr algn="ctr"/>
          <a:r>
            <a:rPr lang="en-US" b="1" dirty="0" smtClean="0"/>
            <a:t>Fertility preservation strategies</a:t>
          </a:r>
          <a:endParaRPr lang="en-US" b="1" dirty="0"/>
        </a:p>
      </dgm:t>
    </dgm:pt>
    <dgm:pt modelId="{8DC0177E-C14B-4731-AECC-6DCBB88186FD}" type="parTrans" cxnId="{94F913EA-8E65-47CB-981F-58E8163601DC}">
      <dgm:prSet/>
      <dgm:spPr/>
      <dgm:t>
        <a:bodyPr/>
        <a:lstStyle/>
        <a:p>
          <a:endParaRPr lang="en-US"/>
        </a:p>
      </dgm:t>
    </dgm:pt>
    <dgm:pt modelId="{072B3AE5-B789-40CF-A1E3-449BB8B89DB4}" type="sibTrans" cxnId="{94F913EA-8E65-47CB-981F-58E8163601DC}">
      <dgm:prSet/>
      <dgm:spPr/>
      <dgm:t>
        <a:bodyPr/>
        <a:lstStyle/>
        <a:p>
          <a:endParaRPr lang="en-US"/>
        </a:p>
      </dgm:t>
    </dgm:pt>
    <dgm:pt modelId="{0CC66EDA-BAA3-4E11-8C9F-59A40CB9C509}">
      <dgm:prSet phldrT="[Text]"/>
      <dgm:spPr>
        <a:solidFill>
          <a:schemeClr val="accent6">
            <a:lumMod val="20000"/>
            <a:lumOff val="80000"/>
            <a:alpha val="90000"/>
          </a:schemeClr>
        </a:solidFill>
      </dgm:spPr>
      <dgm:t>
        <a:bodyPr/>
        <a:lstStyle/>
        <a:p>
          <a:r>
            <a:rPr lang="en-US" b="1" dirty="0" smtClean="0"/>
            <a:t>High risk of ovarian involvement</a:t>
          </a:r>
          <a:endParaRPr lang="en-US" b="1" dirty="0"/>
        </a:p>
      </dgm:t>
    </dgm:pt>
    <dgm:pt modelId="{FB4D52C3-CE20-44E7-A907-6BFF04DFEA83}" type="parTrans" cxnId="{DF3BF460-0232-4277-ADFD-44FAFB41C207}">
      <dgm:prSet/>
      <dgm:spPr/>
      <dgm:t>
        <a:bodyPr/>
        <a:lstStyle/>
        <a:p>
          <a:endParaRPr lang="en-US" b="1"/>
        </a:p>
      </dgm:t>
    </dgm:pt>
    <dgm:pt modelId="{44F455FE-7FF2-4A94-81CA-E42021254FE1}" type="sibTrans" cxnId="{DF3BF460-0232-4277-ADFD-44FAFB41C207}">
      <dgm:prSet/>
      <dgm:spPr/>
      <dgm:t>
        <a:bodyPr/>
        <a:lstStyle/>
        <a:p>
          <a:endParaRPr lang="en-US"/>
        </a:p>
      </dgm:t>
    </dgm:pt>
    <dgm:pt modelId="{799C110A-E69B-4677-84C0-D61FC0F06340}">
      <dgm:prSet/>
      <dgm:spPr>
        <a:solidFill>
          <a:schemeClr val="accent6">
            <a:lumMod val="20000"/>
            <a:lumOff val="80000"/>
            <a:alpha val="90000"/>
          </a:schemeClr>
        </a:solidFill>
      </dgm:spPr>
      <dgm:t>
        <a:bodyPr/>
        <a:lstStyle/>
        <a:p>
          <a:r>
            <a:rPr lang="en-US" b="1" dirty="0" smtClean="0"/>
            <a:t>Low risk of ovarian involvement</a:t>
          </a:r>
          <a:endParaRPr lang="en-US" b="1" dirty="0"/>
        </a:p>
      </dgm:t>
    </dgm:pt>
    <dgm:pt modelId="{1B650BE1-6D3D-4FBF-8C15-CCD8A76FBA80}" type="parTrans" cxnId="{5159B4D1-508A-433C-B618-9E4197552A9B}">
      <dgm:prSet/>
      <dgm:spPr/>
      <dgm:t>
        <a:bodyPr/>
        <a:lstStyle/>
        <a:p>
          <a:endParaRPr lang="en-US" b="1"/>
        </a:p>
      </dgm:t>
    </dgm:pt>
    <dgm:pt modelId="{DC1BEDAF-6888-4687-91BF-D57E7FE73FAD}" type="sibTrans" cxnId="{5159B4D1-508A-433C-B618-9E4197552A9B}">
      <dgm:prSet/>
      <dgm:spPr/>
      <dgm:t>
        <a:bodyPr/>
        <a:lstStyle/>
        <a:p>
          <a:endParaRPr lang="en-US"/>
        </a:p>
      </dgm:t>
    </dgm:pt>
    <dgm:pt modelId="{3940BE8E-80AE-4517-8318-F1C573A307B7}">
      <dgm:prSet/>
      <dgm:spPr>
        <a:solidFill>
          <a:schemeClr val="accent5">
            <a:lumMod val="20000"/>
            <a:lumOff val="80000"/>
            <a:alpha val="90000"/>
          </a:schemeClr>
        </a:solidFill>
      </dgm:spPr>
      <dgm:t>
        <a:bodyPr/>
        <a:lstStyle/>
        <a:p>
          <a:r>
            <a:rPr lang="en-US" b="1" dirty="0" smtClean="0"/>
            <a:t>Ovarian tissue cryopreservation</a:t>
          </a:r>
          <a:endParaRPr lang="en-US" b="1" dirty="0"/>
        </a:p>
      </dgm:t>
    </dgm:pt>
    <dgm:pt modelId="{9AF7322B-A13F-46EC-AD6E-9930829B1CAA}" type="parTrans" cxnId="{D5348142-8C6A-4325-82AB-E18BCBFD05E2}">
      <dgm:prSet/>
      <dgm:spPr/>
      <dgm:t>
        <a:bodyPr/>
        <a:lstStyle/>
        <a:p>
          <a:endParaRPr lang="en-US" b="1"/>
        </a:p>
      </dgm:t>
    </dgm:pt>
    <dgm:pt modelId="{DC12B5A5-69A6-4431-B7B3-40313F62DD48}" type="sibTrans" cxnId="{D5348142-8C6A-4325-82AB-E18BCBFD05E2}">
      <dgm:prSet/>
      <dgm:spPr/>
      <dgm:t>
        <a:bodyPr/>
        <a:lstStyle/>
        <a:p>
          <a:endParaRPr lang="en-US"/>
        </a:p>
      </dgm:t>
    </dgm:pt>
    <dgm:pt modelId="{0B9EE116-35F4-465D-BB7D-EB40EC456FA0}" type="asst">
      <dgm:prSet/>
      <dgm:spPr/>
      <dgm:t>
        <a:bodyPr/>
        <a:lstStyle/>
        <a:p>
          <a:r>
            <a:rPr lang="en-US" b="1" dirty="0" smtClean="0"/>
            <a:t>IVM</a:t>
          </a:r>
          <a:endParaRPr lang="en-US" b="1" dirty="0"/>
        </a:p>
      </dgm:t>
    </dgm:pt>
    <dgm:pt modelId="{6D018C6B-6BC8-41D0-B390-234CF5E1F757}" type="parTrans" cxnId="{ED59569F-EBBA-456D-8437-6DAF71CF6351}">
      <dgm:prSet/>
      <dgm:spPr/>
      <dgm:t>
        <a:bodyPr/>
        <a:lstStyle/>
        <a:p>
          <a:endParaRPr lang="en-US" b="1"/>
        </a:p>
      </dgm:t>
    </dgm:pt>
    <dgm:pt modelId="{0E20EEFD-B149-4378-86B1-211BC4675952}" type="sibTrans" cxnId="{ED59569F-EBBA-456D-8437-6DAF71CF6351}">
      <dgm:prSet/>
      <dgm:spPr/>
      <dgm:t>
        <a:bodyPr/>
        <a:lstStyle/>
        <a:p>
          <a:endParaRPr lang="en-US"/>
        </a:p>
      </dgm:t>
    </dgm:pt>
    <dgm:pt modelId="{C6BF28F8-53AA-4C4A-B49E-C06222D40881}" type="asst">
      <dgm:prSet/>
      <dgm:spPr/>
      <dgm:t>
        <a:bodyPr/>
        <a:lstStyle/>
        <a:p>
          <a:r>
            <a:rPr lang="en-US" b="1" dirty="0" err="1" smtClean="0"/>
            <a:t>Xenografting</a:t>
          </a:r>
          <a:endParaRPr lang="en-US" b="1" dirty="0"/>
        </a:p>
      </dgm:t>
    </dgm:pt>
    <dgm:pt modelId="{A05946C6-744F-46D5-BFBB-4558544DE769}" type="parTrans" cxnId="{B46E8541-C354-4BBA-BC99-4A457188C0E1}">
      <dgm:prSet/>
      <dgm:spPr/>
      <dgm:t>
        <a:bodyPr/>
        <a:lstStyle/>
        <a:p>
          <a:endParaRPr lang="en-US" b="1"/>
        </a:p>
      </dgm:t>
    </dgm:pt>
    <dgm:pt modelId="{85A8828C-BC16-41D4-B18E-13C6B1DE20CD}" type="sibTrans" cxnId="{B46E8541-C354-4BBA-BC99-4A457188C0E1}">
      <dgm:prSet/>
      <dgm:spPr/>
      <dgm:t>
        <a:bodyPr/>
        <a:lstStyle/>
        <a:p>
          <a:endParaRPr lang="en-US"/>
        </a:p>
      </dgm:t>
    </dgm:pt>
    <dgm:pt modelId="{CA5EF3B3-12FB-4560-B1B6-B1166CDE6854}" type="asst">
      <dgm:prSet/>
      <dgm:spPr/>
      <dgm:t>
        <a:bodyPr/>
        <a:lstStyle/>
        <a:p>
          <a:r>
            <a:rPr lang="en-US" b="1" dirty="0" smtClean="0"/>
            <a:t>Radiotherapy</a:t>
          </a:r>
          <a:endParaRPr lang="en-US" b="1" dirty="0"/>
        </a:p>
      </dgm:t>
    </dgm:pt>
    <dgm:pt modelId="{6389A8BF-C35C-4082-A865-F1365CEAF195}" type="parTrans" cxnId="{D9CE0C66-7F04-4D05-8946-4D635EEBC7C9}">
      <dgm:prSet/>
      <dgm:spPr/>
      <dgm:t>
        <a:bodyPr/>
        <a:lstStyle/>
        <a:p>
          <a:endParaRPr lang="en-US" b="1"/>
        </a:p>
      </dgm:t>
    </dgm:pt>
    <dgm:pt modelId="{41040543-2F1E-468E-A899-0A0A1AA9F842}" type="sibTrans" cxnId="{D9CE0C66-7F04-4D05-8946-4D635EEBC7C9}">
      <dgm:prSet/>
      <dgm:spPr/>
      <dgm:t>
        <a:bodyPr/>
        <a:lstStyle/>
        <a:p>
          <a:endParaRPr lang="en-US"/>
        </a:p>
      </dgm:t>
    </dgm:pt>
    <dgm:pt modelId="{DEC5E20A-30A2-4DB4-8F70-692046232300}" type="asst">
      <dgm:prSet/>
      <dgm:spPr/>
      <dgm:t>
        <a:bodyPr/>
        <a:lstStyle/>
        <a:p>
          <a:r>
            <a:rPr lang="en-US" b="1" dirty="0" smtClean="0"/>
            <a:t>chemotherapy</a:t>
          </a:r>
          <a:endParaRPr lang="en-US" b="1" dirty="0"/>
        </a:p>
      </dgm:t>
    </dgm:pt>
    <dgm:pt modelId="{8694ACB6-6EF0-44AF-B212-6870E5A148F5}" type="parTrans" cxnId="{9BE6517A-D0C3-4B77-940D-7C1FA3BFB102}">
      <dgm:prSet/>
      <dgm:spPr/>
      <dgm:t>
        <a:bodyPr/>
        <a:lstStyle/>
        <a:p>
          <a:endParaRPr lang="en-US" b="1"/>
        </a:p>
      </dgm:t>
    </dgm:pt>
    <dgm:pt modelId="{BBDC1F9A-8E8E-4E7F-AA52-3C9E570F1FCF}" type="sibTrans" cxnId="{9BE6517A-D0C3-4B77-940D-7C1FA3BFB102}">
      <dgm:prSet/>
      <dgm:spPr/>
      <dgm:t>
        <a:bodyPr/>
        <a:lstStyle/>
        <a:p>
          <a:endParaRPr lang="en-US"/>
        </a:p>
      </dgm:t>
    </dgm:pt>
    <dgm:pt modelId="{AD2EDDD1-604E-40F0-BA02-04B0A28092D1}">
      <dgm:prSet/>
      <dgm:spPr/>
      <dgm:t>
        <a:bodyPr/>
        <a:lstStyle/>
        <a:p>
          <a:r>
            <a:rPr lang="en-US" b="1" dirty="0" smtClean="0"/>
            <a:t>Ovarian transposition</a:t>
          </a:r>
          <a:endParaRPr lang="en-US" b="1" dirty="0"/>
        </a:p>
      </dgm:t>
    </dgm:pt>
    <dgm:pt modelId="{33EAE5B0-7289-40B5-ACBA-9E17E01A3A42}" type="parTrans" cxnId="{D09D7138-A9A4-4FEE-A3F7-B581F6B29BF2}">
      <dgm:prSet/>
      <dgm:spPr/>
      <dgm:t>
        <a:bodyPr/>
        <a:lstStyle/>
        <a:p>
          <a:endParaRPr lang="en-US" b="1"/>
        </a:p>
      </dgm:t>
    </dgm:pt>
    <dgm:pt modelId="{2148B7A7-21E8-4528-AE89-BEC5F723A5E2}" type="sibTrans" cxnId="{D09D7138-A9A4-4FEE-A3F7-B581F6B29BF2}">
      <dgm:prSet/>
      <dgm:spPr/>
      <dgm:t>
        <a:bodyPr/>
        <a:lstStyle/>
        <a:p>
          <a:endParaRPr lang="en-US"/>
        </a:p>
      </dgm:t>
    </dgm:pt>
    <dgm:pt modelId="{49217F66-ECCE-4A5D-9F04-0134AE365877}" type="asst">
      <dgm:prSet/>
      <dgm:spPr/>
      <dgm:t>
        <a:bodyPr/>
        <a:lstStyle/>
        <a:p>
          <a:r>
            <a:rPr lang="en-US" b="1" dirty="0" smtClean="0"/>
            <a:t>Chemotherapy can be delayed (4-6weeks)</a:t>
          </a:r>
          <a:endParaRPr lang="en-US" b="1" dirty="0"/>
        </a:p>
      </dgm:t>
    </dgm:pt>
    <dgm:pt modelId="{7E54DC63-4244-471A-B648-E503B8138733}" type="parTrans" cxnId="{63675CF0-FB88-4095-BA19-A1B0F96462E6}">
      <dgm:prSet/>
      <dgm:spPr/>
      <dgm:t>
        <a:bodyPr/>
        <a:lstStyle/>
        <a:p>
          <a:endParaRPr lang="en-US" b="1"/>
        </a:p>
      </dgm:t>
    </dgm:pt>
    <dgm:pt modelId="{48ED6539-E7ED-4E74-88C0-4A71B679939C}" type="sibTrans" cxnId="{63675CF0-FB88-4095-BA19-A1B0F96462E6}">
      <dgm:prSet/>
      <dgm:spPr/>
      <dgm:t>
        <a:bodyPr/>
        <a:lstStyle/>
        <a:p>
          <a:endParaRPr lang="en-US"/>
        </a:p>
      </dgm:t>
    </dgm:pt>
    <dgm:pt modelId="{56FC320A-5DFC-4869-821D-CE6AC3310D6C}">
      <dgm:prSet/>
      <dgm:spPr/>
      <dgm:t>
        <a:bodyPr/>
        <a:lstStyle/>
        <a:p>
          <a:r>
            <a:rPr lang="en-US" b="1" dirty="0" smtClean="0"/>
            <a:t>Chemotherapy can not be delayed </a:t>
          </a:r>
          <a:endParaRPr lang="en-US" b="1" dirty="0"/>
        </a:p>
      </dgm:t>
    </dgm:pt>
    <dgm:pt modelId="{3074A56B-750F-4E46-8EA3-CBF82C49DB1B}" type="parTrans" cxnId="{25DD0F28-1D27-4D25-A0D9-7EC5A38CAE1E}">
      <dgm:prSet/>
      <dgm:spPr/>
      <dgm:t>
        <a:bodyPr/>
        <a:lstStyle/>
        <a:p>
          <a:endParaRPr lang="en-US" b="1"/>
        </a:p>
      </dgm:t>
    </dgm:pt>
    <dgm:pt modelId="{801AE547-A5B3-4E92-80F1-4655CDF70680}" type="sibTrans" cxnId="{25DD0F28-1D27-4D25-A0D9-7EC5A38CAE1E}">
      <dgm:prSet/>
      <dgm:spPr/>
      <dgm:t>
        <a:bodyPr/>
        <a:lstStyle/>
        <a:p>
          <a:endParaRPr lang="en-US"/>
        </a:p>
      </dgm:t>
    </dgm:pt>
    <dgm:pt modelId="{195AF15D-5648-4FCC-921B-D978BEB9787D}">
      <dgm:prSet/>
      <dgm:spPr>
        <a:solidFill>
          <a:schemeClr val="accent5">
            <a:lumMod val="20000"/>
            <a:lumOff val="80000"/>
            <a:alpha val="90000"/>
          </a:schemeClr>
        </a:solidFill>
      </dgm:spPr>
      <dgm:t>
        <a:bodyPr/>
        <a:lstStyle/>
        <a:p>
          <a:r>
            <a:rPr lang="en-US" b="1" dirty="0" smtClean="0"/>
            <a:t>Ovarian tissue cryopreservation</a:t>
          </a:r>
          <a:endParaRPr lang="en-US" b="1" dirty="0"/>
        </a:p>
      </dgm:t>
    </dgm:pt>
    <dgm:pt modelId="{4E77C7BC-E7C4-4E6E-8102-92F2DC15DA76}" type="parTrans" cxnId="{A19DD41B-9C22-4E25-AA0B-BE7D5502D5C9}">
      <dgm:prSet/>
      <dgm:spPr/>
      <dgm:t>
        <a:bodyPr/>
        <a:lstStyle/>
        <a:p>
          <a:endParaRPr lang="en-US" b="1"/>
        </a:p>
      </dgm:t>
    </dgm:pt>
    <dgm:pt modelId="{A5D3551B-7024-4BA8-849B-B9036D4857EE}" type="sibTrans" cxnId="{A19DD41B-9C22-4E25-AA0B-BE7D5502D5C9}">
      <dgm:prSet/>
      <dgm:spPr/>
      <dgm:t>
        <a:bodyPr/>
        <a:lstStyle/>
        <a:p>
          <a:endParaRPr lang="en-US"/>
        </a:p>
      </dgm:t>
    </dgm:pt>
    <dgm:pt modelId="{880B0BFB-4A31-4034-B886-10C0A963DE1E}">
      <dgm:prSet/>
      <dgm:spPr/>
      <dgm:t>
        <a:bodyPr/>
        <a:lstStyle/>
        <a:p>
          <a:r>
            <a:rPr lang="en-US" b="1" dirty="0" err="1" smtClean="0"/>
            <a:t>Autograft</a:t>
          </a:r>
          <a:endParaRPr lang="en-US" b="1" dirty="0"/>
        </a:p>
      </dgm:t>
    </dgm:pt>
    <dgm:pt modelId="{40FEBC24-8F9B-4085-AB4A-7B48607E412F}" type="parTrans" cxnId="{F17AC1E2-6C9C-492C-8E27-52423A719C3E}">
      <dgm:prSet/>
      <dgm:spPr/>
      <dgm:t>
        <a:bodyPr/>
        <a:lstStyle/>
        <a:p>
          <a:endParaRPr lang="en-US" b="1"/>
        </a:p>
      </dgm:t>
    </dgm:pt>
    <dgm:pt modelId="{6DF5742B-F089-4596-9148-F75EB75CC05D}" type="sibTrans" cxnId="{F17AC1E2-6C9C-492C-8E27-52423A719C3E}">
      <dgm:prSet/>
      <dgm:spPr/>
      <dgm:t>
        <a:bodyPr/>
        <a:lstStyle/>
        <a:p>
          <a:endParaRPr lang="en-US"/>
        </a:p>
      </dgm:t>
    </dgm:pt>
    <dgm:pt modelId="{8F2BC5FF-1A28-4CA9-9E1E-902FE4A63081}">
      <dgm:prSet/>
      <dgm:spPr/>
      <dgm:t>
        <a:bodyPr/>
        <a:lstStyle/>
        <a:p>
          <a:r>
            <a:rPr lang="en-US" b="1" dirty="0" smtClean="0"/>
            <a:t>Heterograft</a:t>
          </a:r>
          <a:endParaRPr lang="en-US" b="1" dirty="0"/>
        </a:p>
      </dgm:t>
    </dgm:pt>
    <dgm:pt modelId="{BC10D2C6-D705-4C67-91E7-091D92C5D3A8}" type="parTrans" cxnId="{28513655-1EC6-4DAA-9104-317F830CA075}">
      <dgm:prSet/>
      <dgm:spPr/>
      <dgm:t>
        <a:bodyPr/>
        <a:lstStyle/>
        <a:p>
          <a:endParaRPr lang="en-US" b="1"/>
        </a:p>
      </dgm:t>
    </dgm:pt>
    <dgm:pt modelId="{B8F40F6B-C10E-4DF6-9211-82E1EFE44080}" type="sibTrans" cxnId="{28513655-1EC6-4DAA-9104-317F830CA075}">
      <dgm:prSet/>
      <dgm:spPr/>
      <dgm:t>
        <a:bodyPr/>
        <a:lstStyle/>
        <a:p>
          <a:endParaRPr lang="en-US"/>
        </a:p>
      </dgm:t>
    </dgm:pt>
    <dgm:pt modelId="{D7AA7B42-7686-4750-AA7E-4659856AB8E8}">
      <dgm:prSet/>
      <dgm:spPr>
        <a:solidFill>
          <a:schemeClr val="accent5">
            <a:lumMod val="20000"/>
            <a:lumOff val="80000"/>
            <a:alpha val="90000"/>
          </a:schemeClr>
        </a:solidFill>
      </dgm:spPr>
      <dgm:t>
        <a:bodyPr/>
        <a:lstStyle/>
        <a:p>
          <a:r>
            <a:rPr lang="en-US" b="1" dirty="0" err="1" smtClean="0"/>
            <a:t>Oocyte</a:t>
          </a:r>
          <a:r>
            <a:rPr lang="en-US" b="1" dirty="0" smtClean="0"/>
            <a:t> / embryo cryopreservation</a:t>
          </a:r>
          <a:endParaRPr lang="en-US" b="1" dirty="0"/>
        </a:p>
      </dgm:t>
    </dgm:pt>
    <dgm:pt modelId="{65C3770A-2510-4FBB-AA16-0588A109C1E6}" type="parTrans" cxnId="{64274A81-1824-4D95-B565-5525714DE7B7}">
      <dgm:prSet/>
      <dgm:spPr/>
      <dgm:t>
        <a:bodyPr/>
        <a:lstStyle/>
        <a:p>
          <a:endParaRPr lang="en-US" b="1"/>
        </a:p>
      </dgm:t>
    </dgm:pt>
    <dgm:pt modelId="{FE96083C-9CB1-4144-AC7F-3497168563EF}" type="sibTrans" cxnId="{64274A81-1824-4D95-B565-5525714DE7B7}">
      <dgm:prSet/>
      <dgm:spPr/>
      <dgm:t>
        <a:bodyPr/>
        <a:lstStyle/>
        <a:p>
          <a:endParaRPr lang="en-US"/>
        </a:p>
      </dgm:t>
    </dgm:pt>
    <dgm:pt modelId="{CA243F17-6BAC-408D-9293-7D603691A92C}">
      <dgm:prSet/>
      <dgm:spPr/>
      <dgm:t>
        <a:bodyPr/>
        <a:lstStyle/>
        <a:p>
          <a:r>
            <a:rPr lang="en-US" b="1" dirty="0" smtClean="0"/>
            <a:t>Estrogen sensitive tumor</a:t>
          </a:r>
          <a:endParaRPr lang="en-US" b="1" dirty="0"/>
        </a:p>
      </dgm:t>
    </dgm:pt>
    <dgm:pt modelId="{226EF248-9231-447F-BDC8-E14190E70FFE}" type="parTrans" cxnId="{60739F61-231B-4E93-BC4E-54F8B712294C}">
      <dgm:prSet/>
      <dgm:spPr/>
      <dgm:t>
        <a:bodyPr/>
        <a:lstStyle/>
        <a:p>
          <a:endParaRPr lang="en-US" b="1"/>
        </a:p>
      </dgm:t>
    </dgm:pt>
    <dgm:pt modelId="{B66581B8-811D-4872-B7B9-4115ABDB05AD}" type="sibTrans" cxnId="{60739F61-231B-4E93-BC4E-54F8B712294C}">
      <dgm:prSet/>
      <dgm:spPr/>
      <dgm:t>
        <a:bodyPr/>
        <a:lstStyle/>
        <a:p>
          <a:endParaRPr lang="en-US"/>
        </a:p>
      </dgm:t>
    </dgm:pt>
    <dgm:pt modelId="{4A43660F-130F-4063-9E15-16741733066C}">
      <dgm:prSet/>
      <dgm:spPr/>
      <dgm:t>
        <a:bodyPr/>
        <a:lstStyle/>
        <a:p>
          <a:r>
            <a:rPr lang="en-US" b="1" dirty="0" smtClean="0"/>
            <a:t>Estrogen insensitive tumor</a:t>
          </a:r>
          <a:endParaRPr lang="en-US" b="1" dirty="0"/>
        </a:p>
      </dgm:t>
    </dgm:pt>
    <dgm:pt modelId="{A59AE5EB-2428-4E47-9FC9-9D0BD047A7AE}" type="parTrans" cxnId="{69A3DA92-6497-4ABE-919D-29D53E2DD009}">
      <dgm:prSet/>
      <dgm:spPr/>
      <dgm:t>
        <a:bodyPr/>
        <a:lstStyle/>
        <a:p>
          <a:endParaRPr lang="en-US" b="1"/>
        </a:p>
      </dgm:t>
    </dgm:pt>
    <dgm:pt modelId="{E1A2B441-7E20-4F5F-98CB-62C9553D73E7}" type="sibTrans" cxnId="{69A3DA92-6497-4ABE-919D-29D53E2DD009}">
      <dgm:prSet/>
      <dgm:spPr/>
      <dgm:t>
        <a:bodyPr/>
        <a:lstStyle/>
        <a:p>
          <a:endParaRPr lang="en-US"/>
        </a:p>
      </dgm:t>
    </dgm:pt>
    <dgm:pt modelId="{4E664CBD-9A2B-4AA4-885F-BD615A4D11B6}">
      <dgm:prSet/>
      <dgm:spPr>
        <a:solidFill>
          <a:schemeClr val="accent5">
            <a:lumMod val="20000"/>
            <a:lumOff val="80000"/>
            <a:alpha val="90000"/>
          </a:schemeClr>
        </a:solidFill>
      </dgm:spPr>
      <dgm:t>
        <a:bodyPr/>
        <a:lstStyle/>
        <a:p>
          <a:r>
            <a:rPr lang="en-US" b="1" dirty="0" smtClean="0"/>
            <a:t>Ovarian tissue cryopreservation</a:t>
          </a:r>
          <a:endParaRPr lang="en-US" b="1" dirty="0"/>
        </a:p>
      </dgm:t>
    </dgm:pt>
    <dgm:pt modelId="{F5E7A920-6440-40DF-8488-7DA77E018DAF}" type="parTrans" cxnId="{CD6A7B5B-6BBD-4B9C-A8D8-4F4FE4EB5F1E}">
      <dgm:prSet/>
      <dgm:spPr/>
      <dgm:t>
        <a:bodyPr/>
        <a:lstStyle/>
        <a:p>
          <a:endParaRPr lang="en-US" b="1"/>
        </a:p>
      </dgm:t>
    </dgm:pt>
    <dgm:pt modelId="{38F90B03-1E4B-4D2B-A1EC-6D9E33D99700}" type="sibTrans" cxnId="{CD6A7B5B-6BBD-4B9C-A8D8-4F4FE4EB5F1E}">
      <dgm:prSet/>
      <dgm:spPr/>
      <dgm:t>
        <a:bodyPr/>
        <a:lstStyle/>
        <a:p>
          <a:endParaRPr lang="en-US"/>
        </a:p>
      </dgm:t>
    </dgm:pt>
    <dgm:pt modelId="{C78DAA92-7324-4928-ADEF-DE7F29A49110}">
      <dgm:prSet/>
      <dgm:spPr/>
      <dgm:t>
        <a:bodyPr/>
        <a:lstStyle/>
        <a:p>
          <a:r>
            <a:rPr lang="en-US" b="1" dirty="0" smtClean="0"/>
            <a:t>Conventional stimulation protocols</a:t>
          </a:r>
          <a:endParaRPr lang="en-US" b="1" dirty="0"/>
        </a:p>
      </dgm:t>
    </dgm:pt>
    <dgm:pt modelId="{9AEF1DD8-3B54-4C87-8147-5DE1F9096F56}" type="parTrans" cxnId="{2DC0DF26-BB0B-408E-B790-BBC15E449CD8}">
      <dgm:prSet/>
      <dgm:spPr/>
      <dgm:t>
        <a:bodyPr/>
        <a:lstStyle/>
        <a:p>
          <a:endParaRPr lang="en-US" b="1"/>
        </a:p>
      </dgm:t>
    </dgm:pt>
    <dgm:pt modelId="{670E9FBA-9D8C-4543-A178-41B3E572AFFC}" type="sibTrans" cxnId="{2DC0DF26-BB0B-408E-B790-BBC15E449CD8}">
      <dgm:prSet/>
      <dgm:spPr/>
      <dgm:t>
        <a:bodyPr/>
        <a:lstStyle/>
        <a:p>
          <a:endParaRPr lang="en-US"/>
        </a:p>
      </dgm:t>
    </dgm:pt>
    <dgm:pt modelId="{56249796-82BA-4502-AAB7-D02F2ED3659E}">
      <dgm:prSet/>
      <dgm:spPr/>
      <dgm:t>
        <a:bodyPr/>
        <a:lstStyle/>
        <a:p>
          <a:r>
            <a:rPr lang="en-US" b="1" dirty="0" smtClean="0"/>
            <a:t>O/I with </a:t>
          </a:r>
          <a:r>
            <a:rPr lang="en-US" b="1" dirty="0" err="1" smtClean="0"/>
            <a:t>Tamoxifen</a:t>
          </a:r>
          <a:r>
            <a:rPr lang="en-US" b="1" dirty="0" smtClean="0"/>
            <a:t> or </a:t>
          </a:r>
          <a:r>
            <a:rPr lang="en-US" b="1" dirty="0" err="1" smtClean="0"/>
            <a:t>Letrozole</a:t>
          </a:r>
          <a:endParaRPr lang="en-US" b="1" dirty="0"/>
        </a:p>
      </dgm:t>
    </dgm:pt>
    <dgm:pt modelId="{0CD8529B-AF64-4863-B0D4-B02A63C7DA9F}" type="parTrans" cxnId="{AADA36A3-29AA-4A7E-9DD8-8F6852ED3560}">
      <dgm:prSet/>
      <dgm:spPr/>
      <dgm:t>
        <a:bodyPr/>
        <a:lstStyle/>
        <a:p>
          <a:endParaRPr lang="en-US" b="1"/>
        </a:p>
      </dgm:t>
    </dgm:pt>
    <dgm:pt modelId="{CDF0F5D0-68AB-4210-B82A-D827DE3E26D9}" type="sibTrans" cxnId="{AADA36A3-29AA-4A7E-9DD8-8F6852ED3560}">
      <dgm:prSet/>
      <dgm:spPr/>
      <dgm:t>
        <a:bodyPr/>
        <a:lstStyle/>
        <a:p>
          <a:endParaRPr lang="en-US"/>
        </a:p>
      </dgm:t>
    </dgm:pt>
    <dgm:pt modelId="{749588FC-0F30-46B7-9B67-7C148873D88A}" type="pres">
      <dgm:prSet presAssocID="{85BA944A-991C-4329-A2A9-6DAD3DAD7DF9}" presName="hierChild1" presStyleCnt="0">
        <dgm:presLayoutVars>
          <dgm:chPref val="1"/>
          <dgm:dir/>
          <dgm:animOne val="branch"/>
          <dgm:animLvl val="lvl"/>
          <dgm:resizeHandles/>
        </dgm:presLayoutVars>
      </dgm:prSet>
      <dgm:spPr/>
      <dgm:t>
        <a:bodyPr/>
        <a:lstStyle/>
        <a:p>
          <a:endParaRPr lang="en-US"/>
        </a:p>
      </dgm:t>
    </dgm:pt>
    <dgm:pt modelId="{8CC11F83-CDE9-4EF3-B1A8-27EE99FE2F2D}" type="pres">
      <dgm:prSet presAssocID="{9E5BCACE-5745-4C49-95BF-F0ED11EAB07A}" presName="hierRoot1" presStyleCnt="0"/>
      <dgm:spPr/>
      <dgm:t>
        <a:bodyPr/>
        <a:lstStyle/>
        <a:p>
          <a:endParaRPr lang="en-US"/>
        </a:p>
      </dgm:t>
    </dgm:pt>
    <dgm:pt modelId="{FAEF86B2-2733-428E-A3F7-529A655E0713}" type="pres">
      <dgm:prSet presAssocID="{9E5BCACE-5745-4C49-95BF-F0ED11EAB07A}" presName="composite" presStyleCnt="0"/>
      <dgm:spPr/>
      <dgm:t>
        <a:bodyPr/>
        <a:lstStyle/>
        <a:p>
          <a:endParaRPr lang="en-US"/>
        </a:p>
      </dgm:t>
    </dgm:pt>
    <dgm:pt modelId="{F888B5C8-093F-47FB-BE5A-D37FE7411ACE}" type="pres">
      <dgm:prSet presAssocID="{9E5BCACE-5745-4C49-95BF-F0ED11EAB07A}" presName="background" presStyleLbl="node0" presStyleIdx="0" presStyleCnt="1"/>
      <dgm:spPr/>
      <dgm:t>
        <a:bodyPr/>
        <a:lstStyle/>
        <a:p>
          <a:endParaRPr lang="en-US"/>
        </a:p>
      </dgm:t>
    </dgm:pt>
    <dgm:pt modelId="{5614EF76-B0EE-4293-B3B6-302C79D010CE}" type="pres">
      <dgm:prSet presAssocID="{9E5BCACE-5745-4C49-95BF-F0ED11EAB07A}" presName="text" presStyleLbl="fgAcc0" presStyleIdx="0" presStyleCnt="1">
        <dgm:presLayoutVars>
          <dgm:chPref val="3"/>
        </dgm:presLayoutVars>
      </dgm:prSet>
      <dgm:spPr/>
      <dgm:t>
        <a:bodyPr/>
        <a:lstStyle/>
        <a:p>
          <a:endParaRPr lang="en-US"/>
        </a:p>
      </dgm:t>
    </dgm:pt>
    <dgm:pt modelId="{AE5C2FF7-88D7-4BFA-998F-399ACF3C3F39}" type="pres">
      <dgm:prSet presAssocID="{9E5BCACE-5745-4C49-95BF-F0ED11EAB07A}" presName="hierChild2" presStyleCnt="0"/>
      <dgm:spPr/>
      <dgm:t>
        <a:bodyPr/>
        <a:lstStyle/>
        <a:p>
          <a:endParaRPr lang="en-US"/>
        </a:p>
      </dgm:t>
    </dgm:pt>
    <dgm:pt modelId="{DD23E96B-A169-4E49-8EE9-4EA2831561F5}" type="pres">
      <dgm:prSet presAssocID="{1B650BE1-6D3D-4FBF-8C15-CCD8A76FBA80}" presName="Name10" presStyleLbl="parChTrans1D2" presStyleIdx="0" presStyleCnt="2"/>
      <dgm:spPr/>
      <dgm:t>
        <a:bodyPr/>
        <a:lstStyle/>
        <a:p>
          <a:endParaRPr lang="en-US"/>
        </a:p>
      </dgm:t>
    </dgm:pt>
    <dgm:pt modelId="{1945ECC3-207E-4950-8E40-D1C67F4A9E92}" type="pres">
      <dgm:prSet presAssocID="{799C110A-E69B-4677-84C0-D61FC0F06340}" presName="hierRoot2" presStyleCnt="0"/>
      <dgm:spPr/>
      <dgm:t>
        <a:bodyPr/>
        <a:lstStyle/>
        <a:p>
          <a:endParaRPr lang="en-US"/>
        </a:p>
      </dgm:t>
    </dgm:pt>
    <dgm:pt modelId="{CA72B1DE-53DC-4FD7-9F17-359E847D8BA2}" type="pres">
      <dgm:prSet presAssocID="{799C110A-E69B-4677-84C0-D61FC0F06340}" presName="composite2" presStyleCnt="0"/>
      <dgm:spPr/>
      <dgm:t>
        <a:bodyPr/>
        <a:lstStyle/>
        <a:p>
          <a:endParaRPr lang="en-US"/>
        </a:p>
      </dgm:t>
    </dgm:pt>
    <dgm:pt modelId="{CD71398C-447A-4CEF-A405-BEB32A4D7A21}" type="pres">
      <dgm:prSet presAssocID="{799C110A-E69B-4677-84C0-D61FC0F06340}" presName="background2" presStyleLbl="node2" presStyleIdx="0" presStyleCnt="2"/>
      <dgm:spPr/>
      <dgm:t>
        <a:bodyPr/>
        <a:lstStyle/>
        <a:p>
          <a:endParaRPr lang="en-US"/>
        </a:p>
      </dgm:t>
    </dgm:pt>
    <dgm:pt modelId="{B23456AE-0727-453B-BDE9-DBDA82BE5320}" type="pres">
      <dgm:prSet presAssocID="{799C110A-E69B-4677-84C0-D61FC0F06340}" presName="text2" presStyleLbl="fgAcc2" presStyleIdx="0" presStyleCnt="2">
        <dgm:presLayoutVars>
          <dgm:chPref val="3"/>
        </dgm:presLayoutVars>
      </dgm:prSet>
      <dgm:spPr/>
      <dgm:t>
        <a:bodyPr/>
        <a:lstStyle/>
        <a:p>
          <a:endParaRPr lang="en-US"/>
        </a:p>
      </dgm:t>
    </dgm:pt>
    <dgm:pt modelId="{5FDBD570-7C98-4F52-9765-F18B4C472C72}" type="pres">
      <dgm:prSet presAssocID="{799C110A-E69B-4677-84C0-D61FC0F06340}" presName="hierChild3" presStyleCnt="0"/>
      <dgm:spPr/>
      <dgm:t>
        <a:bodyPr/>
        <a:lstStyle/>
        <a:p>
          <a:endParaRPr lang="en-US"/>
        </a:p>
      </dgm:t>
    </dgm:pt>
    <dgm:pt modelId="{0429BA00-6353-4854-A246-CD32485EAEB4}" type="pres">
      <dgm:prSet presAssocID="{6389A8BF-C35C-4082-A865-F1365CEAF195}" presName="Name17" presStyleLbl="parChTrans1D3" presStyleIdx="0" presStyleCnt="3"/>
      <dgm:spPr/>
      <dgm:t>
        <a:bodyPr/>
        <a:lstStyle/>
        <a:p>
          <a:endParaRPr lang="en-US"/>
        </a:p>
      </dgm:t>
    </dgm:pt>
    <dgm:pt modelId="{F823C102-1021-45AE-B6F1-0AF53B36CD5F}" type="pres">
      <dgm:prSet presAssocID="{CA5EF3B3-12FB-4560-B1B6-B1166CDE6854}" presName="hierRoot3" presStyleCnt="0"/>
      <dgm:spPr/>
      <dgm:t>
        <a:bodyPr/>
        <a:lstStyle/>
        <a:p>
          <a:endParaRPr lang="en-US"/>
        </a:p>
      </dgm:t>
    </dgm:pt>
    <dgm:pt modelId="{870185E8-825D-420B-94F2-C342DC06C03F}" type="pres">
      <dgm:prSet presAssocID="{CA5EF3B3-12FB-4560-B1B6-B1166CDE6854}" presName="composite3" presStyleCnt="0"/>
      <dgm:spPr/>
      <dgm:t>
        <a:bodyPr/>
        <a:lstStyle/>
        <a:p>
          <a:endParaRPr lang="en-US"/>
        </a:p>
      </dgm:t>
    </dgm:pt>
    <dgm:pt modelId="{81852A5B-25DC-4D89-A408-1A9485B450A4}" type="pres">
      <dgm:prSet presAssocID="{CA5EF3B3-12FB-4560-B1B6-B1166CDE6854}" presName="background3" presStyleLbl="asst2" presStyleIdx="0" presStyleCnt="3"/>
      <dgm:spPr/>
      <dgm:t>
        <a:bodyPr/>
        <a:lstStyle/>
        <a:p>
          <a:endParaRPr lang="en-US"/>
        </a:p>
      </dgm:t>
    </dgm:pt>
    <dgm:pt modelId="{9197DFC4-3D6C-4ACB-A0E2-765833925A4B}" type="pres">
      <dgm:prSet presAssocID="{CA5EF3B3-12FB-4560-B1B6-B1166CDE6854}" presName="text3" presStyleLbl="fgAcc3" presStyleIdx="0" presStyleCnt="3">
        <dgm:presLayoutVars>
          <dgm:chPref val="3"/>
        </dgm:presLayoutVars>
      </dgm:prSet>
      <dgm:spPr/>
      <dgm:t>
        <a:bodyPr/>
        <a:lstStyle/>
        <a:p>
          <a:endParaRPr lang="en-US"/>
        </a:p>
      </dgm:t>
    </dgm:pt>
    <dgm:pt modelId="{094301ED-1D7F-48D4-BA03-0286F50D0582}" type="pres">
      <dgm:prSet presAssocID="{CA5EF3B3-12FB-4560-B1B6-B1166CDE6854}" presName="hierChild4" presStyleCnt="0"/>
      <dgm:spPr/>
      <dgm:t>
        <a:bodyPr/>
        <a:lstStyle/>
        <a:p>
          <a:endParaRPr lang="en-US"/>
        </a:p>
      </dgm:t>
    </dgm:pt>
    <dgm:pt modelId="{8551921F-4C25-4A5D-9C6F-31CB0F350144}" type="pres">
      <dgm:prSet presAssocID="{33EAE5B0-7289-40B5-ACBA-9E17E01A3A42}" presName="Name23" presStyleLbl="parChTrans1D4" presStyleIdx="0" presStyleCnt="14"/>
      <dgm:spPr/>
      <dgm:t>
        <a:bodyPr/>
        <a:lstStyle/>
        <a:p>
          <a:endParaRPr lang="en-US"/>
        </a:p>
      </dgm:t>
    </dgm:pt>
    <dgm:pt modelId="{841006BB-D090-4ADD-B86F-DF3F1B749CBB}" type="pres">
      <dgm:prSet presAssocID="{AD2EDDD1-604E-40F0-BA02-04B0A28092D1}" presName="hierRoot4" presStyleCnt="0"/>
      <dgm:spPr/>
      <dgm:t>
        <a:bodyPr/>
        <a:lstStyle/>
        <a:p>
          <a:endParaRPr lang="en-US"/>
        </a:p>
      </dgm:t>
    </dgm:pt>
    <dgm:pt modelId="{171E9C8A-6CB5-4F97-A6A5-A11F0930CFE7}" type="pres">
      <dgm:prSet presAssocID="{AD2EDDD1-604E-40F0-BA02-04B0A28092D1}" presName="composite4" presStyleCnt="0"/>
      <dgm:spPr/>
      <dgm:t>
        <a:bodyPr/>
        <a:lstStyle/>
        <a:p>
          <a:endParaRPr lang="en-US"/>
        </a:p>
      </dgm:t>
    </dgm:pt>
    <dgm:pt modelId="{1E1BF0A0-270F-44E2-9B09-ECA4F3E64A80}" type="pres">
      <dgm:prSet presAssocID="{AD2EDDD1-604E-40F0-BA02-04B0A28092D1}" presName="background4" presStyleLbl="node4" presStyleIdx="0" presStyleCnt="11"/>
      <dgm:spPr/>
      <dgm:t>
        <a:bodyPr/>
        <a:lstStyle/>
        <a:p>
          <a:endParaRPr lang="en-US"/>
        </a:p>
      </dgm:t>
    </dgm:pt>
    <dgm:pt modelId="{0008B5FB-9E59-40FB-9830-4614ADEC6C63}" type="pres">
      <dgm:prSet presAssocID="{AD2EDDD1-604E-40F0-BA02-04B0A28092D1}" presName="text4" presStyleLbl="fgAcc4" presStyleIdx="0" presStyleCnt="14">
        <dgm:presLayoutVars>
          <dgm:chPref val="3"/>
        </dgm:presLayoutVars>
      </dgm:prSet>
      <dgm:spPr/>
      <dgm:t>
        <a:bodyPr/>
        <a:lstStyle/>
        <a:p>
          <a:endParaRPr lang="en-US"/>
        </a:p>
      </dgm:t>
    </dgm:pt>
    <dgm:pt modelId="{BA0BCD95-CF56-4F25-B42E-5522F9B95F4F}" type="pres">
      <dgm:prSet presAssocID="{AD2EDDD1-604E-40F0-BA02-04B0A28092D1}" presName="hierChild5" presStyleCnt="0"/>
      <dgm:spPr/>
      <dgm:t>
        <a:bodyPr/>
        <a:lstStyle/>
        <a:p>
          <a:endParaRPr lang="en-US"/>
        </a:p>
      </dgm:t>
    </dgm:pt>
    <dgm:pt modelId="{49B81FDC-16F5-4B12-8CB1-D74B6D190976}" type="pres">
      <dgm:prSet presAssocID="{8694ACB6-6EF0-44AF-B212-6870E5A148F5}" presName="Name17" presStyleLbl="parChTrans1D3" presStyleIdx="1" presStyleCnt="3"/>
      <dgm:spPr/>
      <dgm:t>
        <a:bodyPr/>
        <a:lstStyle/>
        <a:p>
          <a:endParaRPr lang="en-US"/>
        </a:p>
      </dgm:t>
    </dgm:pt>
    <dgm:pt modelId="{57079CFA-EC82-4BD1-94E3-09BAD4D82140}" type="pres">
      <dgm:prSet presAssocID="{DEC5E20A-30A2-4DB4-8F70-692046232300}" presName="hierRoot3" presStyleCnt="0"/>
      <dgm:spPr/>
      <dgm:t>
        <a:bodyPr/>
        <a:lstStyle/>
        <a:p>
          <a:endParaRPr lang="en-US"/>
        </a:p>
      </dgm:t>
    </dgm:pt>
    <dgm:pt modelId="{34FC4ABF-F611-4D90-B940-1278A26CBC94}" type="pres">
      <dgm:prSet presAssocID="{DEC5E20A-30A2-4DB4-8F70-692046232300}" presName="composite3" presStyleCnt="0"/>
      <dgm:spPr/>
      <dgm:t>
        <a:bodyPr/>
        <a:lstStyle/>
        <a:p>
          <a:endParaRPr lang="en-US"/>
        </a:p>
      </dgm:t>
    </dgm:pt>
    <dgm:pt modelId="{0DD6A85C-CE61-4D3B-92DC-AB68DA7AD98A}" type="pres">
      <dgm:prSet presAssocID="{DEC5E20A-30A2-4DB4-8F70-692046232300}" presName="background3" presStyleLbl="asst2" presStyleIdx="1" presStyleCnt="3"/>
      <dgm:spPr/>
      <dgm:t>
        <a:bodyPr/>
        <a:lstStyle/>
        <a:p>
          <a:endParaRPr lang="en-US"/>
        </a:p>
      </dgm:t>
    </dgm:pt>
    <dgm:pt modelId="{360C2E45-21FB-426A-9E91-2E8B22AB5B10}" type="pres">
      <dgm:prSet presAssocID="{DEC5E20A-30A2-4DB4-8F70-692046232300}" presName="text3" presStyleLbl="fgAcc3" presStyleIdx="1" presStyleCnt="3">
        <dgm:presLayoutVars>
          <dgm:chPref val="3"/>
        </dgm:presLayoutVars>
      </dgm:prSet>
      <dgm:spPr/>
      <dgm:t>
        <a:bodyPr/>
        <a:lstStyle/>
        <a:p>
          <a:endParaRPr lang="en-US"/>
        </a:p>
      </dgm:t>
    </dgm:pt>
    <dgm:pt modelId="{2A4DDADF-6076-452C-823A-506DDC88D082}" type="pres">
      <dgm:prSet presAssocID="{DEC5E20A-30A2-4DB4-8F70-692046232300}" presName="hierChild4" presStyleCnt="0"/>
      <dgm:spPr/>
      <dgm:t>
        <a:bodyPr/>
        <a:lstStyle/>
        <a:p>
          <a:endParaRPr lang="en-US"/>
        </a:p>
      </dgm:t>
    </dgm:pt>
    <dgm:pt modelId="{A97C5F44-F77B-4EB1-B77A-916D4B7FAC7E}" type="pres">
      <dgm:prSet presAssocID="{7E54DC63-4244-471A-B648-E503B8138733}" presName="Name23" presStyleLbl="parChTrans1D4" presStyleIdx="1" presStyleCnt="14"/>
      <dgm:spPr/>
      <dgm:t>
        <a:bodyPr/>
        <a:lstStyle/>
        <a:p>
          <a:endParaRPr lang="en-US"/>
        </a:p>
      </dgm:t>
    </dgm:pt>
    <dgm:pt modelId="{8FF4145A-C52C-4159-AA7F-6AF6E3CDFF5C}" type="pres">
      <dgm:prSet presAssocID="{49217F66-ECCE-4A5D-9F04-0134AE365877}" presName="hierRoot4" presStyleCnt="0"/>
      <dgm:spPr/>
      <dgm:t>
        <a:bodyPr/>
        <a:lstStyle/>
        <a:p>
          <a:endParaRPr lang="en-US"/>
        </a:p>
      </dgm:t>
    </dgm:pt>
    <dgm:pt modelId="{531A6A94-900D-41A2-B497-29DBACB16CB6}" type="pres">
      <dgm:prSet presAssocID="{49217F66-ECCE-4A5D-9F04-0134AE365877}" presName="composite4" presStyleCnt="0"/>
      <dgm:spPr/>
      <dgm:t>
        <a:bodyPr/>
        <a:lstStyle/>
        <a:p>
          <a:endParaRPr lang="en-US"/>
        </a:p>
      </dgm:t>
    </dgm:pt>
    <dgm:pt modelId="{9F08051E-0EB8-4893-B4D9-1BF46C2BDB3D}" type="pres">
      <dgm:prSet presAssocID="{49217F66-ECCE-4A5D-9F04-0134AE365877}" presName="background4" presStyleLbl="asst2" presStyleIdx="2" presStyleCnt="3"/>
      <dgm:spPr/>
      <dgm:t>
        <a:bodyPr/>
        <a:lstStyle/>
        <a:p>
          <a:endParaRPr lang="en-US"/>
        </a:p>
      </dgm:t>
    </dgm:pt>
    <dgm:pt modelId="{7F97ED50-C914-4299-9A29-82E7E7A2248D}" type="pres">
      <dgm:prSet presAssocID="{49217F66-ECCE-4A5D-9F04-0134AE365877}" presName="text4" presStyleLbl="fgAcc4" presStyleIdx="1" presStyleCnt="14">
        <dgm:presLayoutVars>
          <dgm:chPref val="3"/>
        </dgm:presLayoutVars>
      </dgm:prSet>
      <dgm:spPr/>
      <dgm:t>
        <a:bodyPr/>
        <a:lstStyle/>
        <a:p>
          <a:endParaRPr lang="en-US"/>
        </a:p>
      </dgm:t>
    </dgm:pt>
    <dgm:pt modelId="{BE2208F9-4D98-49C1-8498-EED90F41651D}" type="pres">
      <dgm:prSet presAssocID="{49217F66-ECCE-4A5D-9F04-0134AE365877}" presName="hierChild5" presStyleCnt="0"/>
      <dgm:spPr/>
      <dgm:t>
        <a:bodyPr/>
        <a:lstStyle/>
        <a:p>
          <a:endParaRPr lang="en-US"/>
        </a:p>
      </dgm:t>
    </dgm:pt>
    <dgm:pt modelId="{FB520491-B9D6-45C5-8F66-FB8E692B1ED3}" type="pres">
      <dgm:prSet presAssocID="{65C3770A-2510-4FBB-AA16-0588A109C1E6}" presName="Name23" presStyleLbl="parChTrans1D4" presStyleIdx="2" presStyleCnt="14"/>
      <dgm:spPr/>
      <dgm:t>
        <a:bodyPr/>
        <a:lstStyle/>
        <a:p>
          <a:endParaRPr lang="en-US"/>
        </a:p>
      </dgm:t>
    </dgm:pt>
    <dgm:pt modelId="{43A07628-B4A3-4031-8657-1A724AE58897}" type="pres">
      <dgm:prSet presAssocID="{D7AA7B42-7686-4750-AA7E-4659856AB8E8}" presName="hierRoot4" presStyleCnt="0"/>
      <dgm:spPr/>
      <dgm:t>
        <a:bodyPr/>
        <a:lstStyle/>
        <a:p>
          <a:endParaRPr lang="en-US"/>
        </a:p>
      </dgm:t>
    </dgm:pt>
    <dgm:pt modelId="{48FE0B7F-F059-45DE-B6E3-9C6D87947892}" type="pres">
      <dgm:prSet presAssocID="{D7AA7B42-7686-4750-AA7E-4659856AB8E8}" presName="composite4" presStyleCnt="0"/>
      <dgm:spPr/>
      <dgm:t>
        <a:bodyPr/>
        <a:lstStyle/>
        <a:p>
          <a:endParaRPr lang="en-US"/>
        </a:p>
      </dgm:t>
    </dgm:pt>
    <dgm:pt modelId="{1F85347E-0AD0-4F6F-BEA4-DF3E7EFBFA29}" type="pres">
      <dgm:prSet presAssocID="{D7AA7B42-7686-4750-AA7E-4659856AB8E8}" presName="background4" presStyleLbl="node4" presStyleIdx="1" presStyleCnt="11"/>
      <dgm:spPr/>
      <dgm:t>
        <a:bodyPr/>
        <a:lstStyle/>
        <a:p>
          <a:endParaRPr lang="en-US"/>
        </a:p>
      </dgm:t>
    </dgm:pt>
    <dgm:pt modelId="{5511E884-A796-4A8B-B226-05F3F3958C4A}" type="pres">
      <dgm:prSet presAssocID="{D7AA7B42-7686-4750-AA7E-4659856AB8E8}" presName="text4" presStyleLbl="fgAcc4" presStyleIdx="2" presStyleCnt="14">
        <dgm:presLayoutVars>
          <dgm:chPref val="3"/>
        </dgm:presLayoutVars>
      </dgm:prSet>
      <dgm:spPr/>
      <dgm:t>
        <a:bodyPr/>
        <a:lstStyle/>
        <a:p>
          <a:endParaRPr lang="en-US"/>
        </a:p>
      </dgm:t>
    </dgm:pt>
    <dgm:pt modelId="{C0B721AC-AA45-491F-A788-8D7B32D3035B}" type="pres">
      <dgm:prSet presAssocID="{D7AA7B42-7686-4750-AA7E-4659856AB8E8}" presName="hierChild5" presStyleCnt="0"/>
      <dgm:spPr/>
      <dgm:t>
        <a:bodyPr/>
        <a:lstStyle/>
        <a:p>
          <a:endParaRPr lang="en-US"/>
        </a:p>
      </dgm:t>
    </dgm:pt>
    <dgm:pt modelId="{E6B9274D-019C-46AE-BFE2-59C2671B40B1}" type="pres">
      <dgm:prSet presAssocID="{226EF248-9231-447F-BDC8-E14190E70FFE}" presName="Name23" presStyleLbl="parChTrans1D4" presStyleIdx="3" presStyleCnt="14"/>
      <dgm:spPr/>
      <dgm:t>
        <a:bodyPr/>
        <a:lstStyle/>
        <a:p>
          <a:endParaRPr lang="en-US"/>
        </a:p>
      </dgm:t>
    </dgm:pt>
    <dgm:pt modelId="{EBBDFB02-F9BA-482A-B73A-62C36766E8A8}" type="pres">
      <dgm:prSet presAssocID="{CA243F17-6BAC-408D-9293-7D603691A92C}" presName="hierRoot4" presStyleCnt="0"/>
      <dgm:spPr/>
      <dgm:t>
        <a:bodyPr/>
        <a:lstStyle/>
        <a:p>
          <a:endParaRPr lang="en-US"/>
        </a:p>
      </dgm:t>
    </dgm:pt>
    <dgm:pt modelId="{65915A59-017F-42DE-96D2-F99902B43B4D}" type="pres">
      <dgm:prSet presAssocID="{CA243F17-6BAC-408D-9293-7D603691A92C}" presName="composite4" presStyleCnt="0"/>
      <dgm:spPr/>
      <dgm:t>
        <a:bodyPr/>
        <a:lstStyle/>
        <a:p>
          <a:endParaRPr lang="en-US"/>
        </a:p>
      </dgm:t>
    </dgm:pt>
    <dgm:pt modelId="{75CE3CEE-8375-41F0-9AE7-A9517E3D0E1E}" type="pres">
      <dgm:prSet presAssocID="{CA243F17-6BAC-408D-9293-7D603691A92C}" presName="background4" presStyleLbl="node4" presStyleIdx="2" presStyleCnt="11"/>
      <dgm:spPr/>
      <dgm:t>
        <a:bodyPr/>
        <a:lstStyle/>
        <a:p>
          <a:endParaRPr lang="en-US"/>
        </a:p>
      </dgm:t>
    </dgm:pt>
    <dgm:pt modelId="{B5785E23-85CD-4529-A43C-10944568D24C}" type="pres">
      <dgm:prSet presAssocID="{CA243F17-6BAC-408D-9293-7D603691A92C}" presName="text4" presStyleLbl="fgAcc4" presStyleIdx="3" presStyleCnt="14" custLinFactNeighborX="-20743" custLinFactNeighborY="4768">
        <dgm:presLayoutVars>
          <dgm:chPref val="3"/>
        </dgm:presLayoutVars>
      </dgm:prSet>
      <dgm:spPr/>
      <dgm:t>
        <a:bodyPr/>
        <a:lstStyle/>
        <a:p>
          <a:endParaRPr lang="en-US"/>
        </a:p>
      </dgm:t>
    </dgm:pt>
    <dgm:pt modelId="{077F79A0-ADAE-45C5-BD4B-1C9B07DDC340}" type="pres">
      <dgm:prSet presAssocID="{CA243F17-6BAC-408D-9293-7D603691A92C}" presName="hierChild5" presStyleCnt="0"/>
      <dgm:spPr/>
      <dgm:t>
        <a:bodyPr/>
        <a:lstStyle/>
        <a:p>
          <a:endParaRPr lang="en-US"/>
        </a:p>
      </dgm:t>
    </dgm:pt>
    <dgm:pt modelId="{230A070B-FCF7-4C49-9411-0A88F24AA4B7}" type="pres">
      <dgm:prSet presAssocID="{0CD8529B-AF64-4863-B0D4-B02A63C7DA9F}" presName="Name23" presStyleLbl="parChTrans1D4" presStyleIdx="4" presStyleCnt="14"/>
      <dgm:spPr/>
      <dgm:t>
        <a:bodyPr/>
        <a:lstStyle/>
        <a:p>
          <a:endParaRPr lang="en-US"/>
        </a:p>
      </dgm:t>
    </dgm:pt>
    <dgm:pt modelId="{0661CDA6-27EA-4425-A2FF-9055422D327D}" type="pres">
      <dgm:prSet presAssocID="{56249796-82BA-4502-AAB7-D02F2ED3659E}" presName="hierRoot4" presStyleCnt="0"/>
      <dgm:spPr/>
      <dgm:t>
        <a:bodyPr/>
        <a:lstStyle/>
        <a:p>
          <a:endParaRPr lang="en-US"/>
        </a:p>
      </dgm:t>
    </dgm:pt>
    <dgm:pt modelId="{0CDB9B2A-D5D4-46A3-B6C2-64B6CD813F66}" type="pres">
      <dgm:prSet presAssocID="{56249796-82BA-4502-AAB7-D02F2ED3659E}" presName="composite4" presStyleCnt="0"/>
      <dgm:spPr/>
      <dgm:t>
        <a:bodyPr/>
        <a:lstStyle/>
        <a:p>
          <a:endParaRPr lang="en-US"/>
        </a:p>
      </dgm:t>
    </dgm:pt>
    <dgm:pt modelId="{60D8030C-57D9-447D-9A82-B2DD1B2DCDA7}" type="pres">
      <dgm:prSet presAssocID="{56249796-82BA-4502-AAB7-D02F2ED3659E}" presName="background4" presStyleLbl="node4" presStyleIdx="3" presStyleCnt="11"/>
      <dgm:spPr/>
      <dgm:t>
        <a:bodyPr/>
        <a:lstStyle/>
        <a:p>
          <a:endParaRPr lang="en-US"/>
        </a:p>
      </dgm:t>
    </dgm:pt>
    <dgm:pt modelId="{118C88C5-5C38-441C-BC7F-BB4268FBDC23}" type="pres">
      <dgm:prSet presAssocID="{56249796-82BA-4502-AAB7-D02F2ED3659E}" presName="text4" presStyleLbl="fgAcc4" presStyleIdx="4" presStyleCnt="14" custScaleY="124501" custLinFactNeighborX="-20743" custLinFactNeighborY="16725">
        <dgm:presLayoutVars>
          <dgm:chPref val="3"/>
        </dgm:presLayoutVars>
      </dgm:prSet>
      <dgm:spPr/>
      <dgm:t>
        <a:bodyPr/>
        <a:lstStyle/>
        <a:p>
          <a:endParaRPr lang="en-US"/>
        </a:p>
      </dgm:t>
    </dgm:pt>
    <dgm:pt modelId="{0F58A587-0B34-4700-AE26-89BFB38ABE49}" type="pres">
      <dgm:prSet presAssocID="{56249796-82BA-4502-AAB7-D02F2ED3659E}" presName="hierChild5" presStyleCnt="0"/>
      <dgm:spPr/>
      <dgm:t>
        <a:bodyPr/>
        <a:lstStyle/>
        <a:p>
          <a:endParaRPr lang="en-US"/>
        </a:p>
      </dgm:t>
    </dgm:pt>
    <dgm:pt modelId="{A083D4CD-0203-4154-808A-B7B8806A2155}" type="pres">
      <dgm:prSet presAssocID="{A59AE5EB-2428-4E47-9FC9-9D0BD047A7AE}" presName="Name23" presStyleLbl="parChTrans1D4" presStyleIdx="5" presStyleCnt="14"/>
      <dgm:spPr/>
      <dgm:t>
        <a:bodyPr/>
        <a:lstStyle/>
        <a:p>
          <a:endParaRPr lang="en-US"/>
        </a:p>
      </dgm:t>
    </dgm:pt>
    <dgm:pt modelId="{C943D78B-D174-476B-BC85-EE75D9620119}" type="pres">
      <dgm:prSet presAssocID="{4A43660F-130F-4063-9E15-16741733066C}" presName="hierRoot4" presStyleCnt="0"/>
      <dgm:spPr/>
      <dgm:t>
        <a:bodyPr/>
        <a:lstStyle/>
        <a:p>
          <a:endParaRPr lang="en-US"/>
        </a:p>
      </dgm:t>
    </dgm:pt>
    <dgm:pt modelId="{CF320079-0F75-47FD-AD09-5771D85802BC}" type="pres">
      <dgm:prSet presAssocID="{4A43660F-130F-4063-9E15-16741733066C}" presName="composite4" presStyleCnt="0"/>
      <dgm:spPr/>
      <dgm:t>
        <a:bodyPr/>
        <a:lstStyle/>
        <a:p>
          <a:endParaRPr lang="en-US"/>
        </a:p>
      </dgm:t>
    </dgm:pt>
    <dgm:pt modelId="{9624D0F7-32B7-4461-A6D8-5BA099BD836F}" type="pres">
      <dgm:prSet presAssocID="{4A43660F-130F-4063-9E15-16741733066C}" presName="background4" presStyleLbl="node4" presStyleIdx="4" presStyleCnt="11"/>
      <dgm:spPr/>
      <dgm:t>
        <a:bodyPr/>
        <a:lstStyle/>
        <a:p>
          <a:endParaRPr lang="en-US"/>
        </a:p>
      </dgm:t>
    </dgm:pt>
    <dgm:pt modelId="{C29EEC9E-1EF1-48D4-8EBB-0C36794048C7}" type="pres">
      <dgm:prSet presAssocID="{4A43660F-130F-4063-9E15-16741733066C}" presName="text4" presStyleLbl="fgAcc4" presStyleIdx="5" presStyleCnt="14" custLinFactNeighborX="-3520" custLinFactNeighborY="-565">
        <dgm:presLayoutVars>
          <dgm:chPref val="3"/>
        </dgm:presLayoutVars>
      </dgm:prSet>
      <dgm:spPr/>
      <dgm:t>
        <a:bodyPr/>
        <a:lstStyle/>
        <a:p>
          <a:endParaRPr lang="en-US"/>
        </a:p>
      </dgm:t>
    </dgm:pt>
    <dgm:pt modelId="{A7AD56C9-8085-469A-99F2-66BA434F92D3}" type="pres">
      <dgm:prSet presAssocID="{4A43660F-130F-4063-9E15-16741733066C}" presName="hierChild5" presStyleCnt="0"/>
      <dgm:spPr/>
      <dgm:t>
        <a:bodyPr/>
        <a:lstStyle/>
        <a:p>
          <a:endParaRPr lang="en-US"/>
        </a:p>
      </dgm:t>
    </dgm:pt>
    <dgm:pt modelId="{BC803847-AAA4-4EAD-A6CC-5F20301B5BD3}" type="pres">
      <dgm:prSet presAssocID="{9AEF1DD8-3B54-4C87-8147-5DE1F9096F56}" presName="Name23" presStyleLbl="parChTrans1D4" presStyleIdx="6" presStyleCnt="14"/>
      <dgm:spPr/>
      <dgm:t>
        <a:bodyPr/>
        <a:lstStyle/>
        <a:p>
          <a:endParaRPr lang="en-US"/>
        </a:p>
      </dgm:t>
    </dgm:pt>
    <dgm:pt modelId="{7D2B609A-4391-4D21-A5BA-66B987CDBE5E}" type="pres">
      <dgm:prSet presAssocID="{C78DAA92-7324-4928-ADEF-DE7F29A49110}" presName="hierRoot4" presStyleCnt="0"/>
      <dgm:spPr/>
      <dgm:t>
        <a:bodyPr/>
        <a:lstStyle/>
        <a:p>
          <a:endParaRPr lang="en-US"/>
        </a:p>
      </dgm:t>
    </dgm:pt>
    <dgm:pt modelId="{B0D1FF85-A1B8-450C-8990-C88CD70A4ECB}" type="pres">
      <dgm:prSet presAssocID="{C78DAA92-7324-4928-ADEF-DE7F29A49110}" presName="composite4" presStyleCnt="0"/>
      <dgm:spPr/>
      <dgm:t>
        <a:bodyPr/>
        <a:lstStyle/>
        <a:p>
          <a:endParaRPr lang="en-US"/>
        </a:p>
      </dgm:t>
    </dgm:pt>
    <dgm:pt modelId="{4C6C2DA2-1EC9-41F9-9E70-80570A1DF56B}" type="pres">
      <dgm:prSet presAssocID="{C78DAA92-7324-4928-ADEF-DE7F29A49110}" presName="background4" presStyleLbl="node4" presStyleIdx="5" presStyleCnt="11"/>
      <dgm:spPr/>
      <dgm:t>
        <a:bodyPr/>
        <a:lstStyle/>
        <a:p>
          <a:endParaRPr lang="en-US"/>
        </a:p>
      </dgm:t>
    </dgm:pt>
    <dgm:pt modelId="{2AE548A4-64BB-4C89-A91C-B1B1E83A8048}" type="pres">
      <dgm:prSet presAssocID="{C78DAA92-7324-4928-ADEF-DE7F29A49110}" presName="text4" presStyleLbl="fgAcc4" presStyleIdx="6" presStyleCnt="14">
        <dgm:presLayoutVars>
          <dgm:chPref val="3"/>
        </dgm:presLayoutVars>
      </dgm:prSet>
      <dgm:spPr/>
      <dgm:t>
        <a:bodyPr/>
        <a:lstStyle/>
        <a:p>
          <a:endParaRPr lang="en-US"/>
        </a:p>
      </dgm:t>
    </dgm:pt>
    <dgm:pt modelId="{C0AC482D-1BD5-4721-B307-8BAB829B6124}" type="pres">
      <dgm:prSet presAssocID="{C78DAA92-7324-4928-ADEF-DE7F29A49110}" presName="hierChild5" presStyleCnt="0"/>
      <dgm:spPr/>
      <dgm:t>
        <a:bodyPr/>
        <a:lstStyle/>
        <a:p>
          <a:endParaRPr lang="en-US"/>
        </a:p>
      </dgm:t>
    </dgm:pt>
    <dgm:pt modelId="{42B1A734-1325-4276-81FA-65FD7A9C199C}" type="pres">
      <dgm:prSet presAssocID="{F5E7A920-6440-40DF-8488-7DA77E018DAF}" presName="Name23" presStyleLbl="parChTrans1D4" presStyleIdx="7" presStyleCnt="14"/>
      <dgm:spPr/>
      <dgm:t>
        <a:bodyPr/>
        <a:lstStyle/>
        <a:p>
          <a:endParaRPr lang="en-US"/>
        </a:p>
      </dgm:t>
    </dgm:pt>
    <dgm:pt modelId="{75D36370-2CA0-4E03-AE8A-01EF3E389880}" type="pres">
      <dgm:prSet presAssocID="{4E664CBD-9A2B-4AA4-885F-BD615A4D11B6}" presName="hierRoot4" presStyleCnt="0"/>
      <dgm:spPr/>
      <dgm:t>
        <a:bodyPr/>
        <a:lstStyle/>
        <a:p>
          <a:endParaRPr lang="en-US"/>
        </a:p>
      </dgm:t>
    </dgm:pt>
    <dgm:pt modelId="{DA0E183E-479C-47BD-89C2-F4E1E7DBDE0B}" type="pres">
      <dgm:prSet presAssocID="{4E664CBD-9A2B-4AA4-885F-BD615A4D11B6}" presName="composite4" presStyleCnt="0"/>
      <dgm:spPr/>
      <dgm:t>
        <a:bodyPr/>
        <a:lstStyle/>
        <a:p>
          <a:endParaRPr lang="en-US"/>
        </a:p>
      </dgm:t>
    </dgm:pt>
    <dgm:pt modelId="{A8B63958-5ACA-4EFC-A104-61795BF29D81}" type="pres">
      <dgm:prSet presAssocID="{4E664CBD-9A2B-4AA4-885F-BD615A4D11B6}" presName="background4" presStyleLbl="node4" presStyleIdx="6" presStyleCnt="11"/>
      <dgm:spPr/>
      <dgm:t>
        <a:bodyPr/>
        <a:lstStyle/>
        <a:p>
          <a:endParaRPr lang="en-US"/>
        </a:p>
      </dgm:t>
    </dgm:pt>
    <dgm:pt modelId="{DD2EFECF-51FD-4B6F-A60D-FAF6AA202142}" type="pres">
      <dgm:prSet presAssocID="{4E664CBD-9A2B-4AA4-885F-BD615A4D11B6}" presName="text4" presStyleLbl="fgAcc4" presStyleIdx="7" presStyleCnt="14">
        <dgm:presLayoutVars>
          <dgm:chPref val="3"/>
        </dgm:presLayoutVars>
      </dgm:prSet>
      <dgm:spPr/>
      <dgm:t>
        <a:bodyPr/>
        <a:lstStyle/>
        <a:p>
          <a:endParaRPr lang="en-US"/>
        </a:p>
      </dgm:t>
    </dgm:pt>
    <dgm:pt modelId="{0557AFB0-A8A9-465D-9A30-B38B71F39B0E}" type="pres">
      <dgm:prSet presAssocID="{4E664CBD-9A2B-4AA4-885F-BD615A4D11B6}" presName="hierChild5" presStyleCnt="0"/>
      <dgm:spPr/>
      <dgm:t>
        <a:bodyPr/>
        <a:lstStyle/>
        <a:p>
          <a:endParaRPr lang="en-US"/>
        </a:p>
      </dgm:t>
    </dgm:pt>
    <dgm:pt modelId="{382BC7B7-5F68-4E07-9387-B7CBA2E245E5}" type="pres">
      <dgm:prSet presAssocID="{3074A56B-750F-4E46-8EA3-CBF82C49DB1B}" presName="Name23" presStyleLbl="parChTrans1D4" presStyleIdx="8" presStyleCnt="14"/>
      <dgm:spPr/>
      <dgm:t>
        <a:bodyPr/>
        <a:lstStyle/>
        <a:p>
          <a:endParaRPr lang="en-US"/>
        </a:p>
      </dgm:t>
    </dgm:pt>
    <dgm:pt modelId="{D389FEDC-1A0D-47F3-BAE6-2C87AFB418DB}" type="pres">
      <dgm:prSet presAssocID="{56FC320A-5DFC-4869-821D-CE6AC3310D6C}" presName="hierRoot4" presStyleCnt="0"/>
      <dgm:spPr/>
      <dgm:t>
        <a:bodyPr/>
        <a:lstStyle/>
        <a:p>
          <a:endParaRPr lang="en-US"/>
        </a:p>
      </dgm:t>
    </dgm:pt>
    <dgm:pt modelId="{E39B815B-E4C6-4D3A-B3D7-2947D78A2E20}" type="pres">
      <dgm:prSet presAssocID="{56FC320A-5DFC-4869-821D-CE6AC3310D6C}" presName="composite4" presStyleCnt="0"/>
      <dgm:spPr/>
      <dgm:t>
        <a:bodyPr/>
        <a:lstStyle/>
        <a:p>
          <a:endParaRPr lang="en-US"/>
        </a:p>
      </dgm:t>
    </dgm:pt>
    <dgm:pt modelId="{5A361E51-E161-4EB3-94AA-527494B9C90E}" type="pres">
      <dgm:prSet presAssocID="{56FC320A-5DFC-4869-821D-CE6AC3310D6C}" presName="background4" presStyleLbl="node4" presStyleIdx="7" presStyleCnt="11"/>
      <dgm:spPr/>
      <dgm:t>
        <a:bodyPr/>
        <a:lstStyle/>
        <a:p>
          <a:endParaRPr lang="en-US"/>
        </a:p>
      </dgm:t>
    </dgm:pt>
    <dgm:pt modelId="{6458BBE0-D496-45D8-989C-BAB3DA7D5577}" type="pres">
      <dgm:prSet presAssocID="{56FC320A-5DFC-4869-821D-CE6AC3310D6C}" presName="text4" presStyleLbl="fgAcc4" presStyleIdx="8" presStyleCnt="14">
        <dgm:presLayoutVars>
          <dgm:chPref val="3"/>
        </dgm:presLayoutVars>
      </dgm:prSet>
      <dgm:spPr/>
      <dgm:t>
        <a:bodyPr/>
        <a:lstStyle/>
        <a:p>
          <a:endParaRPr lang="en-US"/>
        </a:p>
      </dgm:t>
    </dgm:pt>
    <dgm:pt modelId="{BE8F534D-68FB-4D4A-A00B-B520CC4AE431}" type="pres">
      <dgm:prSet presAssocID="{56FC320A-5DFC-4869-821D-CE6AC3310D6C}" presName="hierChild5" presStyleCnt="0"/>
      <dgm:spPr/>
      <dgm:t>
        <a:bodyPr/>
        <a:lstStyle/>
        <a:p>
          <a:endParaRPr lang="en-US"/>
        </a:p>
      </dgm:t>
    </dgm:pt>
    <dgm:pt modelId="{A3B9A17C-8783-4454-9FC8-590881EC8AF8}" type="pres">
      <dgm:prSet presAssocID="{4E77C7BC-E7C4-4E6E-8102-92F2DC15DA76}" presName="Name23" presStyleLbl="parChTrans1D4" presStyleIdx="9" presStyleCnt="14"/>
      <dgm:spPr/>
      <dgm:t>
        <a:bodyPr/>
        <a:lstStyle/>
        <a:p>
          <a:endParaRPr lang="en-US"/>
        </a:p>
      </dgm:t>
    </dgm:pt>
    <dgm:pt modelId="{3EA11FFC-75E2-47E4-B928-739D5CF819B5}" type="pres">
      <dgm:prSet presAssocID="{195AF15D-5648-4FCC-921B-D978BEB9787D}" presName="hierRoot4" presStyleCnt="0"/>
      <dgm:spPr/>
      <dgm:t>
        <a:bodyPr/>
        <a:lstStyle/>
        <a:p>
          <a:endParaRPr lang="en-US"/>
        </a:p>
      </dgm:t>
    </dgm:pt>
    <dgm:pt modelId="{07AFB9A4-EF02-40C0-8094-6999C73935A7}" type="pres">
      <dgm:prSet presAssocID="{195AF15D-5648-4FCC-921B-D978BEB9787D}" presName="composite4" presStyleCnt="0"/>
      <dgm:spPr/>
      <dgm:t>
        <a:bodyPr/>
        <a:lstStyle/>
        <a:p>
          <a:endParaRPr lang="en-US"/>
        </a:p>
      </dgm:t>
    </dgm:pt>
    <dgm:pt modelId="{F180C8BC-332F-4735-90B4-28D12ABCE4AC}" type="pres">
      <dgm:prSet presAssocID="{195AF15D-5648-4FCC-921B-D978BEB9787D}" presName="background4" presStyleLbl="node4" presStyleIdx="8" presStyleCnt="11"/>
      <dgm:spPr/>
      <dgm:t>
        <a:bodyPr/>
        <a:lstStyle/>
        <a:p>
          <a:endParaRPr lang="en-US"/>
        </a:p>
      </dgm:t>
    </dgm:pt>
    <dgm:pt modelId="{FBC97ACA-C900-4365-A08B-30A69CB3D3F3}" type="pres">
      <dgm:prSet presAssocID="{195AF15D-5648-4FCC-921B-D978BEB9787D}" presName="text4" presStyleLbl="fgAcc4" presStyleIdx="9" presStyleCnt="14">
        <dgm:presLayoutVars>
          <dgm:chPref val="3"/>
        </dgm:presLayoutVars>
      </dgm:prSet>
      <dgm:spPr/>
      <dgm:t>
        <a:bodyPr/>
        <a:lstStyle/>
        <a:p>
          <a:endParaRPr lang="en-US"/>
        </a:p>
      </dgm:t>
    </dgm:pt>
    <dgm:pt modelId="{B899DA64-0152-4D3F-BB3E-500832094683}" type="pres">
      <dgm:prSet presAssocID="{195AF15D-5648-4FCC-921B-D978BEB9787D}" presName="hierChild5" presStyleCnt="0"/>
      <dgm:spPr/>
      <dgm:t>
        <a:bodyPr/>
        <a:lstStyle/>
        <a:p>
          <a:endParaRPr lang="en-US"/>
        </a:p>
      </dgm:t>
    </dgm:pt>
    <dgm:pt modelId="{85DC7E59-F8B9-4259-AF11-41740BCAE2A1}" type="pres">
      <dgm:prSet presAssocID="{40FEBC24-8F9B-4085-AB4A-7B48607E412F}" presName="Name23" presStyleLbl="parChTrans1D4" presStyleIdx="10" presStyleCnt="14"/>
      <dgm:spPr/>
      <dgm:t>
        <a:bodyPr/>
        <a:lstStyle/>
        <a:p>
          <a:endParaRPr lang="en-US"/>
        </a:p>
      </dgm:t>
    </dgm:pt>
    <dgm:pt modelId="{978044B2-3959-4C41-9439-E7BD60A1561D}" type="pres">
      <dgm:prSet presAssocID="{880B0BFB-4A31-4034-B886-10C0A963DE1E}" presName="hierRoot4" presStyleCnt="0"/>
      <dgm:spPr/>
      <dgm:t>
        <a:bodyPr/>
        <a:lstStyle/>
        <a:p>
          <a:endParaRPr lang="en-US"/>
        </a:p>
      </dgm:t>
    </dgm:pt>
    <dgm:pt modelId="{46D730F5-BA6F-47AD-9A9F-9A461EBE57D9}" type="pres">
      <dgm:prSet presAssocID="{880B0BFB-4A31-4034-B886-10C0A963DE1E}" presName="composite4" presStyleCnt="0"/>
      <dgm:spPr/>
      <dgm:t>
        <a:bodyPr/>
        <a:lstStyle/>
        <a:p>
          <a:endParaRPr lang="en-US"/>
        </a:p>
      </dgm:t>
    </dgm:pt>
    <dgm:pt modelId="{D22131CE-B279-48EE-8D0B-5A652E7B5341}" type="pres">
      <dgm:prSet presAssocID="{880B0BFB-4A31-4034-B886-10C0A963DE1E}" presName="background4" presStyleLbl="node4" presStyleIdx="9" presStyleCnt="11"/>
      <dgm:spPr/>
      <dgm:t>
        <a:bodyPr/>
        <a:lstStyle/>
        <a:p>
          <a:endParaRPr lang="en-US"/>
        </a:p>
      </dgm:t>
    </dgm:pt>
    <dgm:pt modelId="{D347E03D-7BAB-41C9-90AC-D781FE28BE2B}" type="pres">
      <dgm:prSet presAssocID="{880B0BFB-4A31-4034-B886-10C0A963DE1E}" presName="text4" presStyleLbl="fgAcc4" presStyleIdx="10" presStyleCnt="14">
        <dgm:presLayoutVars>
          <dgm:chPref val="3"/>
        </dgm:presLayoutVars>
      </dgm:prSet>
      <dgm:spPr/>
      <dgm:t>
        <a:bodyPr/>
        <a:lstStyle/>
        <a:p>
          <a:endParaRPr lang="en-US"/>
        </a:p>
      </dgm:t>
    </dgm:pt>
    <dgm:pt modelId="{3469730E-A8B7-4866-B107-45CABF8A7BED}" type="pres">
      <dgm:prSet presAssocID="{880B0BFB-4A31-4034-B886-10C0A963DE1E}" presName="hierChild5" presStyleCnt="0"/>
      <dgm:spPr/>
      <dgm:t>
        <a:bodyPr/>
        <a:lstStyle/>
        <a:p>
          <a:endParaRPr lang="en-US"/>
        </a:p>
      </dgm:t>
    </dgm:pt>
    <dgm:pt modelId="{A47279E5-C02E-4E18-92A7-73D4FE334283}" type="pres">
      <dgm:prSet presAssocID="{BC10D2C6-D705-4C67-91E7-091D92C5D3A8}" presName="Name23" presStyleLbl="parChTrans1D4" presStyleIdx="11" presStyleCnt="14"/>
      <dgm:spPr/>
      <dgm:t>
        <a:bodyPr/>
        <a:lstStyle/>
        <a:p>
          <a:endParaRPr lang="en-US"/>
        </a:p>
      </dgm:t>
    </dgm:pt>
    <dgm:pt modelId="{CC4C1E97-FFCD-4DAD-86BA-A85DCF7C1BA2}" type="pres">
      <dgm:prSet presAssocID="{8F2BC5FF-1A28-4CA9-9E1E-902FE4A63081}" presName="hierRoot4" presStyleCnt="0"/>
      <dgm:spPr/>
      <dgm:t>
        <a:bodyPr/>
        <a:lstStyle/>
        <a:p>
          <a:endParaRPr lang="en-US"/>
        </a:p>
      </dgm:t>
    </dgm:pt>
    <dgm:pt modelId="{8C2A9FD5-2700-44AB-BC05-66FC559B54BA}" type="pres">
      <dgm:prSet presAssocID="{8F2BC5FF-1A28-4CA9-9E1E-902FE4A63081}" presName="composite4" presStyleCnt="0"/>
      <dgm:spPr/>
      <dgm:t>
        <a:bodyPr/>
        <a:lstStyle/>
        <a:p>
          <a:endParaRPr lang="en-US"/>
        </a:p>
      </dgm:t>
    </dgm:pt>
    <dgm:pt modelId="{7801D72B-29D1-4912-8CC2-DF0B30C88FEC}" type="pres">
      <dgm:prSet presAssocID="{8F2BC5FF-1A28-4CA9-9E1E-902FE4A63081}" presName="background4" presStyleLbl="node4" presStyleIdx="10" presStyleCnt="11"/>
      <dgm:spPr/>
      <dgm:t>
        <a:bodyPr/>
        <a:lstStyle/>
        <a:p>
          <a:endParaRPr lang="en-US"/>
        </a:p>
      </dgm:t>
    </dgm:pt>
    <dgm:pt modelId="{CE134E4C-4611-43EA-AFD5-D95BE091BECB}" type="pres">
      <dgm:prSet presAssocID="{8F2BC5FF-1A28-4CA9-9E1E-902FE4A63081}" presName="text4" presStyleLbl="fgAcc4" presStyleIdx="11" presStyleCnt="14">
        <dgm:presLayoutVars>
          <dgm:chPref val="3"/>
        </dgm:presLayoutVars>
      </dgm:prSet>
      <dgm:spPr/>
      <dgm:t>
        <a:bodyPr/>
        <a:lstStyle/>
        <a:p>
          <a:endParaRPr lang="en-US"/>
        </a:p>
      </dgm:t>
    </dgm:pt>
    <dgm:pt modelId="{7E536677-E1EA-4894-878F-B19FB2B489F0}" type="pres">
      <dgm:prSet presAssocID="{8F2BC5FF-1A28-4CA9-9E1E-902FE4A63081}" presName="hierChild5" presStyleCnt="0"/>
      <dgm:spPr/>
      <dgm:t>
        <a:bodyPr/>
        <a:lstStyle/>
        <a:p>
          <a:endParaRPr lang="en-US"/>
        </a:p>
      </dgm:t>
    </dgm:pt>
    <dgm:pt modelId="{592CB120-B584-400A-A3AA-5E15C692382B}" type="pres">
      <dgm:prSet presAssocID="{FB4D52C3-CE20-44E7-A907-6BFF04DFEA83}" presName="Name10" presStyleLbl="parChTrans1D2" presStyleIdx="1" presStyleCnt="2"/>
      <dgm:spPr/>
      <dgm:t>
        <a:bodyPr/>
        <a:lstStyle/>
        <a:p>
          <a:endParaRPr lang="en-US"/>
        </a:p>
      </dgm:t>
    </dgm:pt>
    <dgm:pt modelId="{839A9591-7C79-4FDA-B296-0B4692509782}" type="pres">
      <dgm:prSet presAssocID="{0CC66EDA-BAA3-4E11-8C9F-59A40CB9C509}" presName="hierRoot2" presStyleCnt="0"/>
      <dgm:spPr/>
      <dgm:t>
        <a:bodyPr/>
        <a:lstStyle/>
        <a:p>
          <a:endParaRPr lang="en-US"/>
        </a:p>
      </dgm:t>
    </dgm:pt>
    <dgm:pt modelId="{B0CEE122-D7BA-41EE-9FB7-BF5C1ABD6A49}" type="pres">
      <dgm:prSet presAssocID="{0CC66EDA-BAA3-4E11-8C9F-59A40CB9C509}" presName="composite2" presStyleCnt="0"/>
      <dgm:spPr/>
      <dgm:t>
        <a:bodyPr/>
        <a:lstStyle/>
        <a:p>
          <a:endParaRPr lang="en-US"/>
        </a:p>
      </dgm:t>
    </dgm:pt>
    <dgm:pt modelId="{89467BC9-4EF8-41DD-B2A4-AC58F3452CEF}" type="pres">
      <dgm:prSet presAssocID="{0CC66EDA-BAA3-4E11-8C9F-59A40CB9C509}" presName="background2" presStyleLbl="node2" presStyleIdx="1" presStyleCnt="2"/>
      <dgm:spPr/>
      <dgm:t>
        <a:bodyPr/>
        <a:lstStyle/>
        <a:p>
          <a:endParaRPr lang="en-US"/>
        </a:p>
      </dgm:t>
    </dgm:pt>
    <dgm:pt modelId="{7C3C4C22-E5D9-401C-9C14-09D37A2481CE}" type="pres">
      <dgm:prSet presAssocID="{0CC66EDA-BAA3-4E11-8C9F-59A40CB9C509}" presName="text2" presStyleLbl="fgAcc2" presStyleIdx="1" presStyleCnt="2">
        <dgm:presLayoutVars>
          <dgm:chPref val="3"/>
        </dgm:presLayoutVars>
      </dgm:prSet>
      <dgm:spPr/>
      <dgm:t>
        <a:bodyPr/>
        <a:lstStyle/>
        <a:p>
          <a:endParaRPr lang="en-US"/>
        </a:p>
      </dgm:t>
    </dgm:pt>
    <dgm:pt modelId="{4DA7BB99-0AD7-4CF7-B737-F4E9AE31D77A}" type="pres">
      <dgm:prSet presAssocID="{0CC66EDA-BAA3-4E11-8C9F-59A40CB9C509}" presName="hierChild3" presStyleCnt="0"/>
      <dgm:spPr/>
      <dgm:t>
        <a:bodyPr/>
        <a:lstStyle/>
        <a:p>
          <a:endParaRPr lang="en-US"/>
        </a:p>
      </dgm:t>
    </dgm:pt>
    <dgm:pt modelId="{51C3427D-0541-4B6B-B308-2A0E5B43C455}" type="pres">
      <dgm:prSet presAssocID="{9AF7322B-A13F-46EC-AD6E-9930829B1CAA}" presName="Name17" presStyleLbl="parChTrans1D3" presStyleIdx="2" presStyleCnt="3"/>
      <dgm:spPr/>
      <dgm:t>
        <a:bodyPr/>
        <a:lstStyle/>
        <a:p>
          <a:endParaRPr lang="en-US"/>
        </a:p>
      </dgm:t>
    </dgm:pt>
    <dgm:pt modelId="{4FF5646C-E8E9-45E8-9CC9-779E210A1B9F}" type="pres">
      <dgm:prSet presAssocID="{3940BE8E-80AE-4517-8318-F1C573A307B7}" presName="hierRoot3" presStyleCnt="0"/>
      <dgm:spPr/>
      <dgm:t>
        <a:bodyPr/>
        <a:lstStyle/>
        <a:p>
          <a:endParaRPr lang="en-US"/>
        </a:p>
      </dgm:t>
    </dgm:pt>
    <dgm:pt modelId="{6CCDFBF9-AF3E-4E2A-A1F5-AAB6BE4AF355}" type="pres">
      <dgm:prSet presAssocID="{3940BE8E-80AE-4517-8318-F1C573A307B7}" presName="composite3" presStyleCnt="0"/>
      <dgm:spPr/>
      <dgm:t>
        <a:bodyPr/>
        <a:lstStyle/>
        <a:p>
          <a:endParaRPr lang="en-US"/>
        </a:p>
      </dgm:t>
    </dgm:pt>
    <dgm:pt modelId="{88C23952-A901-4807-AAF7-FC9F156E984D}" type="pres">
      <dgm:prSet presAssocID="{3940BE8E-80AE-4517-8318-F1C573A307B7}" presName="background3" presStyleLbl="node3" presStyleIdx="0" presStyleCnt="1"/>
      <dgm:spPr/>
      <dgm:t>
        <a:bodyPr/>
        <a:lstStyle/>
        <a:p>
          <a:endParaRPr lang="en-US"/>
        </a:p>
      </dgm:t>
    </dgm:pt>
    <dgm:pt modelId="{908BE301-3671-4444-A3E3-FB7CFE275BE4}" type="pres">
      <dgm:prSet presAssocID="{3940BE8E-80AE-4517-8318-F1C573A307B7}" presName="text3" presStyleLbl="fgAcc3" presStyleIdx="2" presStyleCnt="3">
        <dgm:presLayoutVars>
          <dgm:chPref val="3"/>
        </dgm:presLayoutVars>
      </dgm:prSet>
      <dgm:spPr/>
      <dgm:t>
        <a:bodyPr/>
        <a:lstStyle/>
        <a:p>
          <a:endParaRPr lang="en-US"/>
        </a:p>
      </dgm:t>
    </dgm:pt>
    <dgm:pt modelId="{482E93B3-D343-45FE-872A-6C0697303BAA}" type="pres">
      <dgm:prSet presAssocID="{3940BE8E-80AE-4517-8318-F1C573A307B7}" presName="hierChild4" presStyleCnt="0"/>
      <dgm:spPr/>
      <dgm:t>
        <a:bodyPr/>
        <a:lstStyle/>
        <a:p>
          <a:endParaRPr lang="en-US"/>
        </a:p>
      </dgm:t>
    </dgm:pt>
    <dgm:pt modelId="{5305B662-7958-4770-9430-C4B283EC3F47}" type="pres">
      <dgm:prSet presAssocID="{6D018C6B-6BC8-41D0-B390-234CF5E1F757}" presName="Name23" presStyleLbl="parChTrans1D4" presStyleIdx="12" presStyleCnt="14"/>
      <dgm:spPr/>
      <dgm:t>
        <a:bodyPr/>
        <a:lstStyle/>
        <a:p>
          <a:endParaRPr lang="en-US"/>
        </a:p>
      </dgm:t>
    </dgm:pt>
    <dgm:pt modelId="{5FCF9C4A-B327-42C6-B7D3-CCB087E8E96E}" type="pres">
      <dgm:prSet presAssocID="{0B9EE116-35F4-465D-BB7D-EB40EC456FA0}" presName="hierRoot4" presStyleCnt="0"/>
      <dgm:spPr/>
      <dgm:t>
        <a:bodyPr/>
        <a:lstStyle/>
        <a:p>
          <a:endParaRPr lang="en-US"/>
        </a:p>
      </dgm:t>
    </dgm:pt>
    <dgm:pt modelId="{0C1EDF7F-5C15-4566-9F57-6ADEED1CF027}" type="pres">
      <dgm:prSet presAssocID="{0B9EE116-35F4-465D-BB7D-EB40EC456FA0}" presName="composite4" presStyleCnt="0"/>
      <dgm:spPr/>
      <dgm:t>
        <a:bodyPr/>
        <a:lstStyle/>
        <a:p>
          <a:endParaRPr lang="en-US"/>
        </a:p>
      </dgm:t>
    </dgm:pt>
    <dgm:pt modelId="{BBA7412F-B26F-4267-9966-45C8B33F94E8}" type="pres">
      <dgm:prSet presAssocID="{0B9EE116-35F4-465D-BB7D-EB40EC456FA0}" presName="background4" presStyleLbl="asst3" presStyleIdx="0" presStyleCnt="2"/>
      <dgm:spPr/>
      <dgm:t>
        <a:bodyPr/>
        <a:lstStyle/>
        <a:p>
          <a:endParaRPr lang="en-US"/>
        </a:p>
      </dgm:t>
    </dgm:pt>
    <dgm:pt modelId="{1AB52ACF-DC3B-4E0E-96BE-A479B05DB24C}" type="pres">
      <dgm:prSet presAssocID="{0B9EE116-35F4-465D-BB7D-EB40EC456FA0}" presName="text4" presStyleLbl="fgAcc4" presStyleIdx="12" presStyleCnt="14">
        <dgm:presLayoutVars>
          <dgm:chPref val="3"/>
        </dgm:presLayoutVars>
      </dgm:prSet>
      <dgm:spPr/>
      <dgm:t>
        <a:bodyPr/>
        <a:lstStyle/>
        <a:p>
          <a:endParaRPr lang="en-US"/>
        </a:p>
      </dgm:t>
    </dgm:pt>
    <dgm:pt modelId="{633FB771-2C2D-41E9-8D8C-9B30905CA240}" type="pres">
      <dgm:prSet presAssocID="{0B9EE116-35F4-465D-BB7D-EB40EC456FA0}" presName="hierChild5" presStyleCnt="0"/>
      <dgm:spPr/>
      <dgm:t>
        <a:bodyPr/>
        <a:lstStyle/>
        <a:p>
          <a:endParaRPr lang="en-US"/>
        </a:p>
      </dgm:t>
    </dgm:pt>
    <dgm:pt modelId="{2CA2B94A-3461-43C1-A5AE-A1D2C60DF03F}" type="pres">
      <dgm:prSet presAssocID="{A05946C6-744F-46D5-BFBB-4558544DE769}" presName="Name23" presStyleLbl="parChTrans1D4" presStyleIdx="13" presStyleCnt="14"/>
      <dgm:spPr/>
      <dgm:t>
        <a:bodyPr/>
        <a:lstStyle/>
        <a:p>
          <a:endParaRPr lang="en-US"/>
        </a:p>
      </dgm:t>
    </dgm:pt>
    <dgm:pt modelId="{1D4B8BC7-C332-4F5A-AFE0-799DF67D6BD1}" type="pres">
      <dgm:prSet presAssocID="{C6BF28F8-53AA-4C4A-B49E-C06222D40881}" presName="hierRoot4" presStyleCnt="0"/>
      <dgm:spPr/>
      <dgm:t>
        <a:bodyPr/>
        <a:lstStyle/>
        <a:p>
          <a:endParaRPr lang="en-US"/>
        </a:p>
      </dgm:t>
    </dgm:pt>
    <dgm:pt modelId="{C57EA0F5-CC58-4246-8DA0-5747FEC035D6}" type="pres">
      <dgm:prSet presAssocID="{C6BF28F8-53AA-4C4A-B49E-C06222D40881}" presName="composite4" presStyleCnt="0"/>
      <dgm:spPr/>
      <dgm:t>
        <a:bodyPr/>
        <a:lstStyle/>
        <a:p>
          <a:endParaRPr lang="en-US"/>
        </a:p>
      </dgm:t>
    </dgm:pt>
    <dgm:pt modelId="{A8FFBAA7-EC3C-473C-A1B7-E846A624C7F3}" type="pres">
      <dgm:prSet presAssocID="{C6BF28F8-53AA-4C4A-B49E-C06222D40881}" presName="background4" presStyleLbl="asst3" presStyleIdx="1" presStyleCnt="2"/>
      <dgm:spPr/>
      <dgm:t>
        <a:bodyPr/>
        <a:lstStyle/>
        <a:p>
          <a:endParaRPr lang="en-US"/>
        </a:p>
      </dgm:t>
    </dgm:pt>
    <dgm:pt modelId="{A04EAE2B-A00E-4D49-8A4A-E34B55FC9AF2}" type="pres">
      <dgm:prSet presAssocID="{C6BF28F8-53AA-4C4A-B49E-C06222D40881}" presName="text4" presStyleLbl="fgAcc4" presStyleIdx="13" presStyleCnt="14">
        <dgm:presLayoutVars>
          <dgm:chPref val="3"/>
        </dgm:presLayoutVars>
      </dgm:prSet>
      <dgm:spPr/>
      <dgm:t>
        <a:bodyPr/>
        <a:lstStyle/>
        <a:p>
          <a:endParaRPr lang="en-US"/>
        </a:p>
      </dgm:t>
    </dgm:pt>
    <dgm:pt modelId="{953ABF2E-5001-45FC-A587-DE08F89988EE}" type="pres">
      <dgm:prSet presAssocID="{C6BF28F8-53AA-4C4A-B49E-C06222D40881}" presName="hierChild5" presStyleCnt="0"/>
      <dgm:spPr/>
      <dgm:t>
        <a:bodyPr/>
        <a:lstStyle/>
        <a:p>
          <a:endParaRPr lang="en-US"/>
        </a:p>
      </dgm:t>
    </dgm:pt>
  </dgm:ptLst>
  <dgm:cxnLst>
    <dgm:cxn modelId="{A98EB880-4649-48B9-AEA8-B28E49203CF2}" type="presOf" srcId="{9E5BCACE-5745-4C49-95BF-F0ED11EAB07A}" destId="{5614EF76-B0EE-4293-B3B6-302C79D010CE}" srcOrd="0" destOrd="0" presId="urn:microsoft.com/office/officeart/2005/8/layout/hierarchy1"/>
    <dgm:cxn modelId="{01F8E6D7-CD50-4CEF-87EB-C8A7768F264D}" type="presOf" srcId="{F5E7A920-6440-40DF-8488-7DA77E018DAF}" destId="{42B1A734-1325-4276-81FA-65FD7A9C199C}" srcOrd="0" destOrd="0" presId="urn:microsoft.com/office/officeart/2005/8/layout/hierarchy1"/>
    <dgm:cxn modelId="{C32351B0-CD31-483C-AF5F-2075C9C7E90B}" type="presOf" srcId="{C6BF28F8-53AA-4C4A-B49E-C06222D40881}" destId="{A04EAE2B-A00E-4D49-8A4A-E34B55FC9AF2}" srcOrd="0" destOrd="0" presId="urn:microsoft.com/office/officeart/2005/8/layout/hierarchy1"/>
    <dgm:cxn modelId="{69A3DA92-6497-4ABE-919D-29D53E2DD009}" srcId="{D7AA7B42-7686-4750-AA7E-4659856AB8E8}" destId="{4A43660F-130F-4063-9E15-16741733066C}" srcOrd="1" destOrd="0" parTransId="{A59AE5EB-2428-4E47-9FC9-9D0BD047A7AE}" sibTransId="{E1A2B441-7E20-4F5F-98CB-62C9553D73E7}"/>
    <dgm:cxn modelId="{AD785B29-A91B-4867-B6CD-F9F7791274F3}" type="presOf" srcId="{226EF248-9231-447F-BDC8-E14190E70FFE}" destId="{E6B9274D-019C-46AE-BFE2-59C2671B40B1}" srcOrd="0" destOrd="0" presId="urn:microsoft.com/office/officeart/2005/8/layout/hierarchy1"/>
    <dgm:cxn modelId="{CBD005B2-67CE-439C-A3C6-8994F81F7023}" type="presOf" srcId="{CA243F17-6BAC-408D-9293-7D603691A92C}" destId="{B5785E23-85CD-4529-A43C-10944568D24C}" srcOrd="0" destOrd="0" presId="urn:microsoft.com/office/officeart/2005/8/layout/hierarchy1"/>
    <dgm:cxn modelId="{5159B4D1-508A-433C-B618-9E4197552A9B}" srcId="{9E5BCACE-5745-4C49-95BF-F0ED11EAB07A}" destId="{799C110A-E69B-4677-84C0-D61FC0F06340}" srcOrd="0" destOrd="0" parTransId="{1B650BE1-6D3D-4FBF-8C15-CCD8A76FBA80}" sibTransId="{DC1BEDAF-6888-4687-91BF-D57E7FE73FAD}"/>
    <dgm:cxn modelId="{28513655-1EC6-4DAA-9104-317F830CA075}" srcId="{195AF15D-5648-4FCC-921B-D978BEB9787D}" destId="{8F2BC5FF-1A28-4CA9-9E1E-902FE4A63081}" srcOrd="1" destOrd="0" parTransId="{BC10D2C6-D705-4C67-91E7-091D92C5D3A8}" sibTransId="{B8F40F6B-C10E-4DF6-9211-82E1EFE44080}"/>
    <dgm:cxn modelId="{C1D52DE3-3FED-4315-8D75-4724237AB1B0}" type="presOf" srcId="{CA5EF3B3-12FB-4560-B1B6-B1166CDE6854}" destId="{9197DFC4-3D6C-4ACB-A0E2-765833925A4B}" srcOrd="0" destOrd="0" presId="urn:microsoft.com/office/officeart/2005/8/layout/hierarchy1"/>
    <dgm:cxn modelId="{DF3BF460-0232-4277-ADFD-44FAFB41C207}" srcId="{9E5BCACE-5745-4C49-95BF-F0ED11EAB07A}" destId="{0CC66EDA-BAA3-4E11-8C9F-59A40CB9C509}" srcOrd="1" destOrd="0" parTransId="{FB4D52C3-CE20-44E7-A907-6BFF04DFEA83}" sibTransId="{44F455FE-7FF2-4A94-81CA-E42021254FE1}"/>
    <dgm:cxn modelId="{4EB6D29E-E0E9-4FB8-A878-1A7DEC8F0620}" type="presOf" srcId="{1B650BE1-6D3D-4FBF-8C15-CCD8A76FBA80}" destId="{DD23E96B-A169-4E49-8EE9-4EA2831561F5}" srcOrd="0" destOrd="0" presId="urn:microsoft.com/office/officeart/2005/8/layout/hierarchy1"/>
    <dgm:cxn modelId="{F17AC1E2-6C9C-492C-8E27-52423A719C3E}" srcId="{195AF15D-5648-4FCC-921B-D978BEB9787D}" destId="{880B0BFB-4A31-4034-B886-10C0A963DE1E}" srcOrd="0" destOrd="0" parTransId="{40FEBC24-8F9B-4085-AB4A-7B48607E412F}" sibTransId="{6DF5742B-F089-4596-9148-F75EB75CC05D}"/>
    <dgm:cxn modelId="{D9CE0C66-7F04-4D05-8946-4D635EEBC7C9}" srcId="{799C110A-E69B-4677-84C0-D61FC0F06340}" destId="{CA5EF3B3-12FB-4560-B1B6-B1166CDE6854}" srcOrd="0" destOrd="0" parTransId="{6389A8BF-C35C-4082-A865-F1365CEAF195}" sibTransId="{41040543-2F1E-468E-A899-0A0A1AA9F842}"/>
    <dgm:cxn modelId="{F7873FB7-EB1B-4F43-AA8E-10C6BCA987FE}" type="presOf" srcId="{D7AA7B42-7686-4750-AA7E-4659856AB8E8}" destId="{5511E884-A796-4A8B-B226-05F3F3958C4A}" srcOrd="0" destOrd="0" presId="urn:microsoft.com/office/officeart/2005/8/layout/hierarchy1"/>
    <dgm:cxn modelId="{9902FA53-51F5-46D9-84CB-BAB9DAF3E44A}" type="presOf" srcId="{FB4D52C3-CE20-44E7-A907-6BFF04DFEA83}" destId="{592CB120-B584-400A-A3AA-5E15C692382B}" srcOrd="0" destOrd="0" presId="urn:microsoft.com/office/officeart/2005/8/layout/hierarchy1"/>
    <dgm:cxn modelId="{B46E8541-C354-4BBA-BC99-4A457188C0E1}" srcId="{3940BE8E-80AE-4517-8318-F1C573A307B7}" destId="{C6BF28F8-53AA-4C4A-B49E-C06222D40881}" srcOrd="1" destOrd="0" parTransId="{A05946C6-744F-46D5-BFBB-4558544DE769}" sibTransId="{85A8828C-BC16-41D4-B18E-13C6B1DE20CD}"/>
    <dgm:cxn modelId="{A10FA823-3CEE-4888-A822-0FF30BFFCFA0}" type="presOf" srcId="{799C110A-E69B-4677-84C0-D61FC0F06340}" destId="{B23456AE-0727-453B-BDE9-DBDA82BE5320}" srcOrd="0" destOrd="0" presId="urn:microsoft.com/office/officeart/2005/8/layout/hierarchy1"/>
    <dgm:cxn modelId="{376C8990-0414-4BBE-98FD-451A70798EC1}" type="presOf" srcId="{DEC5E20A-30A2-4DB4-8F70-692046232300}" destId="{360C2E45-21FB-426A-9E91-2E8B22AB5B10}" srcOrd="0" destOrd="0" presId="urn:microsoft.com/office/officeart/2005/8/layout/hierarchy1"/>
    <dgm:cxn modelId="{3DF45D85-EC6A-4096-803B-BB7A6E4D6704}" type="presOf" srcId="{65C3770A-2510-4FBB-AA16-0588A109C1E6}" destId="{FB520491-B9D6-45C5-8F66-FB8E692B1ED3}" srcOrd="0" destOrd="0" presId="urn:microsoft.com/office/officeart/2005/8/layout/hierarchy1"/>
    <dgm:cxn modelId="{9BE6517A-D0C3-4B77-940D-7C1FA3BFB102}" srcId="{799C110A-E69B-4677-84C0-D61FC0F06340}" destId="{DEC5E20A-30A2-4DB4-8F70-692046232300}" srcOrd="1" destOrd="0" parTransId="{8694ACB6-6EF0-44AF-B212-6870E5A148F5}" sibTransId="{BBDC1F9A-8E8E-4E7F-AA52-3C9E570F1FCF}"/>
    <dgm:cxn modelId="{E6059364-62FF-4173-8640-276AF3A70591}" type="presOf" srcId="{7E54DC63-4244-471A-B648-E503B8138733}" destId="{A97C5F44-F77B-4EB1-B77A-916D4B7FAC7E}" srcOrd="0" destOrd="0" presId="urn:microsoft.com/office/officeart/2005/8/layout/hierarchy1"/>
    <dgm:cxn modelId="{97CDAA08-F949-457F-B220-6FBD61D30B93}" type="presOf" srcId="{0B9EE116-35F4-465D-BB7D-EB40EC456FA0}" destId="{1AB52ACF-DC3B-4E0E-96BE-A479B05DB24C}" srcOrd="0" destOrd="0" presId="urn:microsoft.com/office/officeart/2005/8/layout/hierarchy1"/>
    <dgm:cxn modelId="{D56B79C9-4BB4-442B-8424-218549FCE901}" type="presOf" srcId="{4A43660F-130F-4063-9E15-16741733066C}" destId="{C29EEC9E-1EF1-48D4-8EBB-0C36794048C7}" srcOrd="0" destOrd="0" presId="urn:microsoft.com/office/officeart/2005/8/layout/hierarchy1"/>
    <dgm:cxn modelId="{75621A47-EE0C-4EDD-A031-A03F70ED17C8}" type="presOf" srcId="{6389A8BF-C35C-4082-A865-F1365CEAF195}" destId="{0429BA00-6353-4854-A246-CD32485EAEB4}" srcOrd="0" destOrd="0" presId="urn:microsoft.com/office/officeart/2005/8/layout/hierarchy1"/>
    <dgm:cxn modelId="{C61747BE-DABB-404F-B4A5-33C9DEC03DFD}" type="presOf" srcId="{85BA944A-991C-4329-A2A9-6DAD3DAD7DF9}" destId="{749588FC-0F30-46B7-9B67-7C148873D88A}" srcOrd="0" destOrd="0" presId="urn:microsoft.com/office/officeart/2005/8/layout/hierarchy1"/>
    <dgm:cxn modelId="{5C914D2B-3AFF-440B-91A1-D71E859D3942}" type="presOf" srcId="{3940BE8E-80AE-4517-8318-F1C573A307B7}" destId="{908BE301-3671-4444-A3E3-FB7CFE275BE4}" srcOrd="0" destOrd="0" presId="urn:microsoft.com/office/officeart/2005/8/layout/hierarchy1"/>
    <dgm:cxn modelId="{010B76BA-34BF-46F1-BD36-3CA7E8A085F2}" type="presOf" srcId="{4E77C7BC-E7C4-4E6E-8102-92F2DC15DA76}" destId="{A3B9A17C-8783-4454-9FC8-590881EC8AF8}" srcOrd="0" destOrd="0" presId="urn:microsoft.com/office/officeart/2005/8/layout/hierarchy1"/>
    <dgm:cxn modelId="{7604F9E8-5BF3-4B9C-AFBA-E2847329DE7C}" type="presOf" srcId="{56249796-82BA-4502-AAB7-D02F2ED3659E}" destId="{118C88C5-5C38-441C-BC7F-BB4268FBDC23}" srcOrd="0" destOrd="0" presId="urn:microsoft.com/office/officeart/2005/8/layout/hierarchy1"/>
    <dgm:cxn modelId="{A19DD41B-9C22-4E25-AA0B-BE7D5502D5C9}" srcId="{56FC320A-5DFC-4869-821D-CE6AC3310D6C}" destId="{195AF15D-5648-4FCC-921B-D978BEB9787D}" srcOrd="0" destOrd="0" parTransId="{4E77C7BC-E7C4-4E6E-8102-92F2DC15DA76}" sibTransId="{A5D3551B-7024-4BA8-849B-B9036D4857EE}"/>
    <dgm:cxn modelId="{D09D7138-A9A4-4FEE-A3F7-B581F6B29BF2}" srcId="{CA5EF3B3-12FB-4560-B1B6-B1166CDE6854}" destId="{AD2EDDD1-604E-40F0-BA02-04B0A28092D1}" srcOrd="0" destOrd="0" parTransId="{33EAE5B0-7289-40B5-ACBA-9E17E01A3A42}" sibTransId="{2148B7A7-21E8-4528-AE89-BEC5F723A5E2}"/>
    <dgm:cxn modelId="{9075084D-B6BA-413D-A459-89CDA1C798CE}" type="presOf" srcId="{C78DAA92-7324-4928-ADEF-DE7F29A49110}" destId="{2AE548A4-64BB-4C89-A91C-B1B1E83A8048}" srcOrd="0" destOrd="0" presId="urn:microsoft.com/office/officeart/2005/8/layout/hierarchy1"/>
    <dgm:cxn modelId="{88185567-4F14-468E-8163-A21C0CF2B27F}" type="presOf" srcId="{880B0BFB-4A31-4034-B886-10C0A963DE1E}" destId="{D347E03D-7BAB-41C9-90AC-D781FE28BE2B}" srcOrd="0" destOrd="0" presId="urn:microsoft.com/office/officeart/2005/8/layout/hierarchy1"/>
    <dgm:cxn modelId="{0AAE84A5-C830-496D-B342-A13912464A93}" type="presOf" srcId="{49217F66-ECCE-4A5D-9F04-0134AE365877}" destId="{7F97ED50-C914-4299-9A29-82E7E7A2248D}" srcOrd="0" destOrd="0" presId="urn:microsoft.com/office/officeart/2005/8/layout/hierarchy1"/>
    <dgm:cxn modelId="{63675CF0-FB88-4095-BA19-A1B0F96462E6}" srcId="{DEC5E20A-30A2-4DB4-8F70-692046232300}" destId="{49217F66-ECCE-4A5D-9F04-0134AE365877}" srcOrd="0" destOrd="0" parTransId="{7E54DC63-4244-471A-B648-E503B8138733}" sibTransId="{48ED6539-E7ED-4E74-88C0-4A71B679939C}"/>
    <dgm:cxn modelId="{2284DCFF-FA0A-42CC-B299-855566099CC0}" type="presOf" srcId="{AD2EDDD1-604E-40F0-BA02-04B0A28092D1}" destId="{0008B5FB-9E59-40FB-9830-4614ADEC6C63}" srcOrd="0" destOrd="0" presId="urn:microsoft.com/office/officeart/2005/8/layout/hierarchy1"/>
    <dgm:cxn modelId="{C440CF46-E5C1-4DC3-A901-4B7C11F7E265}" type="presOf" srcId="{9AF7322B-A13F-46EC-AD6E-9930829B1CAA}" destId="{51C3427D-0541-4B6B-B308-2A0E5B43C455}" srcOrd="0" destOrd="0" presId="urn:microsoft.com/office/officeart/2005/8/layout/hierarchy1"/>
    <dgm:cxn modelId="{D5348142-8C6A-4325-82AB-E18BCBFD05E2}" srcId="{0CC66EDA-BAA3-4E11-8C9F-59A40CB9C509}" destId="{3940BE8E-80AE-4517-8318-F1C573A307B7}" srcOrd="0" destOrd="0" parTransId="{9AF7322B-A13F-46EC-AD6E-9930829B1CAA}" sibTransId="{DC12B5A5-69A6-4431-B7B3-40313F62DD48}"/>
    <dgm:cxn modelId="{25DD0F28-1D27-4D25-A0D9-7EC5A38CAE1E}" srcId="{DEC5E20A-30A2-4DB4-8F70-692046232300}" destId="{56FC320A-5DFC-4869-821D-CE6AC3310D6C}" srcOrd="1" destOrd="0" parTransId="{3074A56B-750F-4E46-8EA3-CBF82C49DB1B}" sibTransId="{801AE547-A5B3-4E92-80F1-4655CDF70680}"/>
    <dgm:cxn modelId="{0D0B7EB3-529A-4D27-9B72-23C09580FB91}" type="presOf" srcId="{56FC320A-5DFC-4869-821D-CE6AC3310D6C}" destId="{6458BBE0-D496-45D8-989C-BAB3DA7D5577}" srcOrd="0" destOrd="0" presId="urn:microsoft.com/office/officeart/2005/8/layout/hierarchy1"/>
    <dgm:cxn modelId="{2DC0DF26-BB0B-408E-B790-BBC15E449CD8}" srcId="{4A43660F-130F-4063-9E15-16741733066C}" destId="{C78DAA92-7324-4928-ADEF-DE7F29A49110}" srcOrd="0" destOrd="0" parTransId="{9AEF1DD8-3B54-4C87-8147-5DE1F9096F56}" sibTransId="{670E9FBA-9D8C-4543-A178-41B3E572AFFC}"/>
    <dgm:cxn modelId="{542F0B02-275F-4919-B6A0-AB42B134F4F8}" type="presOf" srcId="{4E664CBD-9A2B-4AA4-885F-BD615A4D11B6}" destId="{DD2EFECF-51FD-4B6F-A60D-FAF6AA202142}" srcOrd="0" destOrd="0" presId="urn:microsoft.com/office/officeart/2005/8/layout/hierarchy1"/>
    <dgm:cxn modelId="{C665F13F-CFF4-415C-8A55-75078AFA7AE2}" type="presOf" srcId="{A59AE5EB-2428-4E47-9FC9-9D0BD047A7AE}" destId="{A083D4CD-0203-4154-808A-B7B8806A2155}" srcOrd="0" destOrd="0" presId="urn:microsoft.com/office/officeart/2005/8/layout/hierarchy1"/>
    <dgm:cxn modelId="{AB92D351-278A-404D-AF07-C50A143A81E8}" type="presOf" srcId="{3074A56B-750F-4E46-8EA3-CBF82C49DB1B}" destId="{382BC7B7-5F68-4E07-9387-B7CBA2E245E5}" srcOrd="0" destOrd="0" presId="urn:microsoft.com/office/officeart/2005/8/layout/hierarchy1"/>
    <dgm:cxn modelId="{B2E37E0E-1663-448D-80FB-09F3B3D5D8A6}" type="presOf" srcId="{33EAE5B0-7289-40B5-ACBA-9E17E01A3A42}" destId="{8551921F-4C25-4A5D-9C6F-31CB0F350144}" srcOrd="0" destOrd="0" presId="urn:microsoft.com/office/officeart/2005/8/layout/hierarchy1"/>
    <dgm:cxn modelId="{AADA36A3-29AA-4A7E-9DD8-8F6852ED3560}" srcId="{CA243F17-6BAC-408D-9293-7D603691A92C}" destId="{56249796-82BA-4502-AAB7-D02F2ED3659E}" srcOrd="0" destOrd="0" parTransId="{0CD8529B-AF64-4863-B0D4-B02A63C7DA9F}" sibTransId="{CDF0F5D0-68AB-4210-B82A-D827DE3E26D9}"/>
    <dgm:cxn modelId="{450ABAC0-83EF-4C46-A7D3-B63DBE92473F}" type="presOf" srcId="{40FEBC24-8F9B-4085-AB4A-7B48607E412F}" destId="{85DC7E59-F8B9-4259-AF11-41740BCAE2A1}" srcOrd="0" destOrd="0" presId="urn:microsoft.com/office/officeart/2005/8/layout/hierarchy1"/>
    <dgm:cxn modelId="{CD6A7B5B-6BBD-4B9C-A8D8-4F4FE4EB5F1E}" srcId="{49217F66-ECCE-4A5D-9F04-0134AE365877}" destId="{4E664CBD-9A2B-4AA4-885F-BD615A4D11B6}" srcOrd="1" destOrd="0" parTransId="{F5E7A920-6440-40DF-8488-7DA77E018DAF}" sibTransId="{38F90B03-1E4B-4D2B-A1EC-6D9E33D99700}"/>
    <dgm:cxn modelId="{60739F61-231B-4E93-BC4E-54F8B712294C}" srcId="{D7AA7B42-7686-4750-AA7E-4659856AB8E8}" destId="{CA243F17-6BAC-408D-9293-7D603691A92C}" srcOrd="0" destOrd="0" parTransId="{226EF248-9231-447F-BDC8-E14190E70FFE}" sibTransId="{B66581B8-811D-4872-B7B9-4115ABDB05AD}"/>
    <dgm:cxn modelId="{200B415B-5E83-43C5-8F5B-2302EF6FB311}" type="presOf" srcId="{6D018C6B-6BC8-41D0-B390-234CF5E1F757}" destId="{5305B662-7958-4770-9430-C4B283EC3F47}" srcOrd="0" destOrd="0" presId="urn:microsoft.com/office/officeart/2005/8/layout/hierarchy1"/>
    <dgm:cxn modelId="{949A820C-F64A-4C3F-A088-CCE1AFCB5757}" type="presOf" srcId="{8694ACB6-6EF0-44AF-B212-6870E5A148F5}" destId="{49B81FDC-16F5-4B12-8CB1-D74B6D190976}" srcOrd="0" destOrd="0" presId="urn:microsoft.com/office/officeart/2005/8/layout/hierarchy1"/>
    <dgm:cxn modelId="{B43C8801-AA82-456B-8502-94C1D37C3902}" type="presOf" srcId="{9AEF1DD8-3B54-4C87-8147-5DE1F9096F56}" destId="{BC803847-AAA4-4EAD-A6CC-5F20301B5BD3}" srcOrd="0" destOrd="0" presId="urn:microsoft.com/office/officeart/2005/8/layout/hierarchy1"/>
    <dgm:cxn modelId="{2A5B2351-CA88-4819-8890-8492093F7066}" type="presOf" srcId="{BC10D2C6-D705-4C67-91E7-091D92C5D3A8}" destId="{A47279E5-C02E-4E18-92A7-73D4FE334283}" srcOrd="0" destOrd="0" presId="urn:microsoft.com/office/officeart/2005/8/layout/hierarchy1"/>
    <dgm:cxn modelId="{64274A81-1824-4D95-B565-5525714DE7B7}" srcId="{49217F66-ECCE-4A5D-9F04-0134AE365877}" destId="{D7AA7B42-7686-4750-AA7E-4659856AB8E8}" srcOrd="0" destOrd="0" parTransId="{65C3770A-2510-4FBB-AA16-0588A109C1E6}" sibTransId="{FE96083C-9CB1-4144-AC7F-3497168563EF}"/>
    <dgm:cxn modelId="{151B7CD5-5B23-4328-9F7D-7403415EEE12}" type="presOf" srcId="{A05946C6-744F-46D5-BFBB-4558544DE769}" destId="{2CA2B94A-3461-43C1-A5AE-A1D2C60DF03F}" srcOrd="0" destOrd="0" presId="urn:microsoft.com/office/officeart/2005/8/layout/hierarchy1"/>
    <dgm:cxn modelId="{35A239A7-1520-4E17-A9B4-B5A0C157FAFF}" type="presOf" srcId="{0CD8529B-AF64-4863-B0D4-B02A63C7DA9F}" destId="{230A070B-FCF7-4C49-9411-0A88F24AA4B7}" srcOrd="0" destOrd="0" presId="urn:microsoft.com/office/officeart/2005/8/layout/hierarchy1"/>
    <dgm:cxn modelId="{94F913EA-8E65-47CB-981F-58E8163601DC}" srcId="{85BA944A-991C-4329-A2A9-6DAD3DAD7DF9}" destId="{9E5BCACE-5745-4C49-95BF-F0ED11EAB07A}" srcOrd="0" destOrd="0" parTransId="{8DC0177E-C14B-4731-AECC-6DCBB88186FD}" sibTransId="{072B3AE5-B789-40CF-A1E3-449BB8B89DB4}"/>
    <dgm:cxn modelId="{ED59569F-EBBA-456D-8437-6DAF71CF6351}" srcId="{3940BE8E-80AE-4517-8318-F1C573A307B7}" destId="{0B9EE116-35F4-465D-BB7D-EB40EC456FA0}" srcOrd="0" destOrd="0" parTransId="{6D018C6B-6BC8-41D0-B390-234CF5E1F757}" sibTransId="{0E20EEFD-B149-4378-86B1-211BC4675952}"/>
    <dgm:cxn modelId="{3676706A-F576-4005-974A-F43CC1874113}" type="presOf" srcId="{195AF15D-5648-4FCC-921B-D978BEB9787D}" destId="{FBC97ACA-C900-4365-A08B-30A69CB3D3F3}" srcOrd="0" destOrd="0" presId="urn:microsoft.com/office/officeart/2005/8/layout/hierarchy1"/>
    <dgm:cxn modelId="{D519537D-79AC-4F61-A6BD-F3E092A12229}" type="presOf" srcId="{8F2BC5FF-1A28-4CA9-9E1E-902FE4A63081}" destId="{CE134E4C-4611-43EA-AFD5-D95BE091BECB}" srcOrd="0" destOrd="0" presId="urn:microsoft.com/office/officeart/2005/8/layout/hierarchy1"/>
    <dgm:cxn modelId="{0E0E706E-69A5-4970-AAC8-235C514D7661}" type="presOf" srcId="{0CC66EDA-BAA3-4E11-8C9F-59A40CB9C509}" destId="{7C3C4C22-E5D9-401C-9C14-09D37A2481CE}" srcOrd="0" destOrd="0" presId="urn:microsoft.com/office/officeart/2005/8/layout/hierarchy1"/>
    <dgm:cxn modelId="{26E52C0F-785D-42EE-9747-EBCEEC0D2554}" type="presParOf" srcId="{749588FC-0F30-46B7-9B67-7C148873D88A}" destId="{8CC11F83-CDE9-4EF3-B1A8-27EE99FE2F2D}" srcOrd="0" destOrd="0" presId="urn:microsoft.com/office/officeart/2005/8/layout/hierarchy1"/>
    <dgm:cxn modelId="{52ECDC88-65A1-4418-A38F-991493B1E0BB}" type="presParOf" srcId="{8CC11F83-CDE9-4EF3-B1A8-27EE99FE2F2D}" destId="{FAEF86B2-2733-428E-A3F7-529A655E0713}" srcOrd="0" destOrd="0" presId="urn:microsoft.com/office/officeart/2005/8/layout/hierarchy1"/>
    <dgm:cxn modelId="{6F49D11A-5AFC-4D39-98E2-A96820A9E496}" type="presParOf" srcId="{FAEF86B2-2733-428E-A3F7-529A655E0713}" destId="{F888B5C8-093F-47FB-BE5A-D37FE7411ACE}" srcOrd="0" destOrd="0" presId="urn:microsoft.com/office/officeart/2005/8/layout/hierarchy1"/>
    <dgm:cxn modelId="{4F24638C-D043-4330-B6A3-EF139D3B65DC}" type="presParOf" srcId="{FAEF86B2-2733-428E-A3F7-529A655E0713}" destId="{5614EF76-B0EE-4293-B3B6-302C79D010CE}" srcOrd="1" destOrd="0" presId="urn:microsoft.com/office/officeart/2005/8/layout/hierarchy1"/>
    <dgm:cxn modelId="{B677FEBC-380F-4EB8-9931-3046C518C338}" type="presParOf" srcId="{8CC11F83-CDE9-4EF3-B1A8-27EE99FE2F2D}" destId="{AE5C2FF7-88D7-4BFA-998F-399ACF3C3F39}" srcOrd="1" destOrd="0" presId="urn:microsoft.com/office/officeart/2005/8/layout/hierarchy1"/>
    <dgm:cxn modelId="{326B83E8-F6FD-4146-BE75-29D680E3E27C}" type="presParOf" srcId="{AE5C2FF7-88D7-4BFA-998F-399ACF3C3F39}" destId="{DD23E96B-A169-4E49-8EE9-4EA2831561F5}" srcOrd="0" destOrd="0" presId="urn:microsoft.com/office/officeart/2005/8/layout/hierarchy1"/>
    <dgm:cxn modelId="{B34F0670-1C93-43F8-974F-7E1A5A8530A8}" type="presParOf" srcId="{AE5C2FF7-88D7-4BFA-998F-399ACF3C3F39}" destId="{1945ECC3-207E-4950-8E40-D1C67F4A9E92}" srcOrd="1" destOrd="0" presId="urn:microsoft.com/office/officeart/2005/8/layout/hierarchy1"/>
    <dgm:cxn modelId="{ABECDC36-9FDC-4ADE-BD11-3DC949BB7001}" type="presParOf" srcId="{1945ECC3-207E-4950-8E40-D1C67F4A9E92}" destId="{CA72B1DE-53DC-4FD7-9F17-359E847D8BA2}" srcOrd="0" destOrd="0" presId="urn:microsoft.com/office/officeart/2005/8/layout/hierarchy1"/>
    <dgm:cxn modelId="{C81A5393-6149-461D-881E-7E24662115BC}" type="presParOf" srcId="{CA72B1DE-53DC-4FD7-9F17-359E847D8BA2}" destId="{CD71398C-447A-4CEF-A405-BEB32A4D7A21}" srcOrd="0" destOrd="0" presId="urn:microsoft.com/office/officeart/2005/8/layout/hierarchy1"/>
    <dgm:cxn modelId="{1F754A4D-F10A-4F91-8B27-17ECE3A3178C}" type="presParOf" srcId="{CA72B1DE-53DC-4FD7-9F17-359E847D8BA2}" destId="{B23456AE-0727-453B-BDE9-DBDA82BE5320}" srcOrd="1" destOrd="0" presId="urn:microsoft.com/office/officeart/2005/8/layout/hierarchy1"/>
    <dgm:cxn modelId="{80BF9BAD-E350-49E8-B370-72940D037243}" type="presParOf" srcId="{1945ECC3-207E-4950-8E40-D1C67F4A9E92}" destId="{5FDBD570-7C98-4F52-9765-F18B4C472C72}" srcOrd="1" destOrd="0" presId="urn:microsoft.com/office/officeart/2005/8/layout/hierarchy1"/>
    <dgm:cxn modelId="{637AF875-FE89-4B1D-ADBB-D7FDF999C54E}" type="presParOf" srcId="{5FDBD570-7C98-4F52-9765-F18B4C472C72}" destId="{0429BA00-6353-4854-A246-CD32485EAEB4}" srcOrd="0" destOrd="0" presId="urn:microsoft.com/office/officeart/2005/8/layout/hierarchy1"/>
    <dgm:cxn modelId="{BB47F1CA-8153-47EE-9DD6-B4657BF82002}" type="presParOf" srcId="{5FDBD570-7C98-4F52-9765-F18B4C472C72}" destId="{F823C102-1021-45AE-B6F1-0AF53B36CD5F}" srcOrd="1" destOrd="0" presId="urn:microsoft.com/office/officeart/2005/8/layout/hierarchy1"/>
    <dgm:cxn modelId="{E6EFD639-AD48-4176-9501-9F070B9DE322}" type="presParOf" srcId="{F823C102-1021-45AE-B6F1-0AF53B36CD5F}" destId="{870185E8-825D-420B-94F2-C342DC06C03F}" srcOrd="0" destOrd="0" presId="urn:microsoft.com/office/officeart/2005/8/layout/hierarchy1"/>
    <dgm:cxn modelId="{8FC32656-0CA3-436A-85C6-24B525B8EDE8}" type="presParOf" srcId="{870185E8-825D-420B-94F2-C342DC06C03F}" destId="{81852A5B-25DC-4D89-A408-1A9485B450A4}" srcOrd="0" destOrd="0" presId="urn:microsoft.com/office/officeart/2005/8/layout/hierarchy1"/>
    <dgm:cxn modelId="{5B4413BA-281A-461A-898F-F435A5103893}" type="presParOf" srcId="{870185E8-825D-420B-94F2-C342DC06C03F}" destId="{9197DFC4-3D6C-4ACB-A0E2-765833925A4B}" srcOrd="1" destOrd="0" presId="urn:microsoft.com/office/officeart/2005/8/layout/hierarchy1"/>
    <dgm:cxn modelId="{6C61F05F-2A5E-4091-A66D-76D403CB17AF}" type="presParOf" srcId="{F823C102-1021-45AE-B6F1-0AF53B36CD5F}" destId="{094301ED-1D7F-48D4-BA03-0286F50D0582}" srcOrd="1" destOrd="0" presId="urn:microsoft.com/office/officeart/2005/8/layout/hierarchy1"/>
    <dgm:cxn modelId="{62E4BDFA-F547-4143-BF77-4C8C40034058}" type="presParOf" srcId="{094301ED-1D7F-48D4-BA03-0286F50D0582}" destId="{8551921F-4C25-4A5D-9C6F-31CB0F350144}" srcOrd="0" destOrd="0" presId="urn:microsoft.com/office/officeart/2005/8/layout/hierarchy1"/>
    <dgm:cxn modelId="{83B9C5E4-15C3-495C-9AB4-FB3E7248C06C}" type="presParOf" srcId="{094301ED-1D7F-48D4-BA03-0286F50D0582}" destId="{841006BB-D090-4ADD-B86F-DF3F1B749CBB}" srcOrd="1" destOrd="0" presId="urn:microsoft.com/office/officeart/2005/8/layout/hierarchy1"/>
    <dgm:cxn modelId="{739B8F35-9FC0-4296-803C-E4A7FC0DAD5D}" type="presParOf" srcId="{841006BB-D090-4ADD-B86F-DF3F1B749CBB}" destId="{171E9C8A-6CB5-4F97-A6A5-A11F0930CFE7}" srcOrd="0" destOrd="0" presId="urn:microsoft.com/office/officeart/2005/8/layout/hierarchy1"/>
    <dgm:cxn modelId="{2C8F0403-6033-4CB2-B34B-379DF144675C}" type="presParOf" srcId="{171E9C8A-6CB5-4F97-A6A5-A11F0930CFE7}" destId="{1E1BF0A0-270F-44E2-9B09-ECA4F3E64A80}" srcOrd="0" destOrd="0" presId="urn:microsoft.com/office/officeart/2005/8/layout/hierarchy1"/>
    <dgm:cxn modelId="{69D5FD9F-FB1C-4B7E-BD72-AD686A02ED48}" type="presParOf" srcId="{171E9C8A-6CB5-4F97-A6A5-A11F0930CFE7}" destId="{0008B5FB-9E59-40FB-9830-4614ADEC6C63}" srcOrd="1" destOrd="0" presId="urn:microsoft.com/office/officeart/2005/8/layout/hierarchy1"/>
    <dgm:cxn modelId="{DC79D449-30D4-44F8-8DC2-8D2EAA1FB81B}" type="presParOf" srcId="{841006BB-D090-4ADD-B86F-DF3F1B749CBB}" destId="{BA0BCD95-CF56-4F25-B42E-5522F9B95F4F}" srcOrd="1" destOrd="0" presId="urn:microsoft.com/office/officeart/2005/8/layout/hierarchy1"/>
    <dgm:cxn modelId="{C1A2EB02-19C6-410A-94B2-04CB5FDCF2FC}" type="presParOf" srcId="{5FDBD570-7C98-4F52-9765-F18B4C472C72}" destId="{49B81FDC-16F5-4B12-8CB1-D74B6D190976}" srcOrd="2" destOrd="0" presId="urn:microsoft.com/office/officeart/2005/8/layout/hierarchy1"/>
    <dgm:cxn modelId="{F61C1C9C-6077-48F3-AC47-190497400E85}" type="presParOf" srcId="{5FDBD570-7C98-4F52-9765-F18B4C472C72}" destId="{57079CFA-EC82-4BD1-94E3-09BAD4D82140}" srcOrd="3" destOrd="0" presId="urn:microsoft.com/office/officeart/2005/8/layout/hierarchy1"/>
    <dgm:cxn modelId="{57F3DB1B-0F84-4E77-80DE-8E2B21F69887}" type="presParOf" srcId="{57079CFA-EC82-4BD1-94E3-09BAD4D82140}" destId="{34FC4ABF-F611-4D90-B940-1278A26CBC94}" srcOrd="0" destOrd="0" presId="urn:microsoft.com/office/officeart/2005/8/layout/hierarchy1"/>
    <dgm:cxn modelId="{2687ECE2-1EFD-4ED6-9622-7877F13344C5}" type="presParOf" srcId="{34FC4ABF-F611-4D90-B940-1278A26CBC94}" destId="{0DD6A85C-CE61-4D3B-92DC-AB68DA7AD98A}" srcOrd="0" destOrd="0" presId="urn:microsoft.com/office/officeart/2005/8/layout/hierarchy1"/>
    <dgm:cxn modelId="{E4BDD522-D0B7-4F4D-984F-E97007906EF5}" type="presParOf" srcId="{34FC4ABF-F611-4D90-B940-1278A26CBC94}" destId="{360C2E45-21FB-426A-9E91-2E8B22AB5B10}" srcOrd="1" destOrd="0" presId="urn:microsoft.com/office/officeart/2005/8/layout/hierarchy1"/>
    <dgm:cxn modelId="{D23D4BC4-EC72-4996-9AC5-F9296ACB7672}" type="presParOf" srcId="{57079CFA-EC82-4BD1-94E3-09BAD4D82140}" destId="{2A4DDADF-6076-452C-823A-506DDC88D082}" srcOrd="1" destOrd="0" presId="urn:microsoft.com/office/officeart/2005/8/layout/hierarchy1"/>
    <dgm:cxn modelId="{CA80309E-9000-493F-AA9F-9B2C82DA96D1}" type="presParOf" srcId="{2A4DDADF-6076-452C-823A-506DDC88D082}" destId="{A97C5F44-F77B-4EB1-B77A-916D4B7FAC7E}" srcOrd="0" destOrd="0" presId="urn:microsoft.com/office/officeart/2005/8/layout/hierarchy1"/>
    <dgm:cxn modelId="{7D08F48B-1530-41D7-9EB6-FF96757EB9FD}" type="presParOf" srcId="{2A4DDADF-6076-452C-823A-506DDC88D082}" destId="{8FF4145A-C52C-4159-AA7F-6AF6E3CDFF5C}" srcOrd="1" destOrd="0" presId="urn:microsoft.com/office/officeart/2005/8/layout/hierarchy1"/>
    <dgm:cxn modelId="{5886AE18-FD8C-4C94-BBDC-97CD3B321B6D}" type="presParOf" srcId="{8FF4145A-C52C-4159-AA7F-6AF6E3CDFF5C}" destId="{531A6A94-900D-41A2-B497-29DBACB16CB6}" srcOrd="0" destOrd="0" presId="urn:microsoft.com/office/officeart/2005/8/layout/hierarchy1"/>
    <dgm:cxn modelId="{7A6D4D24-6A47-45C3-9FD0-5F2275A1837F}" type="presParOf" srcId="{531A6A94-900D-41A2-B497-29DBACB16CB6}" destId="{9F08051E-0EB8-4893-B4D9-1BF46C2BDB3D}" srcOrd="0" destOrd="0" presId="urn:microsoft.com/office/officeart/2005/8/layout/hierarchy1"/>
    <dgm:cxn modelId="{E9C31E28-2673-47EA-BD0C-762671524EF2}" type="presParOf" srcId="{531A6A94-900D-41A2-B497-29DBACB16CB6}" destId="{7F97ED50-C914-4299-9A29-82E7E7A2248D}" srcOrd="1" destOrd="0" presId="urn:microsoft.com/office/officeart/2005/8/layout/hierarchy1"/>
    <dgm:cxn modelId="{566D5AC6-6F55-4AB6-A91F-40FCAB23BFB4}" type="presParOf" srcId="{8FF4145A-C52C-4159-AA7F-6AF6E3CDFF5C}" destId="{BE2208F9-4D98-49C1-8498-EED90F41651D}" srcOrd="1" destOrd="0" presId="urn:microsoft.com/office/officeart/2005/8/layout/hierarchy1"/>
    <dgm:cxn modelId="{A7D01DF2-35C4-4C4F-96C9-CE235FCB17E1}" type="presParOf" srcId="{BE2208F9-4D98-49C1-8498-EED90F41651D}" destId="{FB520491-B9D6-45C5-8F66-FB8E692B1ED3}" srcOrd="0" destOrd="0" presId="urn:microsoft.com/office/officeart/2005/8/layout/hierarchy1"/>
    <dgm:cxn modelId="{886FB787-47ED-4CAD-98BB-0F9D30D60B49}" type="presParOf" srcId="{BE2208F9-4D98-49C1-8498-EED90F41651D}" destId="{43A07628-B4A3-4031-8657-1A724AE58897}" srcOrd="1" destOrd="0" presId="urn:microsoft.com/office/officeart/2005/8/layout/hierarchy1"/>
    <dgm:cxn modelId="{9ADDE821-04DC-4954-9620-A7CD849FBD4E}" type="presParOf" srcId="{43A07628-B4A3-4031-8657-1A724AE58897}" destId="{48FE0B7F-F059-45DE-B6E3-9C6D87947892}" srcOrd="0" destOrd="0" presId="urn:microsoft.com/office/officeart/2005/8/layout/hierarchy1"/>
    <dgm:cxn modelId="{119B0A73-27C6-424C-B751-7D110F88F9A8}" type="presParOf" srcId="{48FE0B7F-F059-45DE-B6E3-9C6D87947892}" destId="{1F85347E-0AD0-4F6F-BEA4-DF3E7EFBFA29}" srcOrd="0" destOrd="0" presId="urn:microsoft.com/office/officeart/2005/8/layout/hierarchy1"/>
    <dgm:cxn modelId="{07D0E080-2CBA-4F67-A09F-145ABC705DB1}" type="presParOf" srcId="{48FE0B7F-F059-45DE-B6E3-9C6D87947892}" destId="{5511E884-A796-4A8B-B226-05F3F3958C4A}" srcOrd="1" destOrd="0" presId="urn:microsoft.com/office/officeart/2005/8/layout/hierarchy1"/>
    <dgm:cxn modelId="{AE094FE2-9458-4C8E-A2BF-864954687445}" type="presParOf" srcId="{43A07628-B4A3-4031-8657-1A724AE58897}" destId="{C0B721AC-AA45-491F-A788-8D7B32D3035B}" srcOrd="1" destOrd="0" presId="urn:microsoft.com/office/officeart/2005/8/layout/hierarchy1"/>
    <dgm:cxn modelId="{8FA1DCF1-22E2-453F-80E1-0C35ABA946BE}" type="presParOf" srcId="{C0B721AC-AA45-491F-A788-8D7B32D3035B}" destId="{E6B9274D-019C-46AE-BFE2-59C2671B40B1}" srcOrd="0" destOrd="0" presId="urn:microsoft.com/office/officeart/2005/8/layout/hierarchy1"/>
    <dgm:cxn modelId="{A898C4E7-1991-4D64-8AF6-3CD731F30363}" type="presParOf" srcId="{C0B721AC-AA45-491F-A788-8D7B32D3035B}" destId="{EBBDFB02-F9BA-482A-B73A-62C36766E8A8}" srcOrd="1" destOrd="0" presId="urn:microsoft.com/office/officeart/2005/8/layout/hierarchy1"/>
    <dgm:cxn modelId="{665F7AE6-E127-4EB1-91EB-32462F090685}" type="presParOf" srcId="{EBBDFB02-F9BA-482A-B73A-62C36766E8A8}" destId="{65915A59-017F-42DE-96D2-F99902B43B4D}" srcOrd="0" destOrd="0" presId="urn:microsoft.com/office/officeart/2005/8/layout/hierarchy1"/>
    <dgm:cxn modelId="{5516E3D6-7F0F-4D85-BA26-9362F185193E}" type="presParOf" srcId="{65915A59-017F-42DE-96D2-F99902B43B4D}" destId="{75CE3CEE-8375-41F0-9AE7-A9517E3D0E1E}" srcOrd="0" destOrd="0" presId="urn:microsoft.com/office/officeart/2005/8/layout/hierarchy1"/>
    <dgm:cxn modelId="{BB7A2CA3-5BF1-4B18-82D9-6311DC5E2589}" type="presParOf" srcId="{65915A59-017F-42DE-96D2-F99902B43B4D}" destId="{B5785E23-85CD-4529-A43C-10944568D24C}" srcOrd="1" destOrd="0" presId="urn:microsoft.com/office/officeart/2005/8/layout/hierarchy1"/>
    <dgm:cxn modelId="{0C515473-15BA-4712-9FC0-1D0637F4C051}" type="presParOf" srcId="{EBBDFB02-F9BA-482A-B73A-62C36766E8A8}" destId="{077F79A0-ADAE-45C5-BD4B-1C9B07DDC340}" srcOrd="1" destOrd="0" presId="urn:microsoft.com/office/officeart/2005/8/layout/hierarchy1"/>
    <dgm:cxn modelId="{5B88E220-FFBB-435A-B773-DBF75205A2BD}" type="presParOf" srcId="{077F79A0-ADAE-45C5-BD4B-1C9B07DDC340}" destId="{230A070B-FCF7-4C49-9411-0A88F24AA4B7}" srcOrd="0" destOrd="0" presId="urn:microsoft.com/office/officeart/2005/8/layout/hierarchy1"/>
    <dgm:cxn modelId="{99356532-68FE-4860-8D8B-760250F1C0C6}" type="presParOf" srcId="{077F79A0-ADAE-45C5-BD4B-1C9B07DDC340}" destId="{0661CDA6-27EA-4425-A2FF-9055422D327D}" srcOrd="1" destOrd="0" presId="urn:microsoft.com/office/officeart/2005/8/layout/hierarchy1"/>
    <dgm:cxn modelId="{58A425DE-5E0E-4EDA-87D2-FBBA7B575EC3}" type="presParOf" srcId="{0661CDA6-27EA-4425-A2FF-9055422D327D}" destId="{0CDB9B2A-D5D4-46A3-B6C2-64B6CD813F66}" srcOrd="0" destOrd="0" presId="urn:microsoft.com/office/officeart/2005/8/layout/hierarchy1"/>
    <dgm:cxn modelId="{E53167BA-16FE-46D1-96AA-A14237D2F583}" type="presParOf" srcId="{0CDB9B2A-D5D4-46A3-B6C2-64B6CD813F66}" destId="{60D8030C-57D9-447D-9A82-B2DD1B2DCDA7}" srcOrd="0" destOrd="0" presId="urn:microsoft.com/office/officeart/2005/8/layout/hierarchy1"/>
    <dgm:cxn modelId="{E8642BCD-FD37-4C89-80F6-38D4643C2647}" type="presParOf" srcId="{0CDB9B2A-D5D4-46A3-B6C2-64B6CD813F66}" destId="{118C88C5-5C38-441C-BC7F-BB4268FBDC23}" srcOrd="1" destOrd="0" presId="urn:microsoft.com/office/officeart/2005/8/layout/hierarchy1"/>
    <dgm:cxn modelId="{32436D7D-E67F-414B-AA2C-90A9332BE7AA}" type="presParOf" srcId="{0661CDA6-27EA-4425-A2FF-9055422D327D}" destId="{0F58A587-0B34-4700-AE26-89BFB38ABE49}" srcOrd="1" destOrd="0" presId="urn:microsoft.com/office/officeart/2005/8/layout/hierarchy1"/>
    <dgm:cxn modelId="{99DDAAD8-7FB7-443B-BE05-7331725EA94C}" type="presParOf" srcId="{C0B721AC-AA45-491F-A788-8D7B32D3035B}" destId="{A083D4CD-0203-4154-808A-B7B8806A2155}" srcOrd="2" destOrd="0" presId="urn:microsoft.com/office/officeart/2005/8/layout/hierarchy1"/>
    <dgm:cxn modelId="{8EF2A094-819B-4E04-8ED2-28A2748A423A}" type="presParOf" srcId="{C0B721AC-AA45-491F-A788-8D7B32D3035B}" destId="{C943D78B-D174-476B-BC85-EE75D9620119}" srcOrd="3" destOrd="0" presId="urn:microsoft.com/office/officeart/2005/8/layout/hierarchy1"/>
    <dgm:cxn modelId="{B89125CF-E699-48D1-93B3-4DDA8ECE1064}" type="presParOf" srcId="{C943D78B-D174-476B-BC85-EE75D9620119}" destId="{CF320079-0F75-47FD-AD09-5771D85802BC}" srcOrd="0" destOrd="0" presId="urn:microsoft.com/office/officeart/2005/8/layout/hierarchy1"/>
    <dgm:cxn modelId="{805DAAD0-E94E-4DC8-86BC-EDD717EA9E76}" type="presParOf" srcId="{CF320079-0F75-47FD-AD09-5771D85802BC}" destId="{9624D0F7-32B7-4461-A6D8-5BA099BD836F}" srcOrd="0" destOrd="0" presId="urn:microsoft.com/office/officeart/2005/8/layout/hierarchy1"/>
    <dgm:cxn modelId="{0875006D-7F50-42F2-BA68-B011039AAE0A}" type="presParOf" srcId="{CF320079-0F75-47FD-AD09-5771D85802BC}" destId="{C29EEC9E-1EF1-48D4-8EBB-0C36794048C7}" srcOrd="1" destOrd="0" presId="urn:microsoft.com/office/officeart/2005/8/layout/hierarchy1"/>
    <dgm:cxn modelId="{745D109C-9520-4D3C-8383-46C35D965D0E}" type="presParOf" srcId="{C943D78B-D174-476B-BC85-EE75D9620119}" destId="{A7AD56C9-8085-469A-99F2-66BA434F92D3}" srcOrd="1" destOrd="0" presId="urn:microsoft.com/office/officeart/2005/8/layout/hierarchy1"/>
    <dgm:cxn modelId="{64F4677A-09E6-493D-AA8A-D5854BEDB77F}" type="presParOf" srcId="{A7AD56C9-8085-469A-99F2-66BA434F92D3}" destId="{BC803847-AAA4-4EAD-A6CC-5F20301B5BD3}" srcOrd="0" destOrd="0" presId="urn:microsoft.com/office/officeart/2005/8/layout/hierarchy1"/>
    <dgm:cxn modelId="{62C6D4D4-93EB-4C6D-B51A-7CC1A09D3598}" type="presParOf" srcId="{A7AD56C9-8085-469A-99F2-66BA434F92D3}" destId="{7D2B609A-4391-4D21-A5BA-66B987CDBE5E}" srcOrd="1" destOrd="0" presId="urn:microsoft.com/office/officeart/2005/8/layout/hierarchy1"/>
    <dgm:cxn modelId="{C3C2A149-CFA3-45B1-BC75-D15F9CA52C3F}" type="presParOf" srcId="{7D2B609A-4391-4D21-A5BA-66B987CDBE5E}" destId="{B0D1FF85-A1B8-450C-8990-C88CD70A4ECB}" srcOrd="0" destOrd="0" presId="urn:microsoft.com/office/officeart/2005/8/layout/hierarchy1"/>
    <dgm:cxn modelId="{40A4C03F-AC00-4ED5-B8D2-9CF38B998338}" type="presParOf" srcId="{B0D1FF85-A1B8-450C-8990-C88CD70A4ECB}" destId="{4C6C2DA2-1EC9-41F9-9E70-80570A1DF56B}" srcOrd="0" destOrd="0" presId="urn:microsoft.com/office/officeart/2005/8/layout/hierarchy1"/>
    <dgm:cxn modelId="{5DCCE2DA-6F0A-4FBA-A7D2-D6D0EB6B3DA3}" type="presParOf" srcId="{B0D1FF85-A1B8-450C-8990-C88CD70A4ECB}" destId="{2AE548A4-64BB-4C89-A91C-B1B1E83A8048}" srcOrd="1" destOrd="0" presId="urn:microsoft.com/office/officeart/2005/8/layout/hierarchy1"/>
    <dgm:cxn modelId="{5A5B5F97-BAA9-4968-B16C-0F37F7E3A976}" type="presParOf" srcId="{7D2B609A-4391-4D21-A5BA-66B987CDBE5E}" destId="{C0AC482D-1BD5-4721-B307-8BAB829B6124}" srcOrd="1" destOrd="0" presId="urn:microsoft.com/office/officeart/2005/8/layout/hierarchy1"/>
    <dgm:cxn modelId="{89407FC3-8D41-4090-95ED-0FB86C8D703B}" type="presParOf" srcId="{BE2208F9-4D98-49C1-8498-EED90F41651D}" destId="{42B1A734-1325-4276-81FA-65FD7A9C199C}" srcOrd="2" destOrd="0" presId="urn:microsoft.com/office/officeart/2005/8/layout/hierarchy1"/>
    <dgm:cxn modelId="{80291F6A-C7FA-447E-83BE-17A5F1337D91}" type="presParOf" srcId="{BE2208F9-4D98-49C1-8498-EED90F41651D}" destId="{75D36370-2CA0-4E03-AE8A-01EF3E389880}" srcOrd="3" destOrd="0" presId="urn:microsoft.com/office/officeart/2005/8/layout/hierarchy1"/>
    <dgm:cxn modelId="{EFA76711-C2C3-4FD5-8C1D-76D4B6058C04}" type="presParOf" srcId="{75D36370-2CA0-4E03-AE8A-01EF3E389880}" destId="{DA0E183E-479C-47BD-89C2-F4E1E7DBDE0B}" srcOrd="0" destOrd="0" presId="urn:microsoft.com/office/officeart/2005/8/layout/hierarchy1"/>
    <dgm:cxn modelId="{B31B2B32-AC89-4084-B166-2B5272FDE328}" type="presParOf" srcId="{DA0E183E-479C-47BD-89C2-F4E1E7DBDE0B}" destId="{A8B63958-5ACA-4EFC-A104-61795BF29D81}" srcOrd="0" destOrd="0" presId="urn:microsoft.com/office/officeart/2005/8/layout/hierarchy1"/>
    <dgm:cxn modelId="{1B322A7A-4A97-4B02-ADDB-A07B4182ABFC}" type="presParOf" srcId="{DA0E183E-479C-47BD-89C2-F4E1E7DBDE0B}" destId="{DD2EFECF-51FD-4B6F-A60D-FAF6AA202142}" srcOrd="1" destOrd="0" presId="urn:microsoft.com/office/officeart/2005/8/layout/hierarchy1"/>
    <dgm:cxn modelId="{BD66B5C0-C5C2-47BB-9447-B9FDD61CE5CF}" type="presParOf" srcId="{75D36370-2CA0-4E03-AE8A-01EF3E389880}" destId="{0557AFB0-A8A9-465D-9A30-B38B71F39B0E}" srcOrd="1" destOrd="0" presId="urn:microsoft.com/office/officeart/2005/8/layout/hierarchy1"/>
    <dgm:cxn modelId="{D164649D-B38A-4F2E-B727-51BFA27F8058}" type="presParOf" srcId="{2A4DDADF-6076-452C-823A-506DDC88D082}" destId="{382BC7B7-5F68-4E07-9387-B7CBA2E245E5}" srcOrd="2" destOrd="0" presId="urn:microsoft.com/office/officeart/2005/8/layout/hierarchy1"/>
    <dgm:cxn modelId="{66269D84-18F4-422D-9519-8E5E2515A255}" type="presParOf" srcId="{2A4DDADF-6076-452C-823A-506DDC88D082}" destId="{D389FEDC-1A0D-47F3-BAE6-2C87AFB418DB}" srcOrd="3" destOrd="0" presId="urn:microsoft.com/office/officeart/2005/8/layout/hierarchy1"/>
    <dgm:cxn modelId="{F5196C45-17C7-45C0-97F0-CAAA18299F6E}" type="presParOf" srcId="{D389FEDC-1A0D-47F3-BAE6-2C87AFB418DB}" destId="{E39B815B-E4C6-4D3A-B3D7-2947D78A2E20}" srcOrd="0" destOrd="0" presId="urn:microsoft.com/office/officeart/2005/8/layout/hierarchy1"/>
    <dgm:cxn modelId="{3F648C7E-42F7-4330-9E3D-1D04CE6E9CAC}" type="presParOf" srcId="{E39B815B-E4C6-4D3A-B3D7-2947D78A2E20}" destId="{5A361E51-E161-4EB3-94AA-527494B9C90E}" srcOrd="0" destOrd="0" presId="urn:microsoft.com/office/officeart/2005/8/layout/hierarchy1"/>
    <dgm:cxn modelId="{CDFF03D0-977C-41E5-98F1-79F42A69A939}" type="presParOf" srcId="{E39B815B-E4C6-4D3A-B3D7-2947D78A2E20}" destId="{6458BBE0-D496-45D8-989C-BAB3DA7D5577}" srcOrd="1" destOrd="0" presId="urn:microsoft.com/office/officeart/2005/8/layout/hierarchy1"/>
    <dgm:cxn modelId="{0445D07A-2146-4BC1-9440-6BFB1A131A44}" type="presParOf" srcId="{D389FEDC-1A0D-47F3-BAE6-2C87AFB418DB}" destId="{BE8F534D-68FB-4D4A-A00B-B520CC4AE431}" srcOrd="1" destOrd="0" presId="urn:microsoft.com/office/officeart/2005/8/layout/hierarchy1"/>
    <dgm:cxn modelId="{0868E219-8941-4CED-B0E8-BF91749FE296}" type="presParOf" srcId="{BE8F534D-68FB-4D4A-A00B-B520CC4AE431}" destId="{A3B9A17C-8783-4454-9FC8-590881EC8AF8}" srcOrd="0" destOrd="0" presId="urn:microsoft.com/office/officeart/2005/8/layout/hierarchy1"/>
    <dgm:cxn modelId="{F00EC6BF-3596-49ED-A311-588DCAE4D69C}" type="presParOf" srcId="{BE8F534D-68FB-4D4A-A00B-B520CC4AE431}" destId="{3EA11FFC-75E2-47E4-B928-739D5CF819B5}" srcOrd="1" destOrd="0" presId="urn:microsoft.com/office/officeart/2005/8/layout/hierarchy1"/>
    <dgm:cxn modelId="{D1E31D70-DBAA-4857-AF66-4A34F5966765}" type="presParOf" srcId="{3EA11FFC-75E2-47E4-B928-739D5CF819B5}" destId="{07AFB9A4-EF02-40C0-8094-6999C73935A7}" srcOrd="0" destOrd="0" presId="urn:microsoft.com/office/officeart/2005/8/layout/hierarchy1"/>
    <dgm:cxn modelId="{7679E07C-660C-4BF8-B428-8DA89D7A88A2}" type="presParOf" srcId="{07AFB9A4-EF02-40C0-8094-6999C73935A7}" destId="{F180C8BC-332F-4735-90B4-28D12ABCE4AC}" srcOrd="0" destOrd="0" presId="urn:microsoft.com/office/officeart/2005/8/layout/hierarchy1"/>
    <dgm:cxn modelId="{50A294F4-6E5F-425E-B651-270C326B2B53}" type="presParOf" srcId="{07AFB9A4-EF02-40C0-8094-6999C73935A7}" destId="{FBC97ACA-C900-4365-A08B-30A69CB3D3F3}" srcOrd="1" destOrd="0" presId="urn:microsoft.com/office/officeart/2005/8/layout/hierarchy1"/>
    <dgm:cxn modelId="{ED9AD1B2-35EA-4713-ABCA-F301FD09A549}" type="presParOf" srcId="{3EA11FFC-75E2-47E4-B928-739D5CF819B5}" destId="{B899DA64-0152-4D3F-BB3E-500832094683}" srcOrd="1" destOrd="0" presId="urn:microsoft.com/office/officeart/2005/8/layout/hierarchy1"/>
    <dgm:cxn modelId="{DB0ABF4C-9211-49CD-8D84-E51CCAD68956}" type="presParOf" srcId="{B899DA64-0152-4D3F-BB3E-500832094683}" destId="{85DC7E59-F8B9-4259-AF11-41740BCAE2A1}" srcOrd="0" destOrd="0" presId="urn:microsoft.com/office/officeart/2005/8/layout/hierarchy1"/>
    <dgm:cxn modelId="{4FCB7828-9176-4C51-9799-E4036BF7823C}" type="presParOf" srcId="{B899DA64-0152-4D3F-BB3E-500832094683}" destId="{978044B2-3959-4C41-9439-E7BD60A1561D}" srcOrd="1" destOrd="0" presId="urn:microsoft.com/office/officeart/2005/8/layout/hierarchy1"/>
    <dgm:cxn modelId="{D1DC75FB-8847-4380-8546-F11C6BA750EE}" type="presParOf" srcId="{978044B2-3959-4C41-9439-E7BD60A1561D}" destId="{46D730F5-BA6F-47AD-9A9F-9A461EBE57D9}" srcOrd="0" destOrd="0" presId="urn:microsoft.com/office/officeart/2005/8/layout/hierarchy1"/>
    <dgm:cxn modelId="{F1F68D66-8C90-4FF5-B104-05C10CEBD4D9}" type="presParOf" srcId="{46D730F5-BA6F-47AD-9A9F-9A461EBE57D9}" destId="{D22131CE-B279-48EE-8D0B-5A652E7B5341}" srcOrd="0" destOrd="0" presId="urn:microsoft.com/office/officeart/2005/8/layout/hierarchy1"/>
    <dgm:cxn modelId="{6260542D-2435-4B57-B2BB-BC68C656A78F}" type="presParOf" srcId="{46D730F5-BA6F-47AD-9A9F-9A461EBE57D9}" destId="{D347E03D-7BAB-41C9-90AC-D781FE28BE2B}" srcOrd="1" destOrd="0" presId="urn:microsoft.com/office/officeart/2005/8/layout/hierarchy1"/>
    <dgm:cxn modelId="{F4D80EC0-09C2-47AA-89D0-0BFD252DE48E}" type="presParOf" srcId="{978044B2-3959-4C41-9439-E7BD60A1561D}" destId="{3469730E-A8B7-4866-B107-45CABF8A7BED}" srcOrd="1" destOrd="0" presId="urn:microsoft.com/office/officeart/2005/8/layout/hierarchy1"/>
    <dgm:cxn modelId="{67084076-065C-4C8D-90B1-657D8287CE51}" type="presParOf" srcId="{B899DA64-0152-4D3F-BB3E-500832094683}" destId="{A47279E5-C02E-4E18-92A7-73D4FE334283}" srcOrd="2" destOrd="0" presId="urn:microsoft.com/office/officeart/2005/8/layout/hierarchy1"/>
    <dgm:cxn modelId="{BFA14C49-D4D5-4920-AD32-4D2296A6F6D0}" type="presParOf" srcId="{B899DA64-0152-4D3F-BB3E-500832094683}" destId="{CC4C1E97-FFCD-4DAD-86BA-A85DCF7C1BA2}" srcOrd="3" destOrd="0" presId="urn:microsoft.com/office/officeart/2005/8/layout/hierarchy1"/>
    <dgm:cxn modelId="{D3131611-4042-4C24-B1CC-4C3314FF9CA7}" type="presParOf" srcId="{CC4C1E97-FFCD-4DAD-86BA-A85DCF7C1BA2}" destId="{8C2A9FD5-2700-44AB-BC05-66FC559B54BA}" srcOrd="0" destOrd="0" presId="urn:microsoft.com/office/officeart/2005/8/layout/hierarchy1"/>
    <dgm:cxn modelId="{468D8D26-D69D-4E37-B662-27A4488DBF59}" type="presParOf" srcId="{8C2A9FD5-2700-44AB-BC05-66FC559B54BA}" destId="{7801D72B-29D1-4912-8CC2-DF0B30C88FEC}" srcOrd="0" destOrd="0" presId="urn:microsoft.com/office/officeart/2005/8/layout/hierarchy1"/>
    <dgm:cxn modelId="{7355726A-4BBD-4351-A56B-C8FBB661A723}" type="presParOf" srcId="{8C2A9FD5-2700-44AB-BC05-66FC559B54BA}" destId="{CE134E4C-4611-43EA-AFD5-D95BE091BECB}" srcOrd="1" destOrd="0" presId="urn:microsoft.com/office/officeart/2005/8/layout/hierarchy1"/>
    <dgm:cxn modelId="{DB5A8F57-100E-4AD8-B996-0F47D69FF218}" type="presParOf" srcId="{CC4C1E97-FFCD-4DAD-86BA-A85DCF7C1BA2}" destId="{7E536677-E1EA-4894-878F-B19FB2B489F0}" srcOrd="1" destOrd="0" presId="urn:microsoft.com/office/officeart/2005/8/layout/hierarchy1"/>
    <dgm:cxn modelId="{9663AEAF-A442-4406-905A-7CFC81C09DC0}" type="presParOf" srcId="{AE5C2FF7-88D7-4BFA-998F-399ACF3C3F39}" destId="{592CB120-B584-400A-A3AA-5E15C692382B}" srcOrd="2" destOrd="0" presId="urn:microsoft.com/office/officeart/2005/8/layout/hierarchy1"/>
    <dgm:cxn modelId="{1BBE52E3-8672-40E2-B37C-B8DC379DA975}" type="presParOf" srcId="{AE5C2FF7-88D7-4BFA-998F-399ACF3C3F39}" destId="{839A9591-7C79-4FDA-B296-0B4692509782}" srcOrd="3" destOrd="0" presId="urn:microsoft.com/office/officeart/2005/8/layout/hierarchy1"/>
    <dgm:cxn modelId="{9F65C16D-7EB3-48F6-A501-F9B99869BDEF}" type="presParOf" srcId="{839A9591-7C79-4FDA-B296-0B4692509782}" destId="{B0CEE122-D7BA-41EE-9FB7-BF5C1ABD6A49}" srcOrd="0" destOrd="0" presId="urn:microsoft.com/office/officeart/2005/8/layout/hierarchy1"/>
    <dgm:cxn modelId="{0C9683FA-7B5D-4408-BCC9-9967123883DE}" type="presParOf" srcId="{B0CEE122-D7BA-41EE-9FB7-BF5C1ABD6A49}" destId="{89467BC9-4EF8-41DD-B2A4-AC58F3452CEF}" srcOrd="0" destOrd="0" presId="urn:microsoft.com/office/officeart/2005/8/layout/hierarchy1"/>
    <dgm:cxn modelId="{F6BB7AAA-4816-4DF2-A485-041E076AA8B2}" type="presParOf" srcId="{B0CEE122-D7BA-41EE-9FB7-BF5C1ABD6A49}" destId="{7C3C4C22-E5D9-401C-9C14-09D37A2481CE}" srcOrd="1" destOrd="0" presId="urn:microsoft.com/office/officeart/2005/8/layout/hierarchy1"/>
    <dgm:cxn modelId="{A0E26482-F96C-4BC5-9646-1240D00BAD6D}" type="presParOf" srcId="{839A9591-7C79-4FDA-B296-0B4692509782}" destId="{4DA7BB99-0AD7-4CF7-B737-F4E9AE31D77A}" srcOrd="1" destOrd="0" presId="urn:microsoft.com/office/officeart/2005/8/layout/hierarchy1"/>
    <dgm:cxn modelId="{41A5079F-0898-428F-9EC5-9974B7FB4B9B}" type="presParOf" srcId="{4DA7BB99-0AD7-4CF7-B737-F4E9AE31D77A}" destId="{51C3427D-0541-4B6B-B308-2A0E5B43C455}" srcOrd="0" destOrd="0" presId="urn:microsoft.com/office/officeart/2005/8/layout/hierarchy1"/>
    <dgm:cxn modelId="{D1052CB7-1277-4122-BE35-75E03C5C8173}" type="presParOf" srcId="{4DA7BB99-0AD7-4CF7-B737-F4E9AE31D77A}" destId="{4FF5646C-E8E9-45E8-9CC9-779E210A1B9F}" srcOrd="1" destOrd="0" presId="urn:microsoft.com/office/officeart/2005/8/layout/hierarchy1"/>
    <dgm:cxn modelId="{70C73BEE-7742-444A-BB74-4D5A512596B2}" type="presParOf" srcId="{4FF5646C-E8E9-45E8-9CC9-779E210A1B9F}" destId="{6CCDFBF9-AF3E-4E2A-A1F5-AAB6BE4AF355}" srcOrd="0" destOrd="0" presId="urn:microsoft.com/office/officeart/2005/8/layout/hierarchy1"/>
    <dgm:cxn modelId="{FBE383AD-316D-4124-95AF-AC4E94C267C4}" type="presParOf" srcId="{6CCDFBF9-AF3E-4E2A-A1F5-AAB6BE4AF355}" destId="{88C23952-A901-4807-AAF7-FC9F156E984D}" srcOrd="0" destOrd="0" presId="urn:microsoft.com/office/officeart/2005/8/layout/hierarchy1"/>
    <dgm:cxn modelId="{43EE2C67-D727-4338-A59C-CB2B4EE4FDA7}" type="presParOf" srcId="{6CCDFBF9-AF3E-4E2A-A1F5-AAB6BE4AF355}" destId="{908BE301-3671-4444-A3E3-FB7CFE275BE4}" srcOrd="1" destOrd="0" presId="urn:microsoft.com/office/officeart/2005/8/layout/hierarchy1"/>
    <dgm:cxn modelId="{BAFEB970-2526-4B30-B72F-97353BBC023A}" type="presParOf" srcId="{4FF5646C-E8E9-45E8-9CC9-779E210A1B9F}" destId="{482E93B3-D343-45FE-872A-6C0697303BAA}" srcOrd="1" destOrd="0" presId="urn:microsoft.com/office/officeart/2005/8/layout/hierarchy1"/>
    <dgm:cxn modelId="{C191D703-0CDB-4BBB-B7BD-D8406F020440}" type="presParOf" srcId="{482E93B3-D343-45FE-872A-6C0697303BAA}" destId="{5305B662-7958-4770-9430-C4B283EC3F47}" srcOrd="0" destOrd="0" presId="urn:microsoft.com/office/officeart/2005/8/layout/hierarchy1"/>
    <dgm:cxn modelId="{864D882B-C437-42DF-B172-1474AF5F640C}" type="presParOf" srcId="{482E93B3-D343-45FE-872A-6C0697303BAA}" destId="{5FCF9C4A-B327-42C6-B7D3-CCB087E8E96E}" srcOrd="1" destOrd="0" presId="urn:microsoft.com/office/officeart/2005/8/layout/hierarchy1"/>
    <dgm:cxn modelId="{C9BE7F8A-D663-4B98-BF36-947C41B5C61B}" type="presParOf" srcId="{5FCF9C4A-B327-42C6-B7D3-CCB087E8E96E}" destId="{0C1EDF7F-5C15-4566-9F57-6ADEED1CF027}" srcOrd="0" destOrd="0" presId="urn:microsoft.com/office/officeart/2005/8/layout/hierarchy1"/>
    <dgm:cxn modelId="{A94FE4BB-3E11-475F-9F06-EACF1DF021AF}" type="presParOf" srcId="{0C1EDF7F-5C15-4566-9F57-6ADEED1CF027}" destId="{BBA7412F-B26F-4267-9966-45C8B33F94E8}" srcOrd="0" destOrd="0" presId="urn:microsoft.com/office/officeart/2005/8/layout/hierarchy1"/>
    <dgm:cxn modelId="{12900F42-8676-4C43-9BCC-FEFF98D010AF}" type="presParOf" srcId="{0C1EDF7F-5C15-4566-9F57-6ADEED1CF027}" destId="{1AB52ACF-DC3B-4E0E-96BE-A479B05DB24C}" srcOrd="1" destOrd="0" presId="urn:microsoft.com/office/officeart/2005/8/layout/hierarchy1"/>
    <dgm:cxn modelId="{6966E7A7-2D99-4EBE-8D23-53F5984B9E51}" type="presParOf" srcId="{5FCF9C4A-B327-42C6-B7D3-CCB087E8E96E}" destId="{633FB771-2C2D-41E9-8D8C-9B30905CA240}" srcOrd="1" destOrd="0" presId="urn:microsoft.com/office/officeart/2005/8/layout/hierarchy1"/>
    <dgm:cxn modelId="{151A6385-E9F8-4D1A-9B19-944E2F7D3D6B}" type="presParOf" srcId="{482E93B3-D343-45FE-872A-6C0697303BAA}" destId="{2CA2B94A-3461-43C1-A5AE-A1D2C60DF03F}" srcOrd="2" destOrd="0" presId="urn:microsoft.com/office/officeart/2005/8/layout/hierarchy1"/>
    <dgm:cxn modelId="{9BB58915-D47C-428A-9766-5110FEEBDA2E}" type="presParOf" srcId="{482E93B3-D343-45FE-872A-6C0697303BAA}" destId="{1D4B8BC7-C332-4F5A-AFE0-799DF67D6BD1}" srcOrd="3" destOrd="0" presId="urn:microsoft.com/office/officeart/2005/8/layout/hierarchy1"/>
    <dgm:cxn modelId="{F592A26E-95A5-4549-8801-8F7FBA8EEC1C}" type="presParOf" srcId="{1D4B8BC7-C332-4F5A-AFE0-799DF67D6BD1}" destId="{C57EA0F5-CC58-4246-8DA0-5747FEC035D6}" srcOrd="0" destOrd="0" presId="urn:microsoft.com/office/officeart/2005/8/layout/hierarchy1"/>
    <dgm:cxn modelId="{F84CB6E8-9876-49D0-8522-7220AF96837F}" type="presParOf" srcId="{C57EA0F5-CC58-4246-8DA0-5747FEC035D6}" destId="{A8FFBAA7-EC3C-473C-A1B7-E846A624C7F3}" srcOrd="0" destOrd="0" presId="urn:microsoft.com/office/officeart/2005/8/layout/hierarchy1"/>
    <dgm:cxn modelId="{B0587710-9F7C-48A4-9BE6-F86984AB27DF}" type="presParOf" srcId="{C57EA0F5-CC58-4246-8DA0-5747FEC035D6}" destId="{A04EAE2B-A00E-4D49-8A4A-E34B55FC9AF2}" srcOrd="1" destOrd="0" presId="urn:microsoft.com/office/officeart/2005/8/layout/hierarchy1"/>
    <dgm:cxn modelId="{4A798FE2-FA98-412C-87D1-09F41B8F1EAF}" type="presParOf" srcId="{1D4B8BC7-C332-4F5A-AFE0-799DF67D6BD1}" destId="{953ABF2E-5001-45FC-A587-DE08F89988EE}" srcOrd="1" destOrd="0" presId="urn:microsoft.com/office/officeart/2005/8/layout/hierarchy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54BDF9-8515-4677-9942-0171F000F8EB}" type="doc">
      <dgm:prSet loTypeId="urn:microsoft.com/office/officeart/2005/8/layout/list1" loCatId="list" qsTypeId="urn:microsoft.com/office/officeart/2005/8/quickstyle/3d2" qsCatId="3D" csTypeId="urn:microsoft.com/office/officeart/2005/8/colors/colorful1" csCatId="colorful" phldr="1"/>
      <dgm:spPr/>
      <dgm:t>
        <a:bodyPr/>
        <a:lstStyle>
          <a:extLst/>
        </a:lstStyle>
        <a:p>
          <a:endParaRPr lang="en-US"/>
        </a:p>
      </dgm:t>
    </dgm:pt>
    <dgm:pt modelId="{787546C1-DD5C-4D6E-BFDD-D95A52E781AD}">
      <dgm:prSet phldrT="[Text]" custT="1"/>
      <dgm:spPr/>
      <dgm:t>
        <a:bodyPr/>
        <a:lstStyle>
          <a:extLst/>
        </a:lstStyle>
        <a:p>
          <a:pPr algn="ctr"/>
          <a:r>
            <a:rPr lang="en-US" sz="2000" b="1" i="1" dirty="0" smtClean="0">
              <a:solidFill>
                <a:srgbClr val="00B0F0"/>
              </a:solidFill>
              <a:effectLst>
                <a:outerShdw blurRad="38100" dist="38100" dir="2700000" algn="tl">
                  <a:srgbClr val="000000">
                    <a:alpha val="43137"/>
                  </a:srgbClr>
                </a:outerShdw>
              </a:effectLst>
            </a:rPr>
            <a:t>Embryo</a:t>
          </a:r>
          <a:r>
            <a:rPr lang="en-US" sz="2000" dirty="0" smtClean="0">
              <a:effectLst>
                <a:outerShdw blurRad="38100" dist="38100" dir="2700000" algn="tl">
                  <a:srgbClr val="000000">
                    <a:alpha val="43137"/>
                  </a:srgbClr>
                </a:outerShdw>
              </a:effectLst>
            </a:rPr>
            <a:t> </a:t>
          </a:r>
          <a:r>
            <a:rPr lang="en-US" sz="2000" i="1" dirty="0" smtClean="0">
              <a:effectLst>
                <a:outerShdw blurRad="38100" dist="38100" dir="2700000" algn="tl">
                  <a:srgbClr val="000000">
                    <a:alpha val="43137"/>
                  </a:srgbClr>
                </a:outerShdw>
              </a:effectLst>
            </a:rPr>
            <a:t>Cryopreservation</a:t>
          </a:r>
          <a:endParaRPr lang="en-US" sz="2000" i="1" dirty="0">
            <a:effectLst>
              <a:outerShdw blurRad="38100" dist="38100" dir="2700000" algn="tl">
                <a:srgbClr val="000000">
                  <a:alpha val="43137"/>
                </a:srgbClr>
              </a:outerShdw>
            </a:effectLst>
          </a:endParaRPr>
        </a:p>
      </dgm:t>
    </dgm:pt>
    <dgm:pt modelId="{88942913-D2BB-4DEB-B0E7-EA2B7A6CD360}" type="parTrans" cxnId="{DFAEFA4C-B3B0-4C4E-BCD8-BFB53D07C5D0}">
      <dgm:prSet/>
      <dgm:spPr/>
      <dgm:t>
        <a:bodyPr/>
        <a:lstStyle>
          <a:extLst/>
        </a:lstStyle>
        <a:p>
          <a:pPr algn="ctr"/>
          <a:endParaRPr lang="en-US"/>
        </a:p>
      </dgm:t>
    </dgm:pt>
    <dgm:pt modelId="{579A9A07-8770-4AC1-9705-76E19F87D269}" type="sibTrans" cxnId="{DFAEFA4C-B3B0-4C4E-BCD8-BFB53D07C5D0}">
      <dgm:prSet/>
      <dgm:spPr/>
      <dgm:t>
        <a:bodyPr/>
        <a:lstStyle>
          <a:extLst/>
        </a:lstStyle>
        <a:p>
          <a:pPr algn="ctr"/>
          <a:endParaRPr lang="en-US"/>
        </a:p>
      </dgm:t>
    </dgm:pt>
    <dgm:pt modelId="{AC5265C1-0BAB-4984-A634-E4518A8EC253}">
      <dgm:prSet phldrT="[Text]" custT="1"/>
      <dgm:spPr/>
      <dgm:t>
        <a:bodyPr/>
        <a:lstStyle>
          <a:extLst/>
        </a:lstStyle>
        <a:p>
          <a:pPr algn="ctr"/>
          <a:r>
            <a:rPr lang="en-US" sz="2000" b="1" i="1" dirty="0" err="1" smtClean="0">
              <a:solidFill>
                <a:srgbClr val="00B0F0"/>
              </a:solidFill>
              <a:effectLst>
                <a:outerShdw blurRad="38100" dist="38100" dir="2700000" algn="tl">
                  <a:srgbClr val="000000">
                    <a:alpha val="43137"/>
                  </a:srgbClr>
                </a:outerShdw>
              </a:effectLst>
            </a:rPr>
            <a:t>Oocyte</a:t>
          </a:r>
          <a:r>
            <a:rPr lang="en-US" sz="2000" dirty="0" smtClean="0">
              <a:effectLst>
                <a:outerShdw blurRad="38100" dist="38100" dir="2700000" algn="tl">
                  <a:srgbClr val="000000">
                    <a:alpha val="43137"/>
                  </a:srgbClr>
                </a:outerShdw>
              </a:effectLst>
            </a:rPr>
            <a:t> </a:t>
          </a:r>
          <a:r>
            <a:rPr lang="en-US" sz="2000" i="1" dirty="0" smtClean="0">
              <a:effectLst>
                <a:outerShdw blurRad="38100" dist="38100" dir="2700000" algn="tl">
                  <a:srgbClr val="000000">
                    <a:alpha val="43137"/>
                  </a:srgbClr>
                </a:outerShdw>
              </a:effectLst>
            </a:rPr>
            <a:t>Cryopreservation</a:t>
          </a:r>
          <a:endParaRPr lang="en-US" sz="2000" i="1" dirty="0">
            <a:effectLst>
              <a:outerShdw blurRad="38100" dist="38100" dir="2700000" algn="tl">
                <a:srgbClr val="000000">
                  <a:alpha val="43137"/>
                </a:srgbClr>
              </a:outerShdw>
            </a:effectLst>
          </a:endParaRPr>
        </a:p>
      </dgm:t>
    </dgm:pt>
    <dgm:pt modelId="{26A0947C-B518-417C-9D68-EC422DC1E3A5}" type="parTrans" cxnId="{579A338B-B5D8-4240-8867-8564B0DC96F3}">
      <dgm:prSet/>
      <dgm:spPr/>
      <dgm:t>
        <a:bodyPr/>
        <a:lstStyle>
          <a:extLst/>
        </a:lstStyle>
        <a:p>
          <a:pPr algn="ctr"/>
          <a:endParaRPr lang="en-US"/>
        </a:p>
      </dgm:t>
    </dgm:pt>
    <dgm:pt modelId="{E68E8117-B3CB-464C-9711-4DBE8BF88216}" type="sibTrans" cxnId="{579A338B-B5D8-4240-8867-8564B0DC96F3}">
      <dgm:prSet/>
      <dgm:spPr/>
      <dgm:t>
        <a:bodyPr/>
        <a:lstStyle>
          <a:extLst/>
        </a:lstStyle>
        <a:p>
          <a:pPr algn="ctr"/>
          <a:endParaRPr lang="en-US"/>
        </a:p>
      </dgm:t>
    </dgm:pt>
    <dgm:pt modelId="{F50BDB3E-817D-4A89-9D71-D9E0B029567B}">
      <dgm:prSet phldrT="[Text]" custT="1"/>
      <dgm:spPr/>
      <dgm:t>
        <a:bodyPr/>
        <a:lstStyle>
          <a:extLst/>
        </a:lstStyle>
        <a:p>
          <a:pPr algn="ctr"/>
          <a:r>
            <a:rPr lang="en-US" sz="2000" b="1" i="1" dirty="0" smtClean="0">
              <a:solidFill>
                <a:srgbClr val="00B0F0"/>
              </a:solidFill>
              <a:effectLst>
                <a:outerShdw blurRad="38100" dist="38100" dir="2700000" algn="tl">
                  <a:srgbClr val="000000">
                    <a:alpha val="43137"/>
                  </a:srgbClr>
                </a:outerShdw>
              </a:effectLst>
            </a:rPr>
            <a:t>Ovarian</a:t>
          </a:r>
          <a:r>
            <a:rPr lang="en-US" sz="2000" dirty="0" smtClean="0">
              <a:effectLst>
                <a:outerShdw blurRad="38100" dist="38100" dir="2700000" algn="tl">
                  <a:srgbClr val="000000">
                    <a:alpha val="43137"/>
                  </a:srgbClr>
                </a:outerShdw>
              </a:effectLst>
            </a:rPr>
            <a:t> </a:t>
          </a:r>
          <a:r>
            <a:rPr lang="en-US" sz="2000" b="1" i="1" dirty="0" smtClean="0">
              <a:solidFill>
                <a:srgbClr val="00B0F0"/>
              </a:solidFill>
              <a:effectLst>
                <a:outerShdw blurRad="38100" dist="38100" dir="2700000" algn="tl">
                  <a:srgbClr val="000000">
                    <a:alpha val="43137"/>
                  </a:srgbClr>
                </a:outerShdw>
              </a:effectLst>
            </a:rPr>
            <a:t>tissue</a:t>
          </a:r>
          <a:r>
            <a:rPr lang="en-US" sz="2000" dirty="0" smtClean="0">
              <a:effectLst>
                <a:outerShdw blurRad="38100" dist="38100" dir="2700000" algn="tl">
                  <a:srgbClr val="000000">
                    <a:alpha val="43137"/>
                  </a:srgbClr>
                </a:outerShdw>
              </a:effectLst>
            </a:rPr>
            <a:t> </a:t>
          </a:r>
          <a:r>
            <a:rPr lang="en-US" sz="2000" i="1" dirty="0" smtClean="0">
              <a:effectLst>
                <a:outerShdw blurRad="38100" dist="38100" dir="2700000" algn="tl">
                  <a:srgbClr val="000000">
                    <a:alpha val="43137"/>
                  </a:srgbClr>
                </a:outerShdw>
              </a:effectLst>
            </a:rPr>
            <a:t>cryopreservation</a:t>
          </a:r>
          <a:endParaRPr lang="en-US" sz="2000" i="1" dirty="0">
            <a:effectLst>
              <a:outerShdw blurRad="38100" dist="38100" dir="2700000" algn="tl">
                <a:srgbClr val="000000">
                  <a:alpha val="43137"/>
                </a:srgbClr>
              </a:outerShdw>
            </a:effectLst>
          </a:endParaRPr>
        </a:p>
      </dgm:t>
    </dgm:pt>
    <dgm:pt modelId="{DE0B39BA-A6F3-455E-8022-365CCF701DB7}" type="parTrans" cxnId="{E8EF61B1-515C-44F0-9393-3A960B69FA7A}">
      <dgm:prSet/>
      <dgm:spPr/>
      <dgm:t>
        <a:bodyPr/>
        <a:lstStyle>
          <a:extLst/>
        </a:lstStyle>
        <a:p>
          <a:pPr algn="ctr"/>
          <a:endParaRPr lang="en-US"/>
        </a:p>
      </dgm:t>
    </dgm:pt>
    <dgm:pt modelId="{25F4C625-3E51-442C-BBB8-3FA715271B27}" type="sibTrans" cxnId="{E8EF61B1-515C-44F0-9393-3A960B69FA7A}">
      <dgm:prSet/>
      <dgm:spPr/>
      <dgm:t>
        <a:bodyPr/>
        <a:lstStyle>
          <a:extLst/>
        </a:lstStyle>
        <a:p>
          <a:pPr algn="ctr"/>
          <a:endParaRPr lang="en-US"/>
        </a:p>
      </dgm:t>
    </dgm:pt>
    <dgm:pt modelId="{9EACB7EA-603D-4313-8019-DC68D81A6227}" type="pres">
      <dgm:prSet presAssocID="{8554BDF9-8515-4677-9942-0171F000F8EB}" presName="linear" presStyleCnt="0">
        <dgm:presLayoutVars>
          <dgm:dir/>
          <dgm:animLvl val="lvl"/>
          <dgm:resizeHandles val="exact"/>
        </dgm:presLayoutVars>
      </dgm:prSet>
      <dgm:spPr/>
      <dgm:t>
        <a:bodyPr/>
        <a:lstStyle/>
        <a:p>
          <a:endParaRPr lang="en-US"/>
        </a:p>
      </dgm:t>
    </dgm:pt>
    <dgm:pt modelId="{ECB32197-C8C1-47E2-8714-6EF260DA5F46}" type="pres">
      <dgm:prSet presAssocID="{787546C1-DD5C-4D6E-BFDD-D95A52E781AD}" presName="parentLin" presStyleCnt="0"/>
      <dgm:spPr/>
      <dgm:t>
        <a:bodyPr/>
        <a:lstStyle/>
        <a:p>
          <a:endParaRPr lang="en-US"/>
        </a:p>
      </dgm:t>
    </dgm:pt>
    <dgm:pt modelId="{0E9F41FD-741C-4801-B919-75F654101368}" type="pres">
      <dgm:prSet presAssocID="{787546C1-DD5C-4D6E-BFDD-D95A52E781AD}" presName="parentLeftMargin" presStyleLbl="node1" presStyleIdx="0" presStyleCnt="3"/>
      <dgm:spPr/>
      <dgm:t>
        <a:bodyPr/>
        <a:lstStyle/>
        <a:p>
          <a:endParaRPr lang="en-US"/>
        </a:p>
      </dgm:t>
    </dgm:pt>
    <dgm:pt modelId="{F843F74B-BC00-476F-A202-162AB625D591}" type="pres">
      <dgm:prSet presAssocID="{787546C1-DD5C-4D6E-BFDD-D95A52E781AD}" presName="parentText" presStyleLbl="node1" presStyleIdx="0" presStyleCnt="3">
        <dgm:presLayoutVars>
          <dgm:chMax val="0"/>
          <dgm:bulletEnabled val="1"/>
        </dgm:presLayoutVars>
      </dgm:prSet>
      <dgm:spPr/>
      <dgm:t>
        <a:bodyPr/>
        <a:lstStyle/>
        <a:p>
          <a:endParaRPr lang="en-US"/>
        </a:p>
      </dgm:t>
    </dgm:pt>
    <dgm:pt modelId="{BAFC86B1-C0F7-4B92-9E9D-DD0DC2FC29A1}" type="pres">
      <dgm:prSet presAssocID="{787546C1-DD5C-4D6E-BFDD-D95A52E781AD}" presName="negativeSpace" presStyleCnt="0"/>
      <dgm:spPr/>
      <dgm:t>
        <a:bodyPr/>
        <a:lstStyle/>
        <a:p>
          <a:endParaRPr lang="en-US"/>
        </a:p>
      </dgm:t>
    </dgm:pt>
    <dgm:pt modelId="{29187F3E-2B7B-479D-AA57-E2F2C279C572}" type="pres">
      <dgm:prSet presAssocID="{787546C1-DD5C-4D6E-BFDD-D95A52E781AD}" presName="childText" presStyleLbl="conFgAcc1" presStyleIdx="0" presStyleCnt="3">
        <dgm:presLayoutVars>
          <dgm:bulletEnabled val="1"/>
        </dgm:presLayoutVars>
      </dgm:prSet>
      <dgm:spPr/>
      <dgm:t>
        <a:bodyPr/>
        <a:lstStyle/>
        <a:p>
          <a:endParaRPr lang="en-US"/>
        </a:p>
      </dgm:t>
    </dgm:pt>
    <dgm:pt modelId="{01CE02FC-AC4D-4B0C-975B-1FBA24C8D3AC}" type="pres">
      <dgm:prSet presAssocID="{579A9A07-8770-4AC1-9705-76E19F87D269}" presName="spaceBetweenRectangles" presStyleCnt="0"/>
      <dgm:spPr/>
      <dgm:t>
        <a:bodyPr/>
        <a:lstStyle/>
        <a:p>
          <a:endParaRPr lang="en-US"/>
        </a:p>
      </dgm:t>
    </dgm:pt>
    <dgm:pt modelId="{22D26E5F-337E-4AC4-A35C-8B21AE6C25E0}" type="pres">
      <dgm:prSet presAssocID="{AC5265C1-0BAB-4984-A634-E4518A8EC253}" presName="parentLin" presStyleCnt="0"/>
      <dgm:spPr/>
      <dgm:t>
        <a:bodyPr/>
        <a:lstStyle/>
        <a:p>
          <a:endParaRPr lang="en-US"/>
        </a:p>
      </dgm:t>
    </dgm:pt>
    <dgm:pt modelId="{83766972-C643-4DEA-B097-F7FD17BE6B95}" type="pres">
      <dgm:prSet presAssocID="{AC5265C1-0BAB-4984-A634-E4518A8EC253}" presName="parentLeftMargin" presStyleLbl="node1" presStyleIdx="0" presStyleCnt="3"/>
      <dgm:spPr/>
      <dgm:t>
        <a:bodyPr/>
        <a:lstStyle/>
        <a:p>
          <a:endParaRPr lang="en-US"/>
        </a:p>
      </dgm:t>
    </dgm:pt>
    <dgm:pt modelId="{C26A135C-BABB-43AF-BC0F-DA716C042EC6}" type="pres">
      <dgm:prSet presAssocID="{AC5265C1-0BAB-4984-A634-E4518A8EC253}" presName="parentText" presStyleLbl="node1" presStyleIdx="1" presStyleCnt="3">
        <dgm:presLayoutVars>
          <dgm:chMax val="0"/>
          <dgm:bulletEnabled val="1"/>
        </dgm:presLayoutVars>
      </dgm:prSet>
      <dgm:spPr/>
      <dgm:t>
        <a:bodyPr/>
        <a:lstStyle/>
        <a:p>
          <a:endParaRPr lang="en-US"/>
        </a:p>
      </dgm:t>
    </dgm:pt>
    <dgm:pt modelId="{D19141FA-C7E2-4021-8FA9-562B7C955153}" type="pres">
      <dgm:prSet presAssocID="{AC5265C1-0BAB-4984-A634-E4518A8EC253}" presName="negativeSpace" presStyleCnt="0"/>
      <dgm:spPr/>
      <dgm:t>
        <a:bodyPr/>
        <a:lstStyle/>
        <a:p>
          <a:endParaRPr lang="en-US"/>
        </a:p>
      </dgm:t>
    </dgm:pt>
    <dgm:pt modelId="{78C9760C-12C4-42AA-8C9A-8C0543DE0641}" type="pres">
      <dgm:prSet presAssocID="{AC5265C1-0BAB-4984-A634-E4518A8EC253}" presName="childText" presStyleLbl="conFgAcc1" presStyleIdx="1" presStyleCnt="3">
        <dgm:presLayoutVars>
          <dgm:bulletEnabled val="1"/>
        </dgm:presLayoutVars>
      </dgm:prSet>
      <dgm:spPr/>
      <dgm:t>
        <a:bodyPr/>
        <a:lstStyle/>
        <a:p>
          <a:endParaRPr lang="en-US"/>
        </a:p>
      </dgm:t>
    </dgm:pt>
    <dgm:pt modelId="{1953E37D-6FAD-4EF1-B223-95994CCCD047}" type="pres">
      <dgm:prSet presAssocID="{E68E8117-B3CB-464C-9711-4DBE8BF88216}" presName="spaceBetweenRectangles" presStyleCnt="0"/>
      <dgm:spPr/>
      <dgm:t>
        <a:bodyPr/>
        <a:lstStyle/>
        <a:p>
          <a:endParaRPr lang="en-US"/>
        </a:p>
      </dgm:t>
    </dgm:pt>
    <dgm:pt modelId="{DCC65539-38FE-41D5-ADAD-512C36C4648A}" type="pres">
      <dgm:prSet presAssocID="{F50BDB3E-817D-4A89-9D71-D9E0B029567B}" presName="parentLin" presStyleCnt="0"/>
      <dgm:spPr/>
      <dgm:t>
        <a:bodyPr/>
        <a:lstStyle/>
        <a:p>
          <a:endParaRPr lang="en-US"/>
        </a:p>
      </dgm:t>
    </dgm:pt>
    <dgm:pt modelId="{15B7804D-5326-49FC-8743-89AF2A7332C8}" type="pres">
      <dgm:prSet presAssocID="{F50BDB3E-817D-4A89-9D71-D9E0B029567B}" presName="parentLeftMargin" presStyleLbl="node1" presStyleIdx="1" presStyleCnt="3"/>
      <dgm:spPr/>
      <dgm:t>
        <a:bodyPr/>
        <a:lstStyle/>
        <a:p>
          <a:endParaRPr lang="en-US"/>
        </a:p>
      </dgm:t>
    </dgm:pt>
    <dgm:pt modelId="{96DF166C-DC21-42AA-BD20-38E0E3272C48}" type="pres">
      <dgm:prSet presAssocID="{F50BDB3E-817D-4A89-9D71-D9E0B029567B}" presName="parentText" presStyleLbl="node1" presStyleIdx="2" presStyleCnt="3">
        <dgm:presLayoutVars>
          <dgm:chMax val="0"/>
          <dgm:bulletEnabled val="1"/>
        </dgm:presLayoutVars>
      </dgm:prSet>
      <dgm:spPr/>
      <dgm:t>
        <a:bodyPr/>
        <a:lstStyle/>
        <a:p>
          <a:endParaRPr lang="en-US"/>
        </a:p>
      </dgm:t>
    </dgm:pt>
    <dgm:pt modelId="{413E0CB2-370F-4151-80AB-3C25E651072F}" type="pres">
      <dgm:prSet presAssocID="{F50BDB3E-817D-4A89-9D71-D9E0B029567B}" presName="negativeSpace" presStyleCnt="0"/>
      <dgm:spPr/>
      <dgm:t>
        <a:bodyPr/>
        <a:lstStyle/>
        <a:p>
          <a:endParaRPr lang="en-US"/>
        </a:p>
      </dgm:t>
    </dgm:pt>
    <dgm:pt modelId="{1ADC2428-4E83-4E4E-8AD5-736630EF8038}" type="pres">
      <dgm:prSet presAssocID="{F50BDB3E-817D-4A89-9D71-D9E0B029567B}" presName="childText" presStyleLbl="conFgAcc1" presStyleIdx="2" presStyleCnt="3">
        <dgm:presLayoutVars>
          <dgm:bulletEnabled val="1"/>
        </dgm:presLayoutVars>
      </dgm:prSet>
      <dgm:spPr/>
      <dgm:t>
        <a:bodyPr/>
        <a:lstStyle/>
        <a:p>
          <a:endParaRPr lang="en-US"/>
        </a:p>
      </dgm:t>
    </dgm:pt>
  </dgm:ptLst>
  <dgm:cxnLst>
    <dgm:cxn modelId="{C23C1404-0A13-41D6-8D43-C37D305F5BB0}" type="presOf" srcId="{787546C1-DD5C-4D6E-BFDD-D95A52E781AD}" destId="{0E9F41FD-741C-4801-B919-75F654101368}" srcOrd="0" destOrd="0" presId="urn:microsoft.com/office/officeart/2005/8/layout/list1"/>
    <dgm:cxn modelId="{9471DF2E-11A0-45D7-86F6-80D888FBEBEE}" type="presOf" srcId="{787546C1-DD5C-4D6E-BFDD-D95A52E781AD}" destId="{F843F74B-BC00-476F-A202-162AB625D591}" srcOrd="1" destOrd="0" presId="urn:microsoft.com/office/officeart/2005/8/layout/list1"/>
    <dgm:cxn modelId="{579A338B-B5D8-4240-8867-8564B0DC96F3}" srcId="{8554BDF9-8515-4677-9942-0171F000F8EB}" destId="{AC5265C1-0BAB-4984-A634-E4518A8EC253}" srcOrd="1" destOrd="0" parTransId="{26A0947C-B518-417C-9D68-EC422DC1E3A5}" sibTransId="{E68E8117-B3CB-464C-9711-4DBE8BF88216}"/>
    <dgm:cxn modelId="{D09715A5-13EE-4DFB-BD15-9B7D7ED790E0}" type="presOf" srcId="{AC5265C1-0BAB-4984-A634-E4518A8EC253}" destId="{C26A135C-BABB-43AF-BC0F-DA716C042EC6}" srcOrd="1" destOrd="0" presId="urn:microsoft.com/office/officeart/2005/8/layout/list1"/>
    <dgm:cxn modelId="{E8EF61B1-515C-44F0-9393-3A960B69FA7A}" srcId="{8554BDF9-8515-4677-9942-0171F000F8EB}" destId="{F50BDB3E-817D-4A89-9D71-D9E0B029567B}" srcOrd="2" destOrd="0" parTransId="{DE0B39BA-A6F3-455E-8022-365CCF701DB7}" sibTransId="{25F4C625-3E51-442C-BBB8-3FA715271B27}"/>
    <dgm:cxn modelId="{B6B427BB-0F2A-4C34-A347-3DE43A4D2503}" type="presOf" srcId="{AC5265C1-0BAB-4984-A634-E4518A8EC253}" destId="{83766972-C643-4DEA-B097-F7FD17BE6B95}" srcOrd="0" destOrd="0" presId="urn:microsoft.com/office/officeart/2005/8/layout/list1"/>
    <dgm:cxn modelId="{C50DF940-0FAC-4390-9395-C0A300AE2ECF}" type="presOf" srcId="{F50BDB3E-817D-4A89-9D71-D9E0B029567B}" destId="{96DF166C-DC21-42AA-BD20-38E0E3272C48}" srcOrd="1" destOrd="0" presId="urn:microsoft.com/office/officeart/2005/8/layout/list1"/>
    <dgm:cxn modelId="{F97F5C6A-930C-47D5-92CD-9826B9908295}" type="presOf" srcId="{8554BDF9-8515-4677-9942-0171F000F8EB}" destId="{9EACB7EA-603D-4313-8019-DC68D81A6227}" srcOrd="0" destOrd="0" presId="urn:microsoft.com/office/officeart/2005/8/layout/list1"/>
    <dgm:cxn modelId="{AF2B0204-6407-4259-8063-673B8B04D6C0}" type="presOf" srcId="{F50BDB3E-817D-4A89-9D71-D9E0B029567B}" destId="{15B7804D-5326-49FC-8743-89AF2A7332C8}" srcOrd="0" destOrd="0" presId="urn:microsoft.com/office/officeart/2005/8/layout/list1"/>
    <dgm:cxn modelId="{DFAEFA4C-B3B0-4C4E-BCD8-BFB53D07C5D0}" srcId="{8554BDF9-8515-4677-9942-0171F000F8EB}" destId="{787546C1-DD5C-4D6E-BFDD-D95A52E781AD}" srcOrd="0" destOrd="0" parTransId="{88942913-D2BB-4DEB-B0E7-EA2B7A6CD360}" sibTransId="{579A9A07-8770-4AC1-9705-76E19F87D269}"/>
    <dgm:cxn modelId="{E5C33FF3-51A3-4671-9FF5-1D988993010A}" type="presParOf" srcId="{9EACB7EA-603D-4313-8019-DC68D81A6227}" destId="{ECB32197-C8C1-47E2-8714-6EF260DA5F46}" srcOrd="0" destOrd="0" presId="urn:microsoft.com/office/officeart/2005/8/layout/list1"/>
    <dgm:cxn modelId="{ABB41100-EDA9-402E-8516-1B5AFCE5A35C}" type="presParOf" srcId="{ECB32197-C8C1-47E2-8714-6EF260DA5F46}" destId="{0E9F41FD-741C-4801-B919-75F654101368}" srcOrd="0" destOrd="0" presId="urn:microsoft.com/office/officeart/2005/8/layout/list1"/>
    <dgm:cxn modelId="{022B69B3-908F-4B00-9A1E-BA7B9460E627}" type="presParOf" srcId="{ECB32197-C8C1-47E2-8714-6EF260DA5F46}" destId="{F843F74B-BC00-476F-A202-162AB625D591}" srcOrd="1" destOrd="0" presId="urn:microsoft.com/office/officeart/2005/8/layout/list1"/>
    <dgm:cxn modelId="{9CCBEE95-C41A-4218-BF76-52E52463BDB3}" type="presParOf" srcId="{9EACB7EA-603D-4313-8019-DC68D81A6227}" destId="{BAFC86B1-C0F7-4B92-9E9D-DD0DC2FC29A1}" srcOrd="1" destOrd="0" presId="urn:microsoft.com/office/officeart/2005/8/layout/list1"/>
    <dgm:cxn modelId="{5C652FEA-67CD-4091-8B7B-DE1F88B772B8}" type="presParOf" srcId="{9EACB7EA-603D-4313-8019-DC68D81A6227}" destId="{29187F3E-2B7B-479D-AA57-E2F2C279C572}" srcOrd="2" destOrd="0" presId="urn:microsoft.com/office/officeart/2005/8/layout/list1"/>
    <dgm:cxn modelId="{A85E3CAA-CA5D-467A-9A7B-FBC6FF44A3D8}" type="presParOf" srcId="{9EACB7EA-603D-4313-8019-DC68D81A6227}" destId="{01CE02FC-AC4D-4B0C-975B-1FBA24C8D3AC}" srcOrd="3" destOrd="0" presId="urn:microsoft.com/office/officeart/2005/8/layout/list1"/>
    <dgm:cxn modelId="{ADAEDF6A-321D-46AA-9232-7D12CDAA90FD}" type="presParOf" srcId="{9EACB7EA-603D-4313-8019-DC68D81A6227}" destId="{22D26E5F-337E-4AC4-A35C-8B21AE6C25E0}" srcOrd="4" destOrd="0" presId="urn:microsoft.com/office/officeart/2005/8/layout/list1"/>
    <dgm:cxn modelId="{9D8ACDDA-C9C5-4071-BC19-46FC0BC61C3B}" type="presParOf" srcId="{22D26E5F-337E-4AC4-A35C-8B21AE6C25E0}" destId="{83766972-C643-4DEA-B097-F7FD17BE6B95}" srcOrd="0" destOrd="0" presId="urn:microsoft.com/office/officeart/2005/8/layout/list1"/>
    <dgm:cxn modelId="{B69550A3-2DFC-4F8F-BD44-8C98BFF768E2}" type="presParOf" srcId="{22D26E5F-337E-4AC4-A35C-8B21AE6C25E0}" destId="{C26A135C-BABB-43AF-BC0F-DA716C042EC6}" srcOrd="1" destOrd="0" presId="urn:microsoft.com/office/officeart/2005/8/layout/list1"/>
    <dgm:cxn modelId="{322F1A23-167E-4BEB-B50A-3898D88B1886}" type="presParOf" srcId="{9EACB7EA-603D-4313-8019-DC68D81A6227}" destId="{D19141FA-C7E2-4021-8FA9-562B7C955153}" srcOrd="5" destOrd="0" presId="urn:microsoft.com/office/officeart/2005/8/layout/list1"/>
    <dgm:cxn modelId="{41452533-9D22-4133-86AF-7A4B1CD2D48F}" type="presParOf" srcId="{9EACB7EA-603D-4313-8019-DC68D81A6227}" destId="{78C9760C-12C4-42AA-8C9A-8C0543DE0641}" srcOrd="6" destOrd="0" presId="urn:microsoft.com/office/officeart/2005/8/layout/list1"/>
    <dgm:cxn modelId="{D34CFA7D-DC2F-47BF-AF91-1AF9C5AEF2E2}" type="presParOf" srcId="{9EACB7EA-603D-4313-8019-DC68D81A6227}" destId="{1953E37D-6FAD-4EF1-B223-95994CCCD047}" srcOrd="7" destOrd="0" presId="urn:microsoft.com/office/officeart/2005/8/layout/list1"/>
    <dgm:cxn modelId="{B8780D2D-B54E-4CB0-B727-EE3A177F83DC}" type="presParOf" srcId="{9EACB7EA-603D-4313-8019-DC68D81A6227}" destId="{DCC65539-38FE-41D5-ADAD-512C36C4648A}" srcOrd="8" destOrd="0" presId="urn:microsoft.com/office/officeart/2005/8/layout/list1"/>
    <dgm:cxn modelId="{7B84CBAE-5D5A-4842-AE92-8979BA9CAC12}" type="presParOf" srcId="{DCC65539-38FE-41D5-ADAD-512C36C4648A}" destId="{15B7804D-5326-49FC-8743-89AF2A7332C8}" srcOrd="0" destOrd="0" presId="urn:microsoft.com/office/officeart/2005/8/layout/list1"/>
    <dgm:cxn modelId="{3FAC8AD4-9AF3-4C96-8DE3-A69646FF10DB}" type="presParOf" srcId="{DCC65539-38FE-41D5-ADAD-512C36C4648A}" destId="{96DF166C-DC21-42AA-BD20-38E0E3272C48}" srcOrd="1" destOrd="0" presId="urn:microsoft.com/office/officeart/2005/8/layout/list1"/>
    <dgm:cxn modelId="{20866E3C-7072-4C6F-BBC2-CFD31FD01D8F}" type="presParOf" srcId="{9EACB7EA-603D-4313-8019-DC68D81A6227}" destId="{413E0CB2-370F-4151-80AB-3C25E651072F}" srcOrd="9" destOrd="0" presId="urn:microsoft.com/office/officeart/2005/8/layout/list1"/>
    <dgm:cxn modelId="{DF3E5AEC-04A3-41BB-BE75-7863D2FE1F1B}" type="presParOf" srcId="{9EACB7EA-603D-4313-8019-DC68D81A6227}" destId="{1ADC2428-4E83-4E4E-8AD5-736630EF8038}" srcOrd="10"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3FA5D7-D585-4E5F-88E4-044258E47031}" type="doc">
      <dgm:prSet loTypeId="urn:microsoft.com/office/officeart/2005/8/layout/arrow1" loCatId="process" qsTypeId="urn:microsoft.com/office/officeart/2005/8/quickstyle/3d1" qsCatId="3D" csTypeId="urn:microsoft.com/office/officeart/2005/8/colors/colorful1" csCatId="colorful" phldr="1"/>
      <dgm:spPr/>
      <dgm:t>
        <a:bodyPr/>
        <a:lstStyle/>
        <a:p>
          <a:endParaRPr lang="en-US"/>
        </a:p>
      </dgm:t>
    </dgm:pt>
    <dgm:pt modelId="{0EAD296A-6808-4FA7-B2FE-83ABB09993AA}">
      <dgm:prSet phldrT="[Text]"/>
      <dgm:spPr/>
      <dgm:t>
        <a:bodyPr/>
        <a:lstStyle/>
        <a:p>
          <a:r>
            <a:rPr lang="en-US" b="1" dirty="0" smtClean="0">
              <a:solidFill>
                <a:schemeClr val="bg2">
                  <a:lumMod val="90000"/>
                </a:schemeClr>
              </a:solidFill>
              <a:effectLst>
                <a:outerShdw blurRad="38100" dist="38100" dir="2700000" algn="tl">
                  <a:srgbClr val="000000">
                    <a:alpha val="43137"/>
                  </a:srgbClr>
                </a:outerShdw>
              </a:effectLst>
            </a:rPr>
            <a:t>Slow</a:t>
          </a:r>
          <a:r>
            <a:rPr lang="en-US" dirty="0" smtClean="0"/>
            <a:t> </a:t>
          </a:r>
          <a:r>
            <a:rPr lang="en-US" b="1" dirty="0" smtClean="0">
              <a:solidFill>
                <a:schemeClr val="bg2">
                  <a:lumMod val="90000"/>
                </a:schemeClr>
              </a:solidFill>
              <a:effectLst>
                <a:outerShdw blurRad="38100" dist="38100" dir="2700000" algn="tl">
                  <a:srgbClr val="000000">
                    <a:alpha val="43137"/>
                  </a:srgbClr>
                </a:outerShdw>
              </a:effectLst>
            </a:rPr>
            <a:t>freezing</a:t>
          </a:r>
          <a:endParaRPr lang="en-US" b="1" dirty="0">
            <a:solidFill>
              <a:schemeClr val="bg2">
                <a:lumMod val="90000"/>
              </a:schemeClr>
            </a:solidFill>
            <a:effectLst>
              <a:outerShdw blurRad="38100" dist="38100" dir="2700000" algn="tl">
                <a:srgbClr val="000000">
                  <a:alpha val="43137"/>
                </a:srgbClr>
              </a:outerShdw>
            </a:effectLst>
          </a:endParaRPr>
        </a:p>
      </dgm:t>
    </dgm:pt>
    <dgm:pt modelId="{994234C3-0DB3-4F16-BF94-BBAC24182DCA}" type="parTrans" cxnId="{8EBEDC3F-E958-44D4-8F4B-A0945CE0BD66}">
      <dgm:prSet/>
      <dgm:spPr/>
      <dgm:t>
        <a:bodyPr/>
        <a:lstStyle/>
        <a:p>
          <a:endParaRPr lang="en-US"/>
        </a:p>
      </dgm:t>
    </dgm:pt>
    <dgm:pt modelId="{B552C8E1-FCA7-4BC9-B061-4C21710BDDE9}" type="sibTrans" cxnId="{8EBEDC3F-E958-44D4-8F4B-A0945CE0BD66}">
      <dgm:prSet/>
      <dgm:spPr/>
      <dgm:t>
        <a:bodyPr/>
        <a:lstStyle/>
        <a:p>
          <a:endParaRPr lang="en-US"/>
        </a:p>
      </dgm:t>
    </dgm:pt>
    <dgm:pt modelId="{A1F5368B-E366-4211-A020-1F7DE76283AB}">
      <dgm:prSet phldrT="[Text]"/>
      <dgm:spPr/>
      <dgm:t>
        <a:bodyPr/>
        <a:lstStyle/>
        <a:p>
          <a:r>
            <a:rPr lang="en-US" b="1" dirty="0" err="1" smtClean="0">
              <a:solidFill>
                <a:schemeClr val="bg2">
                  <a:lumMod val="90000"/>
                </a:schemeClr>
              </a:solidFill>
              <a:effectLst>
                <a:outerShdw blurRad="38100" dist="38100" dir="2700000" algn="tl">
                  <a:srgbClr val="000000">
                    <a:alpha val="43137"/>
                  </a:srgbClr>
                </a:outerShdw>
              </a:effectLst>
            </a:rPr>
            <a:t>Vitrification</a:t>
          </a:r>
          <a:endParaRPr lang="en-US" b="1" dirty="0">
            <a:solidFill>
              <a:schemeClr val="bg2">
                <a:lumMod val="90000"/>
              </a:schemeClr>
            </a:solidFill>
            <a:effectLst>
              <a:outerShdw blurRad="38100" dist="38100" dir="2700000" algn="tl">
                <a:srgbClr val="000000">
                  <a:alpha val="43137"/>
                </a:srgbClr>
              </a:outerShdw>
            </a:effectLst>
          </a:endParaRPr>
        </a:p>
      </dgm:t>
    </dgm:pt>
    <dgm:pt modelId="{B65620A0-5B60-4B7C-A78B-7835C1C6BBC9}" type="parTrans" cxnId="{90B9F8C9-D770-460D-B682-A690E5FED1D6}">
      <dgm:prSet/>
      <dgm:spPr/>
      <dgm:t>
        <a:bodyPr/>
        <a:lstStyle/>
        <a:p>
          <a:endParaRPr lang="en-US"/>
        </a:p>
      </dgm:t>
    </dgm:pt>
    <dgm:pt modelId="{58E858CA-36E6-4675-9955-1B4657561312}" type="sibTrans" cxnId="{90B9F8C9-D770-460D-B682-A690E5FED1D6}">
      <dgm:prSet/>
      <dgm:spPr/>
      <dgm:t>
        <a:bodyPr/>
        <a:lstStyle/>
        <a:p>
          <a:endParaRPr lang="en-US"/>
        </a:p>
      </dgm:t>
    </dgm:pt>
    <dgm:pt modelId="{D8679DE9-3B86-49B4-9374-834C679A28E8}" type="pres">
      <dgm:prSet presAssocID="{3D3FA5D7-D585-4E5F-88E4-044258E47031}" presName="cycle" presStyleCnt="0">
        <dgm:presLayoutVars>
          <dgm:dir/>
          <dgm:resizeHandles val="exact"/>
        </dgm:presLayoutVars>
      </dgm:prSet>
      <dgm:spPr/>
      <dgm:t>
        <a:bodyPr/>
        <a:lstStyle/>
        <a:p>
          <a:endParaRPr lang="en-US"/>
        </a:p>
      </dgm:t>
    </dgm:pt>
    <dgm:pt modelId="{D6A65498-F43C-4674-A8A1-FA5C52D20FFA}" type="pres">
      <dgm:prSet presAssocID="{0EAD296A-6808-4FA7-B2FE-83ABB09993AA}" presName="arrow" presStyleLbl="node1" presStyleIdx="0" presStyleCnt="2">
        <dgm:presLayoutVars>
          <dgm:bulletEnabled val="1"/>
        </dgm:presLayoutVars>
      </dgm:prSet>
      <dgm:spPr/>
      <dgm:t>
        <a:bodyPr/>
        <a:lstStyle/>
        <a:p>
          <a:endParaRPr lang="en-US"/>
        </a:p>
      </dgm:t>
    </dgm:pt>
    <dgm:pt modelId="{40C33FCB-36D3-4E0D-BDEB-B0B26FF94B45}" type="pres">
      <dgm:prSet presAssocID="{A1F5368B-E366-4211-A020-1F7DE76283AB}" presName="arrow" presStyleLbl="node1" presStyleIdx="1" presStyleCnt="2">
        <dgm:presLayoutVars>
          <dgm:bulletEnabled val="1"/>
        </dgm:presLayoutVars>
      </dgm:prSet>
      <dgm:spPr/>
      <dgm:t>
        <a:bodyPr/>
        <a:lstStyle/>
        <a:p>
          <a:endParaRPr lang="en-US"/>
        </a:p>
      </dgm:t>
    </dgm:pt>
  </dgm:ptLst>
  <dgm:cxnLst>
    <dgm:cxn modelId="{703A9BAF-8D62-4ACA-9C8E-D78A60000892}" type="presOf" srcId="{A1F5368B-E366-4211-A020-1F7DE76283AB}" destId="{40C33FCB-36D3-4E0D-BDEB-B0B26FF94B45}" srcOrd="0" destOrd="0" presId="urn:microsoft.com/office/officeart/2005/8/layout/arrow1"/>
    <dgm:cxn modelId="{8EBEDC3F-E958-44D4-8F4B-A0945CE0BD66}" srcId="{3D3FA5D7-D585-4E5F-88E4-044258E47031}" destId="{0EAD296A-6808-4FA7-B2FE-83ABB09993AA}" srcOrd="0" destOrd="0" parTransId="{994234C3-0DB3-4F16-BF94-BBAC24182DCA}" sibTransId="{B552C8E1-FCA7-4BC9-B061-4C21710BDDE9}"/>
    <dgm:cxn modelId="{15405203-0FEA-4D59-80DE-A9F0E816B73B}" type="presOf" srcId="{3D3FA5D7-D585-4E5F-88E4-044258E47031}" destId="{D8679DE9-3B86-49B4-9374-834C679A28E8}" srcOrd="0" destOrd="0" presId="urn:microsoft.com/office/officeart/2005/8/layout/arrow1"/>
    <dgm:cxn modelId="{A64C1525-99F3-4F76-90A0-F7CCC67B4F8D}" type="presOf" srcId="{0EAD296A-6808-4FA7-B2FE-83ABB09993AA}" destId="{D6A65498-F43C-4674-A8A1-FA5C52D20FFA}" srcOrd="0" destOrd="0" presId="urn:microsoft.com/office/officeart/2005/8/layout/arrow1"/>
    <dgm:cxn modelId="{90B9F8C9-D770-460D-B682-A690E5FED1D6}" srcId="{3D3FA5D7-D585-4E5F-88E4-044258E47031}" destId="{A1F5368B-E366-4211-A020-1F7DE76283AB}" srcOrd="1" destOrd="0" parTransId="{B65620A0-5B60-4B7C-A78B-7835C1C6BBC9}" sibTransId="{58E858CA-36E6-4675-9955-1B4657561312}"/>
    <dgm:cxn modelId="{C645E9F7-A16C-4A04-88C2-CB7FC3ECA7B9}" type="presParOf" srcId="{D8679DE9-3B86-49B4-9374-834C679A28E8}" destId="{D6A65498-F43C-4674-A8A1-FA5C52D20FFA}" srcOrd="0" destOrd="0" presId="urn:microsoft.com/office/officeart/2005/8/layout/arrow1"/>
    <dgm:cxn modelId="{74C117AE-64E3-45A7-8013-48D412BB1B4C}" type="presParOf" srcId="{D8679DE9-3B86-49B4-9374-834C679A28E8}" destId="{40C33FCB-36D3-4E0D-BDEB-B0B26FF94B45}" srcOrd="1" destOrd="0" presId="urn:microsoft.com/office/officeart/2005/8/layout/arrow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8303AB8-C964-4763-910F-3288E285B48E}">
      <dsp:nvSpPr>
        <dsp:cNvPr id="0" name=""/>
        <dsp:cNvSpPr/>
      </dsp:nvSpPr>
      <dsp:spPr>
        <a:xfrm>
          <a:off x="2103120" y="106334"/>
          <a:ext cx="3154680" cy="854708"/>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altLang="ar-SA" sz="1700" kern="1200" smtClean="0"/>
            <a:t>Behind the uterus.</a:t>
          </a:r>
          <a:endParaRPr lang="en-US" sz="1700" kern="1200"/>
        </a:p>
      </dsp:txBody>
      <dsp:txXfrm>
        <a:off x="2103120" y="106334"/>
        <a:ext cx="3154680" cy="854708"/>
      </dsp:txXfrm>
    </dsp:sp>
    <dsp:sp modelId="{A8594D9B-6AD7-4B78-B704-EB872D635D59}">
      <dsp:nvSpPr>
        <dsp:cNvPr id="0" name=""/>
        <dsp:cNvSpPr/>
      </dsp:nvSpPr>
      <dsp:spPr>
        <a:xfrm>
          <a:off x="0" y="109290"/>
          <a:ext cx="2103120" cy="80834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harsh" dir="t"/>
        </a:scene3d>
        <a:sp3d prstMaterial="metal"/>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altLang="ar-SA" sz="2200" b="1" i="1" kern="1200" dirty="0" smtClean="0">
              <a:solidFill>
                <a:srgbClr val="C00000"/>
              </a:solidFill>
            </a:rPr>
            <a:t> Medial transposition</a:t>
          </a:r>
        </a:p>
      </dsp:txBody>
      <dsp:txXfrm>
        <a:off x="0" y="109290"/>
        <a:ext cx="2103120" cy="808341"/>
      </dsp:txXfrm>
    </dsp:sp>
    <dsp:sp modelId="{6BBAB4BF-13A8-4DFF-A3D9-7166C898A68B}">
      <dsp:nvSpPr>
        <dsp:cNvPr id="0" name=""/>
        <dsp:cNvSpPr/>
      </dsp:nvSpPr>
      <dsp:spPr>
        <a:xfrm>
          <a:off x="2103120" y="1063680"/>
          <a:ext cx="3154680" cy="1222301"/>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t" anchorCtr="0">
          <a:noAutofit/>
        </a:bodyPr>
        <a:lstStyle/>
        <a:p>
          <a:pPr marL="171450" lvl="1" indent="-171450" algn="l" defTabSz="755650">
            <a:lnSpc>
              <a:spcPct val="90000"/>
            </a:lnSpc>
            <a:spcBef>
              <a:spcPct val="0"/>
            </a:spcBef>
            <a:spcAft>
              <a:spcPct val="15000"/>
            </a:spcAft>
            <a:buChar char="••"/>
          </a:pPr>
          <a:r>
            <a:rPr lang="en-US" altLang="ar-SA" sz="1700" kern="1200" dirty="0" smtClean="0"/>
            <a:t>up to the pelvic side wall at least 3cm from the upper border of the radiation field.</a:t>
          </a:r>
          <a:endParaRPr lang="en-US" sz="1700" kern="1200" dirty="0"/>
        </a:p>
      </dsp:txBody>
      <dsp:txXfrm>
        <a:off x="2103120" y="1063680"/>
        <a:ext cx="3154680" cy="1222301"/>
      </dsp:txXfrm>
    </dsp:sp>
    <dsp:sp modelId="{81B2A1CC-EFF8-49B5-AA6C-70EDD4B845A3}">
      <dsp:nvSpPr>
        <dsp:cNvPr id="0" name=""/>
        <dsp:cNvSpPr/>
      </dsp:nvSpPr>
      <dsp:spPr>
        <a:xfrm>
          <a:off x="0" y="1084398"/>
          <a:ext cx="2103120" cy="11808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innerShdw blurRad="63500" dist="50800" dir="13500000">
            <a:prstClr val="black">
              <a:alpha val="50000"/>
            </a:prstClr>
          </a:innerShdw>
        </a:effectLst>
        <a:scene3d>
          <a:camera prst="orthographicFront"/>
          <a:lightRig rig="harsh" dir="t"/>
        </a:scene3d>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altLang="ar-SA" sz="2200" b="1" i="1" kern="1200" dirty="0" smtClean="0">
              <a:solidFill>
                <a:srgbClr val="C00000"/>
              </a:solidFill>
            </a:rPr>
            <a:t> Lateral transposition </a:t>
          </a:r>
        </a:p>
      </dsp:txBody>
      <dsp:txXfrm>
        <a:off x="0" y="1084398"/>
        <a:ext cx="2103120" cy="118086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BAD00D-378F-47A5-A767-235CDEFABDDE}" type="datetimeFigureOut">
              <a:rPr lang="en-US" smtClean="0"/>
              <a:pPr/>
              <a:t>23-Feb-14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244823-D8C8-4F46-8445-B2A0257D191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C238408C-6839-46EE-8131-EDA75C487F2E}" type="datetimeFigureOut">
              <a:rPr lang="en-US" smtClean="0"/>
              <a:pPr/>
              <a:t>23-Feb-14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87D77045-401A-4D5E-BFE3-54C21A8A663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baseline="0" dirty="0" smtClean="0">
                <a:solidFill>
                  <a:schemeClr val="tx1"/>
                </a:solidFill>
                <a:latin typeface="+mn-lt"/>
                <a:ea typeface="+mn-ea"/>
                <a:cs typeface="+mn-cs"/>
              </a:rPr>
              <a:t>Ultra-rapid freezing protocols for human embryo cryopreservation</a:t>
            </a:r>
          </a:p>
          <a:p>
            <a:r>
              <a:rPr lang="en-US" sz="1200" kern="1200" baseline="0" dirty="0" smtClean="0">
                <a:solidFill>
                  <a:schemeClr val="tx1"/>
                </a:solidFill>
                <a:latin typeface="+mn-lt"/>
                <a:ea typeface="+mn-ea"/>
                <a:cs typeface="+mn-cs"/>
              </a:rPr>
              <a:t>Compared with slow freezing, this technique</a:t>
            </a:r>
          </a:p>
          <a:p>
            <a:r>
              <a:rPr lang="en-US" sz="1200" kern="1200" baseline="0" dirty="0" smtClean="0">
                <a:solidFill>
                  <a:schemeClr val="tx1"/>
                </a:solidFill>
                <a:latin typeface="+mn-lt"/>
                <a:ea typeface="+mn-ea"/>
                <a:cs typeface="+mn-cs"/>
              </a:rPr>
              <a:t>required a shorter duration of embryo exposure to the</a:t>
            </a:r>
          </a:p>
          <a:p>
            <a:r>
              <a:rPr lang="en-US" sz="1200" kern="1200" baseline="0" dirty="0" smtClean="0">
                <a:solidFill>
                  <a:schemeClr val="tx1"/>
                </a:solidFill>
                <a:latin typeface="+mn-lt"/>
                <a:ea typeface="+mn-ea"/>
                <a:cs typeface="+mn-cs"/>
              </a:rPr>
              <a:t>CPA but at a higher concentration. In comparison with </a:t>
            </a:r>
            <a:r>
              <a:rPr lang="en-US" sz="1200" kern="1200" baseline="0" dirty="0" err="1" smtClean="0">
                <a:solidFill>
                  <a:schemeClr val="tx1"/>
                </a:solidFill>
                <a:latin typeface="+mn-lt"/>
                <a:ea typeface="+mn-ea"/>
                <a:cs typeface="+mn-cs"/>
              </a:rPr>
              <a:t>vitrification</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ultra-rapid freezing used far lower concentrations</a:t>
            </a:r>
          </a:p>
          <a:p>
            <a:r>
              <a:rPr lang="en-US" sz="1200" kern="1200" baseline="0" dirty="0" smtClean="0">
                <a:solidFill>
                  <a:schemeClr val="tx1"/>
                </a:solidFill>
                <a:latin typeface="+mn-lt"/>
                <a:ea typeface="+mn-ea"/>
                <a:cs typeface="+mn-cs"/>
              </a:rPr>
              <a:t>of CPA and it was suggested that the relatively lower CPA</a:t>
            </a:r>
          </a:p>
          <a:p>
            <a:r>
              <a:rPr lang="en-US" sz="1200" kern="1200" baseline="0" dirty="0" smtClean="0">
                <a:solidFill>
                  <a:schemeClr val="tx1"/>
                </a:solidFill>
                <a:latin typeface="+mn-lt"/>
                <a:ea typeface="+mn-ea"/>
                <a:cs typeface="+mn-cs"/>
              </a:rPr>
              <a:t>concentrations may result in less toxicity (Van den </a:t>
            </a:r>
            <a:r>
              <a:rPr lang="en-US" sz="1200" kern="1200" baseline="0" dirty="0" err="1" smtClean="0">
                <a:solidFill>
                  <a:schemeClr val="tx1"/>
                </a:solidFill>
                <a:latin typeface="+mn-lt"/>
                <a:ea typeface="+mn-ea"/>
                <a:cs typeface="+mn-cs"/>
              </a:rPr>
              <a:t>Abbeel</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et al., 1997b). The problem of intra-cellular ice crystal formation</a:t>
            </a:r>
          </a:p>
          <a:p>
            <a:r>
              <a:rPr lang="en-US" sz="1200" kern="1200" baseline="0" dirty="0" smtClean="0">
                <a:solidFill>
                  <a:schemeClr val="tx1"/>
                </a:solidFill>
                <a:latin typeface="+mn-lt"/>
                <a:ea typeface="+mn-ea"/>
                <a:cs typeface="+mn-cs"/>
              </a:rPr>
              <a:t>in the cell(s) being frozen was still however a problem.</a:t>
            </a:r>
          </a:p>
          <a:p>
            <a:r>
              <a:rPr lang="en-US" sz="1200" kern="1200" baseline="0" dirty="0" smtClean="0">
                <a:solidFill>
                  <a:schemeClr val="tx1"/>
                </a:solidFill>
                <a:latin typeface="+mn-lt"/>
                <a:ea typeface="+mn-ea"/>
                <a:cs typeface="+mn-cs"/>
              </a:rPr>
              <a:t>This may be a contributing factor to the variable (but</a:t>
            </a:r>
          </a:p>
          <a:p>
            <a:r>
              <a:rPr lang="en-US" sz="1200" kern="1200" baseline="0" dirty="0" smtClean="0">
                <a:solidFill>
                  <a:schemeClr val="tx1"/>
                </a:solidFill>
                <a:latin typeface="+mn-lt"/>
                <a:ea typeface="+mn-ea"/>
                <a:cs typeface="+mn-cs"/>
              </a:rPr>
              <a:t>generally low) clinical pregnancy rates achieved with the ultra-</a:t>
            </a:r>
          </a:p>
          <a:p>
            <a:r>
              <a:rPr lang="en-US" sz="1200" kern="1200" baseline="0" dirty="0" smtClean="0">
                <a:solidFill>
                  <a:schemeClr val="tx1"/>
                </a:solidFill>
                <a:latin typeface="+mn-lt"/>
                <a:ea typeface="+mn-ea"/>
                <a:cs typeface="+mn-cs"/>
              </a:rPr>
              <a:t>rapid freezing technique, which have for the most part</a:t>
            </a:r>
          </a:p>
          <a:p>
            <a:r>
              <a:rPr lang="en-US" sz="1200" kern="1200" baseline="0" dirty="0" smtClean="0">
                <a:solidFill>
                  <a:schemeClr val="tx1"/>
                </a:solidFill>
                <a:latin typeface="+mn-lt"/>
                <a:ea typeface="+mn-ea"/>
                <a:cs typeface="+mn-cs"/>
              </a:rPr>
              <a:t>hindered the widespread adoption of this technology in clinical</a:t>
            </a:r>
          </a:p>
          <a:p>
            <a:r>
              <a:rPr lang="en-US" sz="1200" kern="1200" baseline="0" dirty="0" smtClean="0">
                <a:solidFill>
                  <a:schemeClr val="tx1"/>
                </a:solidFill>
                <a:latin typeface="+mn-lt"/>
                <a:ea typeface="+mn-ea"/>
                <a:cs typeface="+mn-cs"/>
              </a:rPr>
              <a:t>laboratories.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In the current study, embryo cryopreservation by slow</a:t>
            </a:r>
          </a:p>
          <a:p>
            <a:r>
              <a:rPr lang="en-US" sz="1200" kern="1200" baseline="0" dirty="0" smtClean="0">
                <a:solidFill>
                  <a:schemeClr val="tx1"/>
                </a:solidFill>
                <a:latin typeface="+mn-lt"/>
                <a:ea typeface="+mn-ea"/>
                <a:cs typeface="+mn-cs"/>
              </a:rPr>
              <a:t>controlled-rate freezing, ultra-rapid freezing and </a:t>
            </a:r>
            <a:r>
              <a:rPr lang="en-US" sz="1200" kern="1200" baseline="0" dirty="0" err="1" smtClean="0">
                <a:solidFill>
                  <a:schemeClr val="tx1"/>
                </a:solidFill>
                <a:latin typeface="+mn-lt"/>
                <a:ea typeface="+mn-ea"/>
                <a:cs typeface="+mn-cs"/>
              </a:rPr>
              <a:t>vitrification</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were compared. Results of the current meta-analysis</a:t>
            </a:r>
          </a:p>
          <a:p>
            <a:r>
              <a:rPr lang="en-US" sz="1200" kern="1200" baseline="0" dirty="0" smtClean="0">
                <a:solidFill>
                  <a:schemeClr val="tx1"/>
                </a:solidFill>
                <a:latin typeface="+mn-lt"/>
                <a:ea typeface="+mn-ea"/>
                <a:cs typeface="+mn-cs"/>
              </a:rPr>
              <a:t>indicate that embryo </a:t>
            </a:r>
            <a:r>
              <a:rPr lang="en-US" sz="1200" kern="1200" baseline="0" dirty="0" err="1" smtClean="0">
                <a:solidFill>
                  <a:schemeClr val="tx1"/>
                </a:solidFill>
                <a:latin typeface="+mn-lt"/>
                <a:ea typeface="+mn-ea"/>
                <a:cs typeface="+mn-cs"/>
              </a:rPr>
              <a:t>vitrification</a:t>
            </a:r>
            <a:r>
              <a:rPr lang="en-US" sz="1200" kern="1200" baseline="0" dirty="0" smtClean="0">
                <a:solidFill>
                  <a:schemeClr val="tx1"/>
                </a:solidFill>
                <a:latin typeface="+mn-lt"/>
                <a:ea typeface="+mn-ea"/>
                <a:cs typeface="+mn-cs"/>
              </a:rPr>
              <a:t> is superior to slow freezing</a:t>
            </a:r>
          </a:p>
          <a:p>
            <a:r>
              <a:rPr lang="en-US" sz="1200" kern="1200" baseline="0" dirty="0" smtClean="0">
                <a:solidFill>
                  <a:schemeClr val="tx1"/>
                </a:solidFill>
                <a:latin typeface="+mn-lt"/>
                <a:ea typeface="+mn-ea"/>
                <a:cs typeface="+mn-cs"/>
              </a:rPr>
              <a:t>based on direct comparison of embryo survival and clinical</a:t>
            </a:r>
          </a:p>
          <a:p>
            <a:r>
              <a:rPr lang="en-US" sz="1200" kern="1200" baseline="0" dirty="0" smtClean="0">
                <a:solidFill>
                  <a:schemeClr val="tx1"/>
                </a:solidFill>
                <a:latin typeface="+mn-lt"/>
                <a:ea typeface="+mn-ea"/>
                <a:cs typeface="+mn-cs"/>
              </a:rPr>
              <a:t>pregnancy rates. Ongoing pregnancy and implantation</a:t>
            </a:r>
          </a:p>
          <a:p>
            <a:r>
              <a:rPr lang="en-US" sz="1200" kern="1200" baseline="0" dirty="0" smtClean="0">
                <a:solidFill>
                  <a:schemeClr val="tx1"/>
                </a:solidFill>
                <a:latin typeface="+mn-lt"/>
                <a:ea typeface="+mn-ea"/>
                <a:cs typeface="+mn-cs"/>
              </a:rPr>
              <a:t>rates were also higher with </a:t>
            </a:r>
            <a:r>
              <a:rPr lang="en-US" sz="1200" kern="1200" baseline="0" dirty="0" err="1" smtClean="0">
                <a:solidFill>
                  <a:schemeClr val="tx1"/>
                </a:solidFill>
                <a:latin typeface="+mn-lt"/>
                <a:ea typeface="+mn-ea"/>
                <a:cs typeface="+mn-cs"/>
              </a:rPr>
              <a:t>vitrification</a:t>
            </a:r>
            <a:r>
              <a:rPr lang="en-US" sz="1200" kern="1200" baseline="0" dirty="0" smtClean="0">
                <a:solidFill>
                  <a:schemeClr val="tx1"/>
                </a:solidFill>
                <a:latin typeface="+mn-lt"/>
                <a:ea typeface="+mn-ea"/>
                <a:cs typeface="+mn-cs"/>
              </a:rPr>
              <a:t> as compared with</a:t>
            </a:r>
          </a:p>
          <a:p>
            <a:r>
              <a:rPr lang="en-US" sz="1200" kern="1200" baseline="0" dirty="0" smtClean="0">
                <a:solidFill>
                  <a:schemeClr val="tx1"/>
                </a:solidFill>
                <a:latin typeface="+mn-lt"/>
                <a:ea typeface="+mn-ea"/>
                <a:cs typeface="+mn-cs"/>
              </a:rPr>
              <a:t>slow freezing. Within the limited data set available, using</a:t>
            </a:r>
          </a:p>
          <a:p>
            <a:r>
              <a:rPr lang="en-US" sz="1200" kern="1200" baseline="0" dirty="0" smtClean="0">
                <a:solidFill>
                  <a:schemeClr val="tx1"/>
                </a:solidFill>
                <a:latin typeface="+mn-lt"/>
                <a:ea typeface="+mn-ea"/>
                <a:cs typeface="+mn-cs"/>
              </a:rPr>
              <a:t>both direct and indirect evidence, ultra-rapid freezing appeared</a:t>
            </a:r>
          </a:p>
          <a:p>
            <a:r>
              <a:rPr lang="en-US" sz="1200" kern="1200" baseline="0" dirty="0" smtClean="0">
                <a:solidFill>
                  <a:schemeClr val="tx1"/>
                </a:solidFill>
                <a:latin typeface="+mn-lt"/>
                <a:ea typeface="+mn-ea"/>
                <a:cs typeface="+mn-cs"/>
              </a:rPr>
              <a:t>to be inferior to slow programmed freezing as well</a:t>
            </a:r>
          </a:p>
          <a:p>
            <a:r>
              <a:rPr lang="en-US" sz="1200" kern="1200" baseline="0" dirty="0" smtClean="0">
                <a:solidFill>
                  <a:schemeClr val="tx1"/>
                </a:solidFill>
                <a:latin typeface="+mn-lt"/>
                <a:ea typeface="+mn-ea"/>
                <a:cs typeface="+mn-cs"/>
              </a:rPr>
              <a:t>as </a:t>
            </a:r>
            <a:r>
              <a:rPr lang="en-US" sz="1200" kern="1200" baseline="0" dirty="0" err="1" smtClean="0">
                <a:solidFill>
                  <a:schemeClr val="tx1"/>
                </a:solidFill>
                <a:latin typeface="+mn-lt"/>
                <a:ea typeface="+mn-ea"/>
                <a:cs typeface="+mn-cs"/>
              </a:rPr>
              <a:t>vitrification</a:t>
            </a:r>
            <a:r>
              <a:rPr lang="en-US" sz="1200"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pPr/>
              <a:t>19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BE" dirty="0" smtClean="0"/>
              <a:t>Conclusions</a:t>
            </a:r>
          </a:p>
          <a:p>
            <a:endParaRPr lang="nl-NL" dirty="0" smtClean="0"/>
          </a:p>
          <a:p>
            <a:pPr>
              <a:buFontTx/>
              <a:buChar char="•"/>
            </a:pPr>
            <a:r>
              <a:rPr lang="nl-NL" dirty="0" smtClean="0"/>
              <a:t> </a:t>
            </a:r>
            <a:r>
              <a:rPr lang="nl-BE" dirty="0" smtClean="0"/>
              <a:t>More studies should be done!</a:t>
            </a:r>
            <a:endParaRPr lang="nl-NL" dirty="0" smtClean="0"/>
          </a:p>
          <a:p>
            <a:pPr>
              <a:buFontTx/>
              <a:buChar char="•"/>
            </a:pPr>
            <a:r>
              <a:rPr lang="nl-NL" dirty="0" smtClean="0"/>
              <a:t>The oocyte survival rate was higher in vitrified vs. slow-frozen oocytes (odds ratio [OR] 2.46, 95% confidence interval [CI] 1.82-3.32), although heterogeneity between studies was observed. </a:t>
            </a:r>
          </a:p>
          <a:p>
            <a:pPr>
              <a:buFontTx/>
              <a:buChar char="•"/>
            </a:pPr>
            <a:r>
              <a:rPr lang="nl-NL" dirty="0" smtClean="0"/>
              <a:t> The fertilization rate was higher in vitrified vs. slow-frozen oocytes (OR 1.50, 95% CI 1.07-2.11). </a:t>
            </a:r>
          </a:p>
          <a:p>
            <a:pPr>
              <a:buFontTx/>
              <a:buChar char="•"/>
            </a:pPr>
            <a:r>
              <a:rPr lang="nl-NL" dirty="0" smtClean="0"/>
              <a:t> Vitrification also resulted in a higher rate top-quality embryo (22.4% vs. 8.0%, OR 3.32, 95% CI 1.37-8.02) and embryo cleavage rate (day 2: 64.6% vs. 47.7%, OR 2.00, 95% CI 1.33-3.00; day 3: 53.0% vs. 33.3%, OR 2.25, 95% CI 1.32-3.85) as compared with slow freezing</a:t>
            </a:r>
          </a:p>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E1FE9F-E48F-477B-93F4-9F4EA3808184}"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solidFill>
                  <a:schemeClr val="bg1"/>
                </a:solidFill>
              </a:rPr>
              <a:t>It is clear from our fresh</a:t>
            </a:r>
          </a:p>
          <a:p>
            <a:r>
              <a:rPr lang="en-US" dirty="0" smtClean="0">
                <a:solidFill>
                  <a:schemeClr val="bg1"/>
                </a:solidFill>
              </a:rPr>
              <a:t>grafts that with a proper micro-surgical technique, ischemia time is</a:t>
            </a:r>
          </a:p>
          <a:p>
            <a:r>
              <a:rPr lang="en-US" dirty="0" smtClean="0">
                <a:solidFill>
                  <a:schemeClr val="bg1"/>
                </a:solidFill>
              </a:rPr>
              <a:t>not a problem for cortical grafting. The only issue remaining is what</a:t>
            </a:r>
          </a:p>
          <a:p>
            <a:r>
              <a:rPr lang="en-US" dirty="0" smtClean="0">
                <a:solidFill>
                  <a:schemeClr val="bg1"/>
                </a:solidFill>
              </a:rPr>
              <a:t>is the optimal method of cryopreservation?</a:t>
            </a:r>
          </a:p>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90000"/>
              </a:lnSpc>
              <a:spcBef>
                <a:spcPts val="0"/>
              </a:spcBef>
              <a:spcAft>
                <a:spcPts val="0"/>
              </a:spcAft>
              <a:buClrTx/>
              <a:buSzTx/>
              <a:buFont typeface="Monotype Sorts" pitchFamily="2" charset="2"/>
              <a:buNone/>
              <a:tabLst/>
              <a:defRPr/>
            </a:pPr>
            <a:r>
              <a:rPr lang="en-US" dirty="0" smtClean="0"/>
              <a:t>Chemotherapy mainly damage the very small follicles. These are not responsive to hormones in the blood.</a:t>
            </a:r>
          </a:p>
          <a:p>
            <a:pPr marL="0" marR="0" indent="0" algn="l" defTabSz="914400" rtl="0" eaLnBrk="1" fontAlgn="auto" latinLnBrk="0" hangingPunct="1">
              <a:lnSpc>
                <a:spcPct val="90000"/>
              </a:lnSpc>
              <a:spcBef>
                <a:spcPts val="0"/>
              </a:spcBef>
              <a:spcAft>
                <a:spcPts val="0"/>
              </a:spcAft>
              <a:buClrTx/>
              <a:buSzTx/>
              <a:buFont typeface="Monotype Sorts" pitchFamily="2" charset="2"/>
              <a:buNone/>
              <a:tabLst/>
              <a:defRPr/>
            </a:pPr>
            <a:endParaRPr lang="en-US" dirty="0" smtClean="0"/>
          </a:p>
          <a:p>
            <a:pPr marL="0" marR="0" indent="0" algn="l" defTabSz="914400" rtl="0" eaLnBrk="1" fontAlgn="auto" latinLnBrk="0" hangingPunct="1">
              <a:lnSpc>
                <a:spcPct val="90000"/>
              </a:lnSpc>
              <a:spcBef>
                <a:spcPts val="0"/>
              </a:spcBef>
              <a:spcAft>
                <a:spcPts val="0"/>
              </a:spcAft>
              <a:buClrTx/>
              <a:buSzTx/>
              <a:buFont typeface="Monotype Sorts" pitchFamily="2" charset="2"/>
              <a:buNone/>
              <a:tabLst/>
              <a:defRPr/>
            </a:pPr>
            <a:endParaRPr lang="en-US" dirty="0" smtClean="0"/>
          </a:p>
          <a:p>
            <a:pPr marL="0" marR="0" indent="0" algn="l" defTabSz="914400" rtl="0" eaLnBrk="1" fontAlgn="auto" latinLnBrk="0" hangingPunct="1">
              <a:lnSpc>
                <a:spcPct val="90000"/>
              </a:lnSpc>
              <a:spcBef>
                <a:spcPts val="0"/>
              </a:spcBef>
              <a:spcAft>
                <a:spcPts val="0"/>
              </a:spcAft>
              <a:buClrTx/>
              <a:buSzTx/>
              <a:buFont typeface="Monotype Sorts" pitchFamily="2" charset="2"/>
              <a:buNone/>
              <a:tabLst/>
              <a:defRPr/>
            </a:pPr>
            <a:r>
              <a:rPr lang="en-US" sz="1200" b="1" i="0" kern="1200" dirty="0" smtClean="0">
                <a:solidFill>
                  <a:schemeClr val="tx1"/>
                </a:solidFill>
                <a:latin typeface="+mn-lt"/>
                <a:ea typeface="+mn-ea"/>
                <a:cs typeface="+mn-cs"/>
              </a:rPr>
              <a:t>American Society of Clinical Oncology (ASCO) Guideline 2013</a:t>
            </a:r>
          </a:p>
          <a:p>
            <a:pPr marL="0" marR="0" indent="0" algn="l" defTabSz="914400" rtl="0" eaLnBrk="1" fontAlgn="auto" latinLnBrk="0" hangingPunct="1">
              <a:lnSpc>
                <a:spcPct val="90000"/>
              </a:lnSpc>
              <a:spcBef>
                <a:spcPts val="0"/>
              </a:spcBef>
              <a:spcAft>
                <a:spcPts val="0"/>
              </a:spcAft>
              <a:buClrTx/>
              <a:buSzTx/>
              <a:buFont typeface="Monotype Sorts" pitchFamily="2" charset="2"/>
              <a:buNone/>
              <a:tabLst/>
              <a:defRPr/>
            </a:pPr>
            <a:endParaRPr lang="en-US" dirty="0" smtClean="0"/>
          </a:p>
          <a:p>
            <a:pPr>
              <a:buFont typeface="Arial" pitchFamily="34" charset="0"/>
              <a:buChar char="•"/>
            </a:pPr>
            <a:r>
              <a:rPr lang="en-US" sz="1200" kern="1200" dirty="0" smtClean="0">
                <a:solidFill>
                  <a:schemeClr val="tx1"/>
                </a:solidFill>
                <a:latin typeface="+mn-lt"/>
                <a:ea typeface="+mn-ea"/>
                <a:cs typeface="+mn-cs"/>
              </a:rPr>
              <a:t>Ovarian suppression with </a:t>
            </a:r>
            <a:r>
              <a:rPr lang="en-US" sz="1200" kern="1200" dirty="0" err="1" smtClean="0">
                <a:solidFill>
                  <a:schemeClr val="tx1"/>
                </a:solidFill>
                <a:latin typeface="+mn-lt"/>
                <a:ea typeface="+mn-ea"/>
                <a:cs typeface="+mn-cs"/>
              </a:rPr>
              <a:t>gonadotropin</a:t>
            </a:r>
            <a:r>
              <a:rPr lang="en-US" sz="1200" kern="1200" dirty="0" smtClean="0">
                <a:solidFill>
                  <a:schemeClr val="tx1"/>
                </a:solidFill>
                <a:latin typeface="+mn-lt"/>
                <a:ea typeface="+mn-ea"/>
                <a:cs typeface="+mn-cs"/>
              </a:rPr>
              <a:t> releasing hormone (</a:t>
            </a:r>
            <a:r>
              <a:rPr lang="en-US" sz="1200" kern="1200" dirty="0" err="1" smtClean="0">
                <a:solidFill>
                  <a:schemeClr val="tx1"/>
                </a:solidFill>
                <a:latin typeface="+mn-lt"/>
                <a:ea typeface="+mn-ea"/>
                <a:cs typeface="+mn-cs"/>
              </a:rPr>
              <a:t>GnRH</a:t>
            </a:r>
            <a:r>
              <a:rPr lang="en-US" sz="1200" kern="1200" dirty="0" smtClean="0">
                <a:solidFill>
                  <a:schemeClr val="tx1"/>
                </a:solidFill>
                <a:latin typeface="+mn-lt"/>
                <a:ea typeface="+mn-ea"/>
                <a:cs typeface="+mn-cs"/>
              </a:rPr>
              <a:t>) analogs or antagonists (I)</a:t>
            </a:r>
          </a:p>
          <a:p>
            <a:pPr>
              <a:buFont typeface="Arial" pitchFamily="34" charset="0"/>
              <a:buChar char="•"/>
            </a:pPr>
            <a:r>
              <a:rPr lang="en-US" sz="1200" kern="1200" dirty="0" smtClean="0">
                <a:solidFill>
                  <a:schemeClr val="tx1"/>
                </a:solidFill>
                <a:latin typeface="+mn-lt"/>
                <a:ea typeface="+mn-ea"/>
                <a:cs typeface="+mn-cs"/>
              </a:rPr>
              <a:t>Use of hormonal therapies to protect ovarian tissue during chemotherapy or radiation therapy</a:t>
            </a:r>
          </a:p>
          <a:p>
            <a:pPr>
              <a:buFont typeface="Arial" pitchFamily="34" charset="0"/>
              <a:buChar char="•"/>
            </a:pPr>
            <a:r>
              <a:rPr lang="en-US" sz="1200" kern="1200" dirty="0" smtClean="0">
                <a:solidFill>
                  <a:schemeClr val="tx1"/>
                </a:solidFill>
                <a:latin typeface="+mn-lt"/>
                <a:ea typeface="+mn-ea"/>
                <a:cs typeface="+mn-cs"/>
              </a:rPr>
              <a:t>Small randomized studies and case series. Larger randomized trials in progress</a:t>
            </a:r>
          </a:p>
          <a:p>
            <a:pPr lvl="0" fontAlgn="base">
              <a:buFont typeface="Arial" pitchFamily="34" charset="0"/>
              <a:buChar char="•"/>
            </a:pPr>
            <a:r>
              <a:rPr lang="en-US" sz="1200" kern="1200" dirty="0" smtClean="0">
                <a:solidFill>
                  <a:schemeClr val="tx1"/>
                </a:solidFill>
                <a:latin typeface="+mn-lt"/>
                <a:ea typeface="+mn-ea"/>
                <a:cs typeface="+mn-cs"/>
              </a:rPr>
              <a:t>Medication given before and during treatment with chemotherapy</a:t>
            </a:r>
          </a:p>
          <a:p>
            <a:pPr lvl="0" fontAlgn="base">
              <a:buFont typeface="Arial" pitchFamily="34" charset="0"/>
              <a:buChar char="•"/>
            </a:pPr>
            <a:r>
              <a:rPr lang="en-US" sz="1200" kern="1200" dirty="0" smtClean="0">
                <a:solidFill>
                  <a:schemeClr val="tx1"/>
                </a:solidFill>
                <a:latin typeface="+mn-lt"/>
                <a:ea typeface="+mn-ea"/>
                <a:cs typeface="+mn-cs"/>
              </a:rPr>
              <a:t>Approximately $500/mo</a:t>
            </a:r>
          </a:p>
          <a:p>
            <a:pPr lvl="0" fontAlgn="base">
              <a:buFont typeface="Arial" pitchFamily="34" charset="0"/>
              <a:buChar char="•"/>
            </a:pPr>
            <a:endParaRPr lang="en-US" sz="1200" kern="1200" dirty="0" smtClean="0">
              <a:solidFill>
                <a:schemeClr val="tx1"/>
              </a:solidFill>
              <a:latin typeface="+mn-lt"/>
              <a:ea typeface="+mn-ea"/>
              <a:cs typeface="+mn-cs"/>
            </a:endParaRPr>
          </a:p>
          <a:p>
            <a:pPr lvl="0" fontAlgn="base">
              <a:buFont typeface="Arial" pitchFamily="34" charset="0"/>
              <a:buChar char="•"/>
            </a:pPr>
            <a:endParaRPr lang="en-US" sz="1200" kern="120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These follicles are at resting stage with</a:t>
            </a:r>
          </a:p>
          <a:p>
            <a:r>
              <a:rPr lang="en-US" sz="1200" kern="1200" baseline="0" dirty="0" smtClean="0">
                <a:solidFill>
                  <a:schemeClr val="tx1"/>
                </a:solidFill>
                <a:latin typeface="+mn-lt"/>
                <a:ea typeface="+mn-ea"/>
                <a:cs typeface="+mn-cs"/>
              </a:rPr>
              <a:t>an </a:t>
            </a:r>
            <a:r>
              <a:rPr lang="en-US" sz="1200" kern="1200" baseline="0" dirty="0" err="1" smtClean="0">
                <a:solidFill>
                  <a:schemeClr val="tx1"/>
                </a:solidFill>
                <a:latin typeface="+mn-lt"/>
                <a:ea typeface="+mn-ea"/>
                <a:cs typeface="+mn-cs"/>
              </a:rPr>
              <a:t>oocyte</a:t>
            </a:r>
            <a:r>
              <a:rPr lang="en-US" sz="1200" kern="1200" baseline="0" dirty="0" smtClean="0">
                <a:solidFill>
                  <a:schemeClr val="tx1"/>
                </a:solidFill>
                <a:latin typeface="+mn-lt"/>
                <a:ea typeface="+mn-ea"/>
                <a:cs typeface="+mn-cs"/>
              </a:rPr>
              <a:t> arrested at the prophase of ®</a:t>
            </a:r>
            <a:r>
              <a:rPr lang="en-US" sz="1200" kern="1200" baseline="0" dirty="0" err="1" smtClean="0">
                <a:solidFill>
                  <a:schemeClr val="tx1"/>
                </a:solidFill>
                <a:latin typeface="+mn-lt"/>
                <a:ea typeface="+mn-ea"/>
                <a:cs typeface="+mn-cs"/>
              </a:rPr>
              <a:t>rst</a:t>
            </a:r>
            <a:r>
              <a:rPr lang="en-US" sz="1200" kern="1200" baseline="0" dirty="0" smtClean="0">
                <a:solidFill>
                  <a:schemeClr val="tx1"/>
                </a:solidFill>
                <a:latin typeface="+mn-lt"/>
                <a:ea typeface="+mn-ea"/>
                <a:cs typeface="+mn-cs"/>
              </a:rPr>
              <a:t> meiotic division.</a:t>
            </a:r>
          </a:p>
          <a:p>
            <a:r>
              <a:rPr lang="en-US" sz="1200" kern="1200" baseline="0" dirty="0" smtClean="0">
                <a:solidFill>
                  <a:schemeClr val="tx1"/>
                </a:solidFill>
                <a:latin typeface="+mn-lt"/>
                <a:ea typeface="+mn-ea"/>
                <a:cs typeface="+mn-cs"/>
              </a:rPr>
              <a:t>Primordial follicles initiate follicle growth through an unknown</a:t>
            </a:r>
          </a:p>
          <a:p>
            <a:r>
              <a:rPr lang="en-US" sz="1200" kern="1200" baseline="0" dirty="0" smtClean="0">
                <a:solidFill>
                  <a:schemeClr val="tx1"/>
                </a:solidFill>
                <a:latin typeface="+mn-lt"/>
                <a:ea typeface="+mn-ea"/>
                <a:cs typeface="+mn-cs"/>
              </a:rPr>
              <a:t>mechanism which is FSH independent (</a:t>
            </a:r>
            <a:r>
              <a:rPr lang="en-US" sz="1200" kern="1200" baseline="0" dirty="0" err="1" smtClean="0">
                <a:solidFill>
                  <a:schemeClr val="tx1"/>
                </a:solidFill>
                <a:latin typeface="+mn-lt"/>
                <a:ea typeface="+mn-ea"/>
                <a:cs typeface="+mn-cs"/>
              </a:rPr>
              <a:t>Gougeon</a:t>
            </a:r>
            <a:r>
              <a:rPr lang="en-US" sz="1200" kern="1200" baseline="0" dirty="0" smtClean="0">
                <a:solidFill>
                  <a:schemeClr val="tx1"/>
                </a:solidFill>
                <a:latin typeface="+mn-lt"/>
                <a:ea typeface="+mn-ea"/>
                <a:cs typeface="+mn-cs"/>
              </a:rPr>
              <a:t>, 1996; </a:t>
            </a:r>
            <a:r>
              <a:rPr lang="en-US" sz="1200" kern="1200" baseline="0" dirty="0" err="1" smtClean="0">
                <a:solidFill>
                  <a:schemeClr val="tx1"/>
                </a:solidFill>
                <a:latin typeface="+mn-lt"/>
                <a:ea typeface="+mn-ea"/>
                <a:cs typeface="+mn-cs"/>
              </a:rPr>
              <a:t>Oktay</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et al., 1997b, 1998a; </a:t>
            </a:r>
            <a:r>
              <a:rPr lang="en-US" sz="1200" kern="1200" baseline="0" dirty="0" err="1" smtClean="0">
                <a:solidFill>
                  <a:schemeClr val="tx1"/>
                </a:solidFill>
                <a:latin typeface="+mn-lt"/>
                <a:ea typeface="+mn-ea"/>
                <a:cs typeface="+mn-cs"/>
              </a:rPr>
              <a:t>McNatty</a:t>
            </a:r>
            <a:r>
              <a:rPr lang="en-US" sz="1200" kern="1200" baseline="0" dirty="0" smtClean="0">
                <a:solidFill>
                  <a:schemeClr val="tx1"/>
                </a:solidFill>
                <a:latin typeface="+mn-lt"/>
                <a:ea typeface="+mn-ea"/>
                <a:cs typeface="+mn-cs"/>
              </a:rPr>
              <a:t> et al., 1999; </a:t>
            </a:r>
            <a:r>
              <a:rPr lang="en-US" sz="1200" kern="1200" baseline="0" dirty="0" err="1" smtClean="0">
                <a:solidFill>
                  <a:schemeClr val="tx1"/>
                </a:solidFill>
                <a:latin typeface="+mn-lt"/>
                <a:ea typeface="+mn-ea"/>
                <a:cs typeface="+mn-cs"/>
              </a:rPr>
              <a:t>Meduri</a:t>
            </a:r>
            <a:r>
              <a:rPr lang="en-US" sz="1200" kern="1200" baseline="0" dirty="0" smtClean="0">
                <a:solidFill>
                  <a:schemeClr val="tx1"/>
                </a:solidFill>
                <a:latin typeface="+mn-lt"/>
                <a:ea typeface="+mn-ea"/>
                <a:cs typeface="+mn-cs"/>
              </a:rPr>
              <a:t> et al., 2003).</a:t>
            </a:r>
          </a:p>
          <a:p>
            <a:r>
              <a:rPr lang="en-US" sz="1200" kern="1200" baseline="0" dirty="0" smtClean="0">
                <a:solidFill>
                  <a:schemeClr val="tx1"/>
                </a:solidFill>
                <a:latin typeface="+mn-lt"/>
                <a:ea typeface="+mn-ea"/>
                <a:cs typeface="+mn-cs"/>
              </a:rPr>
              <a:t>FSH receptors are not expressed in primordial and primary</a:t>
            </a:r>
          </a:p>
          <a:p>
            <a:r>
              <a:rPr lang="en-US" sz="1200" kern="1200" baseline="0" dirty="0" smtClean="0">
                <a:solidFill>
                  <a:schemeClr val="tx1"/>
                </a:solidFill>
                <a:latin typeface="+mn-lt"/>
                <a:ea typeface="+mn-ea"/>
                <a:cs typeface="+mn-cs"/>
              </a:rPr>
              <a:t>follicles, but the expression is uniformly present in as early as 3±4</a:t>
            </a:r>
          </a:p>
          <a:p>
            <a:r>
              <a:rPr lang="en-US" sz="1200" kern="1200" baseline="0" dirty="0" err="1" smtClean="0">
                <a:solidFill>
                  <a:schemeClr val="tx1"/>
                </a:solidFill>
                <a:latin typeface="+mn-lt"/>
                <a:ea typeface="+mn-ea"/>
                <a:cs typeface="+mn-cs"/>
              </a:rPr>
              <a:t>granulosa</a:t>
            </a:r>
            <a:r>
              <a:rPr lang="en-US" sz="1200" kern="1200" baseline="0" dirty="0" smtClean="0">
                <a:solidFill>
                  <a:schemeClr val="tx1"/>
                </a:solidFill>
                <a:latin typeface="+mn-lt"/>
                <a:ea typeface="+mn-ea"/>
                <a:cs typeface="+mn-cs"/>
              </a:rPr>
              <a:t> layer </a:t>
            </a:r>
            <a:r>
              <a:rPr lang="en-US" sz="1200" kern="1200" baseline="0" dirty="0" err="1" smtClean="0">
                <a:solidFill>
                  <a:schemeClr val="tx1"/>
                </a:solidFill>
                <a:latin typeface="+mn-lt"/>
                <a:ea typeface="+mn-ea"/>
                <a:cs typeface="+mn-cs"/>
              </a:rPr>
              <a:t>preantral</a:t>
            </a:r>
            <a:r>
              <a:rPr lang="en-US" sz="1200" kern="1200" baseline="0" dirty="0" smtClean="0">
                <a:solidFill>
                  <a:schemeClr val="tx1"/>
                </a:solidFill>
                <a:latin typeface="+mn-lt"/>
                <a:ea typeface="+mn-ea"/>
                <a:cs typeface="+mn-cs"/>
              </a:rPr>
              <a:t> follicles. It is possible that ovarian</a:t>
            </a:r>
          </a:p>
          <a:p>
            <a:r>
              <a:rPr lang="en-US" sz="1200" kern="1200" baseline="0" dirty="0" smtClean="0">
                <a:solidFill>
                  <a:schemeClr val="tx1"/>
                </a:solidFill>
                <a:latin typeface="+mn-lt"/>
                <a:ea typeface="+mn-ea"/>
                <a:cs typeface="+mn-cs"/>
              </a:rPr>
              <a:t>suppression with </a:t>
            </a:r>
            <a:r>
              <a:rPr lang="en-US" sz="1200" kern="1200" baseline="0" dirty="0" err="1" smtClean="0">
                <a:solidFill>
                  <a:schemeClr val="tx1"/>
                </a:solidFill>
                <a:latin typeface="+mn-lt"/>
                <a:ea typeface="+mn-ea"/>
                <a:cs typeface="+mn-cs"/>
              </a:rPr>
              <a:t>GnRH</a:t>
            </a:r>
            <a:r>
              <a:rPr lang="en-US" sz="1200" kern="1200" baseline="0" dirty="0" smtClean="0">
                <a:solidFill>
                  <a:schemeClr val="tx1"/>
                </a:solidFill>
                <a:latin typeface="+mn-lt"/>
                <a:ea typeface="+mn-ea"/>
                <a:cs typeface="+mn-cs"/>
              </a:rPr>
              <a:t> analogues preserves these follicles that</a:t>
            </a:r>
          </a:p>
          <a:p>
            <a:r>
              <a:rPr lang="en-US" sz="1200" kern="1200" baseline="0" dirty="0" smtClean="0">
                <a:solidFill>
                  <a:schemeClr val="tx1"/>
                </a:solidFill>
                <a:latin typeface="+mn-lt"/>
                <a:ea typeface="+mn-ea"/>
                <a:cs typeface="+mn-cs"/>
              </a:rPr>
              <a:t>have initiated growth. However, growing follicles not only</a:t>
            </a:r>
          </a:p>
          <a:p>
            <a:r>
              <a:rPr lang="en-US" sz="1200" kern="1200" baseline="0" dirty="0" smtClean="0">
                <a:solidFill>
                  <a:schemeClr val="tx1"/>
                </a:solidFill>
                <a:latin typeface="+mn-lt"/>
                <a:ea typeface="+mn-ea"/>
                <a:cs typeface="+mn-cs"/>
              </a:rPr>
              <a:t>constitute &lt;10% of all follicles at any given time in the ovary,</a:t>
            </a:r>
          </a:p>
          <a:p>
            <a:r>
              <a:rPr lang="en-US" sz="1200" kern="1200" baseline="0" dirty="0" smtClean="0">
                <a:solidFill>
                  <a:schemeClr val="tx1"/>
                </a:solidFill>
                <a:latin typeface="+mn-lt"/>
                <a:ea typeface="+mn-ea"/>
                <a:cs typeface="+mn-cs"/>
              </a:rPr>
              <a:t>but once growth has been initiated, they are destined either to</a:t>
            </a:r>
          </a:p>
          <a:p>
            <a:r>
              <a:rPr lang="en-US" sz="1200" kern="1200" baseline="0" dirty="0" smtClean="0">
                <a:solidFill>
                  <a:schemeClr val="tx1"/>
                </a:solidFill>
                <a:latin typeface="+mn-lt"/>
                <a:ea typeface="+mn-ea"/>
                <a:cs typeface="+mn-cs"/>
              </a:rPr>
              <a:t>become </a:t>
            </a:r>
            <a:r>
              <a:rPr lang="en-US" sz="1200" kern="1200" baseline="0" dirty="0" err="1" smtClean="0">
                <a:solidFill>
                  <a:schemeClr val="tx1"/>
                </a:solidFill>
                <a:latin typeface="+mn-lt"/>
                <a:ea typeface="+mn-ea"/>
                <a:cs typeface="+mn-cs"/>
              </a:rPr>
              <a:t>atretic</a:t>
            </a:r>
            <a:r>
              <a:rPr lang="en-US" sz="1200" kern="1200" baseline="0" dirty="0" smtClean="0">
                <a:solidFill>
                  <a:schemeClr val="tx1"/>
                </a:solidFill>
                <a:latin typeface="+mn-lt"/>
                <a:ea typeface="+mn-ea"/>
                <a:cs typeface="+mn-cs"/>
              </a:rPr>
              <a:t> or to ovulate. It is quite possible that </a:t>
            </a:r>
            <a:r>
              <a:rPr lang="en-US" sz="1200" kern="1200" baseline="0" dirty="0" err="1" smtClean="0">
                <a:solidFill>
                  <a:schemeClr val="tx1"/>
                </a:solidFill>
                <a:latin typeface="+mn-lt"/>
                <a:ea typeface="+mn-ea"/>
                <a:cs typeface="+mn-cs"/>
              </a:rPr>
              <a:t>GnRH</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analogue co-treatment delays the fate of these follicles, hence</a:t>
            </a:r>
          </a:p>
          <a:p>
            <a:r>
              <a:rPr lang="en-US" sz="1200" kern="1200" baseline="0" dirty="0" smtClean="0">
                <a:solidFill>
                  <a:schemeClr val="tx1"/>
                </a:solidFill>
                <a:latin typeface="+mn-lt"/>
                <a:ea typeface="+mn-ea"/>
                <a:cs typeface="+mn-cs"/>
              </a:rPr>
              <a:t>giving the impression that ovarian function is protected in the short</a:t>
            </a:r>
          </a:p>
          <a:p>
            <a:r>
              <a:rPr lang="en-US" sz="1200" kern="1200" baseline="0" dirty="0" smtClean="0">
                <a:solidFill>
                  <a:schemeClr val="tx1"/>
                </a:solidFill>
                <a:latin typeface="+mn-lt"/>
                <a:ea typeface="+mn-ea"/>
                <a:cs typeface="+mn-cs"/>
              </a:rPr>
              <a:t>run. It has also been suggested that the effects of </a:t>
            </a:r>
            <a:r>
              <a:rPr lang="en-US" sz="1200" kern="1200" baseline="0" dirty="0" err="1" smtClean="0">
                <a:solidFill>
                  <a:schemeClr val="tx1"/>
                </a:solidFill>
                <a:latin typeface="+mn-lt"/>
                <a:ea typeface="+mn-ea"/>
                <a:cs typeface="+mn-cs"/>
              </a:rPr>
              <a:t>GnRH</a:t>
            </a:r>
            <a:r>
              <a:rPr lang="en-US" sz="1200" kern="1200" baseline="0" dirty="0" smtClean="0">
                <a:solidFill>
                  <a:schemeClr val="tx1"/>
                </a:solidFill>
                <a:latin typeface="+mn-lt"/>
                <a:ea typeface="+mn-ea"/>
                <a:cs typeface="+mn-cs"/>
              </a:rPr>
              <a:t> analogues</a:t>
            </a:r>
          </a:p>
          <a:p>
            <a:r>
              <a:rPr lang="en-US" sz="1200" kern="1200" baseline="0" dirty="0" smtClean="0">
                <a:solidFill>
                  <a:schemeClr val="tx1"/>
                </a:solidFill>
                <a:latin typeface="+mn-lt"/>
                <a:ea typeface="+mn-ea"/>
                <a:cs typeface="+mn-cs"/>
              </a:rPr>
              <a:t>may be explained through direct actions of </a:t>
            </a:r>
            <a:r>
              <a:rPr lang="en-US" sz="1200" kern="1200" baseline="0" dirty="0" err="1" smtClean="0">
                <a:solidFill>
                  <a:schemeClr val="tx1"/>
                </a:solidFill>
                <a:latin typeface="+mn-lt"/>
                <a:ea typeface="+mn-ea"/>
                <a:cs typeface="+mn-cs"/>
              </a:rPr>
              <a:t>GnRH</a:t>
            </a:r>
            <a:r>
              <a:rPr lang="en-US" sz="1200" kern="1200" baseline="0" dirty="0" smtClean="0">
                <a:solidFill>
                  <a:schemeClr val="tx1"/>
                </a:solidFill>
                <a:latin typeface="+mn-lt"/>
                <a:ea typeface="+mn-ea"/>
                <a:cs typeface="+mn-cs"/>
              </a:rPr>
              <a:t> in the ovary</a:t>
            </a:r>
          </a:p>
          <a:p>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Blumenfeld</a:t>
            </a:r>
            <a:r>
              <a:rPr lang="en-US" sz="1200" kern="1200" baseline="0" dirty="0" smtClean="0">
                <a:solidFill>
                  <a:schemeClr val="tx1"/>
                </a:solidFill>
                <a:latin typeface="+mn-lt"/>
                <a:ea typeface="+mn-ea"/>
                <a:cs typeface="+mn-cs"/>
              </a:rPr>
              <a:t>, 2003). It was shown that luteinized immortalized</a:t>
            </a:r>
          </a:p>
          <a:p>
            <a:r>
              <a:rPr lang="en-US" sz="1200" kern="1200" baseline="0" dirty="0" err="1" smtClean="0">
                <a:solidFill>
                  <a:schemeClr val="tx1"/>
                </a:solidFill>
                <a:latin typeface="+mn-lt"/>
                <a:ea typeface="+mn-ea"/>
                <a:cs typeface="+mn-cs"/>
              </a:rPr>
              <a:t>granulosa</a:t>
            </a:r>
            <a:r>
              <a:rPr lang="en-US" sz="1200" kern="1200" baseline="0" dirty="0" smtClean="0">
                <a:solidFill>
                  <a:schemeClr val="tx1"/>
                </a:solidFill>
                <a:latin typeface="+mn-lt"/>
                <a:ea typeface="+mn-ea"/>
                <a:cs typeface="+mn-cs"/>
              </a:rPr>
              <a:t> cell lines express </a:t>
            </a:r>
            <a:r>
              <a:rPr lang="en-US" sz="1200" kern="1200" baseline="0" dirty="0" err="1" smtClean="0">
                <a:solidFill>
                  <a:schemeClr val="tx1"/>
                </a:solidFill>
                <a:latin typeface="+mn-lt"/>
                <a:ea typeface="+mn-ea"/>
                <a:cs typeface="+mn-cs"/>
              </a:rPr>
              <a:t>GnRH</a:t>
            </a:r>
            <a:r>
              <a:rPr lang="en-US" sz="1200" kern="1200" baseline="0" dirty="0" smtClean="0">
                <a:solidFill>
                  <a:schemeClr val="tx1"/>
                </a:solidFill>
                <a:latin typeface="+mn-lt"/>
                <a:ea typeface="+mn-ea"/>
                <a:cs typeface="+mn-cs"/>
              </a:rPr>
              <a:t> receptors (Cheng et al., 2002);</a:t>
            </a:r>
          </a:p>
          <a:p>
            <a:r>
              <a:rPr lang="en-US" sz="1200" kern="1200" baseline="0" dirty="0" smtClean="0">
                <a:solidFill>
                  <a:schemeClr val="tx1"/>
                </a:solidFill>
                <a:latin typeface="+mn-lt"/>
                <a:ea typeface="+mn-ea"/>
                <a:cs typeface="+mn-cs"/>
              </a:rPr>
              <a:t>however, to our knowledge, presence of these receptors on human</a:t>
            </a:r>
          </a:p>
          <a:p>
            <a:r>
              <a:rPr lang="en-US" sz="1200" kern="1200" baseline="0" dirty="0" smtClean="0">
                <a:solidFill>
                  <a:schemeClr val="tx1"/>
                </a:solidFill>
                <a:latin typeface="+mn-lt"/>
                <a:ea typeface="+mn-ea"/>
                <a:cs typeface="+mn-cs"/>
              </a:rPr>
              <a:t>primordial follicles or </a:t>
            </a:r>
            <a:r>
              <a:rPr lang="en-US" sz="1200" kern="1200" baseline="0" dirty="0" err="1" smtClean="0">
                <a:solidFill>
                  <a:schemeClr val="tx1"/>
                </a:solidFill>
                <a:latin typeface="+mn-lt"/>
                <a:ea typeface="+mn-ea"/>
                <a:cs typeface="+mn-cs"/>
              </a:rPr>
              <a:t>oocytes</a:t>
            </a:r>
            <a:r>
              <a:rPr lang="en-US" sz="1200" kern="1200" baseline="0" dirty="0" smtClean="0">
                <a:solidFill>
                  <a:schemeClr val="tx1"/>
                </a:solidFill>
                <a:latin typeface="+mn-lt"/>
                <a:ea typeface="+mn-ea"/>
                <a:cs typeface="+mn-cs"/>
              </a:rPr>
              <a:t> has never been demonstrated. A</a:t>
            </a:r>
          </a:p>
          <a:p>
            <a:r>
              <a:rPr lang="en-US" sz="1200" kern="1200" baseline="0" dirty="0" smtClean="0">
                <a:solidFill>
                  <a:schemeClr val="tx1"/>
                </a:solidFill>
                <a:latin typeface="+mn-lt"/>
                <a:ea typeface="+mn-ea"/>
                <a:cs typeface="+mn-cs"/>
              </a:rPr>
              <a:t>clinical example for why </a:t>
            </a:r>
            <a:r>
              <a:rPr lang="en-US" sz="1200" kern="1200" baseline="0" dirty="0" err="1" smtClean="0">
                <a:solidFill>
                  <a:schemeClr val="tx1"/>
                </a:solidFill>
                <a:latin typeface="+mn-lt"/>
                <a:ea typeface="+mn-ea"/>
                <a:cs typeface="+mn-cs"/>
              </a:rPr>
              <a:t>gonadal</a:t>
            </a:r>
            <a:r>
              <a:rPr lang="en-US" sz="1200" kern="1200" baseline="0" dirty="0" smtClean="0">
                <a:solidFill>
                  <a:schemeClr val="tx1"/>
                </a:solidFill>
                <a:latin typeface="+mn-lt"/>
                <a:ea typeface="+mn-ea"/>
                <a:cs typeface="+mn-cs"/>
              </a:rPr>
              <a:t> suppression may not protect</a:t>
            </a:r>
          </a:p>
          <a:p>
            <a:r>
              <a:rPr lang="en-US" sz="1200" kern="1200" baseline="0" dirty="0" smtClean="0">
                <a:solidFill>
                  <a:schemeClr val="tx1"/>
                </a:solidFill>
                <a:latin typeface="+mn-lt"/>
                <a:ea typeface="+mn-ea"/>
                <a:cs typeface="+mn-cs"/>
              </a:rPr>
              <a:t>ovaries is the fact that pre-pubertal children receiving heavy</a:t>
            </a:r>
          </a:p>
          <a:p>
            <a:r>
              <a:rPr lang="en-US" sz="1200" kern="1200" baseline="0" dirty="0" smtClean="0">
                <a:solidFill>
                  <a:schemeClr val="tx1"/>
                </a:solidFill>
                <a:latin typeface="+mn-lt"/>
                <a:ea typeface="+mn-ea"/>
                <a:cs typeface="+mn-cs"/>
              </a:rPr>
              <a:t>chemotherapy still suffer from ovarian failure (</a:t>
            </a:r>
            <a:r>
              <a:rPr lang="en-US" sz="1200" kern="1200" baseline="0" dirty="0" err="1" smtClean="0">
                <a:solidFill>
                  <a:schemeClr val="tx1"/>
                </a:solidFill>
                <a:latin typeface="+mn-lt"/>
                <a:ea typeface="+mn-ea"/>
                <a:cs typeface="+mn-cs"/>
              </a:rPr>
              <a:t>Teinturier</a:t>
            </a:r>
            <a:r>
              <a:rPr lang="en-US" sz="1200" kern="1200" baseline="0" dirty="0" smtClean="0">
                <a:solidFill>
                  <a:schemeClr val="tx1"/>
                </a:solidFill>
                <a:latin typeface="+mn-lt"/>
                <a:ea typeface="+mn-ea"/>
                <a:cs typeface="+mn-cs"/>
              </a:rPr>
              <a:t> et al.,</a:t>
            </a:r>
          </a:p>
          <a:p>
            <a:r>
              <a:rPr lang="en-US" sz="1200" kern="1200" baseline="0" dirty="0" smtClean="0">
                <a:solidFill>
                  <a:schemeClr val="tx1"/>
                </a:solidFill>
                <a:latin typeface="+mn-lt"/>
                <a:ea typeface="+mn-ea"/>
                <a:cs typeface="+mn-cs"/>
              </a:rPr>
              <a:t>1998). However, since younger patients have a larger ovarian</a:t>
            </a:r>
          </a:p>
          <a:p>
            <a:r>
              <a:rPr lang="en-US" sz="1200" kern="1200" baseline="0" dirty="0" smtClean="0">
                <a:solidFill>
                  <a:schemeClr val="tx1"/>
                </a:solidFill>
                <a:latin typeface="+mn-lt"/>
                <a:ea typeface="+mn-ea"/>
                <a:cs typeface="+mn-cs"/>
              </a:rPr>
              <a:t>reserve, absence of immediate ovarian failure does not mean that</a:t>
            </a:r>
          </a:p>
          <a:p>
            <a:r>
              <a:rPr lang="en-US" sz="1200" kern="1200" baseline="0" dirty="0" smtClean="0">
                <a:solidFill>
                  <a:schemeClr val="tx1"/>
                </a:solidFill>
                <a:latin typeface="+mn-lt"/>
                <a:ea typeface="+mn-ea"/>
                <a:cs typeface="+mn-cs"/>
              </a:rPr>
              <a:t>gonads are unaffected by the chemotherapy (</a:t>
            </a:r>
            <a:r>
              <a:rPr lang="en-US" sz="1200" kern="1200" baseline="0" dirty="0" err="1" smtClean="0">
                <a:solidFill>
                  <a:schemeClr val="tx1"/>
                </a:solidFill>
                <a:latin typeface="+mn-lt"/>
                <a:ea typeface="+mn-ea"/>
                <a:cs typeface="+mn-cs"/>
              </a:rPr>
              <a:t>Meirow</a:t>
            </a:r>
            <a:r>
              <a:rPr lang="en-US" sz="1200" kern="1200" baseline="0" dirty="0" smtClean="0">
                <a:solidFill>
                  <a:schemeClr val="tx1"/>
                </a:solidFill>
                <a:latin typeface="+mn-lt"/>
                <a:ea typeface="+mn-ea"/>
                <a:cs typeface="+mn-cs"/>
              </a:rPr>
              <a:t> et al., 1999).</a:t>
            </a:r>
          </a:p>
          <a:p>
            <a:r>
              <a:rPr lang="en-US" sz="1200" kern="1200" baseline="0" dirty="0" smtClean="0">
                <a:solidFill>
                  <a:schemeClr val="tx1"/>
                </a:solidFill>
                <a:latin typeface="+mn-lt"/>
                <a:ea typeface="+mn-ea"/>
                <a:cs typeface="+mn-cs"/>
              </a:rPr>
              <a:t>All of the patients who receive heavy </a:t>
            </a:r>
            <a:r>
              <a:rPr lang="en-US" sz="1200" kern="1200" baseline="0" dirty="0" err="1" smtClean="0">
                <a:solidFill>
                  <a:schemeClr val="tx1"/>
                </a:solidFill>
                <a:latin typeface="+mn-lt"/>
                <a:ea typeface="+mn-ea"/>
                <a:cs typeface="+mn-cs"/>
              </a:rPr>
              <a:t>gonadotoxic</a:t>
            </a:r>
            <a:r>
              <a:rPr lang="en-US" sz="1200" kern="1200" baseline="0" dirty="0" smtClean="0">
                <a:solidFill>
                  <a:schemeClr val="tx1"/>
                </a:solidFill>
                <a:latin typeface="+mn-lt"/>
                <a:ea typeface="+mn-ea"/>
                <a:cs typeface="+mn-cs"/>
              </a:rPr>
              <a:t> chemotherapy</a:t>
            </a:r>
          </a:p>
          <a:p>
            <a:r>
              <a:rPr lang="en-US" sz="1200" kern="1200" baseline="0" dirty="0" smtClean="0">
                <a:solidFill>
                  <a:schemeClr val="tx1"/>
                </a:solidFill>
                <a:latin typeface="+mn-lt"/>
                <a:ea typeface="+mn-ea"/>
                <a:cs typeface="+mn-cs"/>
              </a:rPr>
              <a:t>will eventually suffer from premature ovarian failure (</a:t>
            </a:r>
            <a:r>
              <a:rPr lang="en-US" sz="1200" kern="1200" baseline="0" dirty="0" err="1" smtClean="0">
                <a:solidFill>
                  <a:schemeClr val="tx1"/>
                </a:solidFill>
                <a:latin typeface="+mn-lt"/>
                <a:ea typeface="+mn-ea"/>
                <a:cs typeface="+mn-cs"/>
              </a:rPr>
              <a:t>Viviani</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et al., 1999; </a:t>
            </a:r>
            <a:r>
              <a:rPr lang="en-US" sz="1200" kern="1200" baseline="0" dirty="0" err="1" smtClean="0">
                <a:solidFill>
                  <a:schemeClr val="tx1"/>
                </a:solidFill>
                <a:latin typeface="+mn-lt"/>
                <a:ea typeface="+mn-ea"/>
                <a:cs typeface="+mn-cs"/>
              </a:rPr>
              <a:t>Grigg</a:t>
            </a:r>
            <a:r>
              <a:rPr lang="en-US" sz="1200" kern="1200" baseline="0" dirty="0" smtClean="0">
                <a:solidFill>
                  <a:schemeClr val="tx1"/>
                </a:solidFill>
                <a:latin typeface="+mn-lt"/>
                <a:ea typeface="+mn-ea"/>
                <a:cs typeface="+mn-cs"/>
              </a:rPr>
              <a:t> et al., 2000). In the absence of a prospective</a:t>
            </a:r>
          </a:p>
          <a:p>
            <a:r>
              <a:rPr lang="en-US" sz="1200" kern="1200" baseline="0" dirty="0" smtClean="0">
                <a:solidFill>
                  <a:schemeClr val="tx1"/>
                </a:solidFill>
                <a:latin typeface="+mn-lt"/>
                <a:ea typeface="+mn-ea"/>
                <a:cs typeface="+mn-cs"/>
              </a:rPr>
              <a:t>randomized study with </a:t>
            </a:r>
            <a:r>
              <a:rPr lang="en-US" sz="1200" kern="1200" baseline="0" dirty="0" err="1" smtClean="0">
                <a:solidFill>
                  <a:schemeClr val="tx1"/>
                </a:solidFill>
                <a:latin typeface="+mn-lt"/>
                <a:ea typeface="+mn-ea"/>
                <a:cs typeface="+mn-cs"/>
              </a:rPr>
              <a:t>suf®cient</a:t>
            </a:r>
            <a:r>
              <a:rPr lang="en-US" sz="1200" kern="1200" baseline="0" dirty="0" smtClean="0">
                <a:solidFill>
                  <a:schemeClr val="tx1"/>
                </a:solidFill>
                <a:latin typeface="+mn-lt"/>
                <a:ea typeface="+mn-ea"/>
                <a:cs typeface="+mn-cs"/>
              </a:rPr>
              <a:t> power, we do not rely on ovarian</a:t>
            </a:r>
          </a:p>
          <a:p>
            <a:r>
              <a:rPr lang="en-US" sz="1200" kern="1200" baseline="0" smtClean="0">
                <a:solidFill>
                  <a:schemeClr val="tx1"/>
                </a:solidFill>
                <a:latin typeface="+mn-lt"/>
                <a:ea typeface="+mn-ea"/>
                <a:cs typeface="+mn-cs"/>
              </a:rPr>
              <a:t>suppression as an effective means of fertility preservation.</a:t>
            </a:r>
            <a:endParaRPr lang="en-US" dirty="0" smtClean="0"/>
          </a:p>
          <a:p>
            <a:pPr eaLnBrk="1" hangingPunct="1">
              <a:lnSpc>
                <a:spcPct val="90000"/>
              </a:lnSpc>
              <a:buFont typeface="Monotype Sorts" pitchFamily="2" charset="2"/>
              <a:buNone/>
            </a:pP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lnSpc>
                <a:spcPct val="90000"/>
              </a:lnSpc>
              <a:buFont typeface="Monotype Sorts" pitchFamily="2" charset="2"/>
              <a:buNone/>
            </a:pPr>
            <a:r>
              <a:rPr lang="en-US" altLang="ar-SA" dirty="0" smtClean="0">
                <a:solidFill>
                  <a:schemeClr val="bg1"/>
                </a:solidFill>
              </a:rPr>
              <a:t> techniques * by </a:t>
            </a:r>
            <a:r>
              <a:rPr lang="en-US" altLang="ar-SA" dirty="0" err="1" smtClean="0">
                <a:solidFill>
                  <a:schemeClr val="bg1"/>
                </a:solidFill>
              </a:rPr>
              <a:t>laparotomy</a:t>
            </a:r>
            <a:r>
              <a:rPr lang="en-US" altLang="ar-SA" dirty="0" smtClean="0">
                <a:solidFill>
                  <a:schemeClr val="bg1"/>
                </a:solidFill>
              </a:rPr>
              <a:t> during surgery.</a:t>
            </a:r>
          </a:p>
          <a:p>
            <a:pPr eaLnBrk="1" hangingPunct="1">
              <a:lnSpc>
                <a:spcPct val="90000"/>
              </a:lnSpc>
              <a:buFont typeface="Monotype Sorts" pitchFamily="2" charset="2"/>
              <a:buNone/>
            </a:pPr>
            <a:r>
              <a:rPr lang="en-US" altLang="ar-SA" dirty="0" smtClean="0">
                <a:solidFill>
                  <a:schemeClr val="bg1"/>
                </a:solidFill>
              </a:rPr>
              <a:t>                   * by laparoscopy</a:t>
            </a:r>
          </a:p>
          <a:p>
            <a:pPr eaLnBrk="1" hangingPunct="1">
              <a:lnSpc>
                <a:spcPct val="90000"/>
              </a:lnSpc>
              <a:buFont typeface="Monotype Sorts" pitchFamily="2" charset="2"/>
              <a:buNone/>
            </a:pPr>
            <a:endParaRPr lang="en-US" altLang="ar-SA" dirty="0" smtClean="0">
              <a:solidFill>
                <a:schemeClr val="bg1"/>
              </a:solidFill>
            </a:endParaRPr>
          </a:p>
          <a:p>
            <a:pPr eaLnBrk="1" hangingPunct="1">
              <a:lnSpc>
                <a:spcPct val="90000"/>
              </a:lnSpc>
              <a:buFont typeface="Monotype Sorts" pitchFamily="2" charset="2"/>
              <a:buNone/>
            </a:pPr>
            <a:r>
              <a:rPr lang="en-US" altLang="ar-SA" dirty="0" smtClean="0">
                <a:solidFill>
                  <a:schemeClr val="bg1"/>
                </a:solidFill>
              </a:rPr>
              <a:t>  - higher doses of radiation are more likely associated </a:t>
            </a:r>
          </a:p>
          <a:p>
            <a:pPr eaLnBrk="1" hangingPunct="1">
              <a:lnSpc>
                <a:spcPct val="90000"/>
              </a:lnSpc>
              <a:buFont typeface="Monotype Sorts" pitchFamily="2" charset="2"/>
              <a:buNone/>
            </a:pPr>
            <a:r>
              <a:rPr lang="en-US" altLang="ar-SA" dirty="0" smtClean="0">
                <a:solidFill>
                  <a:schemeClr val="bg1"/>
                </a:solidFill>
              </a:rPr>
              <a:t>    with vascular damage of transposed ovaries.    </a:t>
            </a:r>
          </a:p>
          <a:p>
            <a:pPr eaLnBrk="1" hangingPunct="1">
              <a:lnSpc>
                <a:spcPct val="80000"/>
              </a:lnSpc>
            </a:pPr>
            <a:r>
              <a:rPr lang="en-US" sz="1200" dirty="0" smtClean="0"/>
              <a:t>89% spontaneous pregnancy with 75%</a:t>
            </a:r>
            <a:r>
              <a:rPr lang="en-US" sz="1000" dirty="0" smtClean="0"/>
              <a:t> </a:t>
            </a:r>
          </a:p>
          <a:p>
            <a:pPr eaLnBrk="1" hangingPunct="1">
              <a:lnSpc>
                <a:spcPct val="80000"/>
              </a:lnSpc>
              <a:buFont typeface="Monotype Sorts" pitchFamily="2" charset="2"/>
              <a:buNone/>
            </a:pPr>
            <a:r>
              <a:rPr lang="en-US" sz="1000" dirty="0" smtClean="0"/>
              <a:t>   </a:t>
            </a:r>
            <a:r>
              <a:rPr lang="en-US" sz="1200" dirty="0" smtClean="0"/>
              <a:t>occurring without repositioning.</a:t>
            </a:r>
          </a:p>
          <a:p>
            <a:pPr eaLnBrk="1" hangingPunct="1">
              <a:lnSpc>
                <a:spcPct val="80000"/>
              </a:lnSpc>
            </a:pPr>
            <a:r>
              <a:rPr lang="en-US" dirty="0" smtClean="0"/>
              <a:t> </a:t>
            </a:r>
            <a:r>
              <a:rPr lang="en-US" sz="1200" dirty="0" smtClean="0"/>
              <a:t>11% conceived with IVF</a:t>
            </a:r>
            <a:r>
              <a:rPr lang="en-US" sz="1000" dirty="0" smtClean="0"/>
              <a:t>.</a:t>
            </a:r>
          </a:p>
          <a:p>
            <a:pPr eaLnBrk="1" hangingPunct="1">
              <a:lnSpc>
                <a:spcPct val="80000"/>
              </a:lnSpc>
            </a:pPr>
            <a:endParaRPr lang="en-US" sz="1000" dirty="0" smtClean="0"/>
          </a:p>
          <a:p>
            <a:pPr eaLnBrk="1" hangingPunct="1">
              <a:lnSpc>
                <a:spcPct val="80000"/>
              </a:lnSpc>
            </a:pPr>
            <a:r>
              <a:rPr lang="en-US" sz="1000" dirty="0" smtClean="0"/>
              <a:t>Controversies regarding pregnancy  outcomes</a:t>
            </a:r>
            <a:r>
              <a:rPr lang="en-US" sz="800" dirty="0" smtClean="0"/>
              <a:t> </a:t>
            </a:r>
          </a:p>
          <a:p>
            <a:pPr eaLnBrk="1" hangingPunct="1">
              <a:lnSpc>
                <a:spcPct val="80000"/>
              </a:lnSpc>
              <a:buFont typeface="Monotype Sorts" pitchFamily="2" charset="2"/>
              <a:buNone/>
            </a:pPr>
            <a:r>
              <a:rPr lang="en-US" sz="800" dirty="0" smtClean="0"/>
              <a:t>   </a:t>
            </a:r>
            <a:r>
              <a:rPr lang="en-US" sz="1000" dirty="0" smtClean="0"/>
              <a:t>after pelvic irradiation</a:t>
            </a:r>
            <a:r>
              <a:rPr lang="en-US" sz="800" dirty="0" smtClean="0"/>
              <a:t>.</a:t>
            </a:r>
          </a:p>
          <a:p>
            <a:pPr eaLnBrk="1" hangingPunct="1">
              <a:lnSpc>
                <a:spcPct val="80000"/>
              </a:lnSpc>
              <a:buFont typeface="Monotype Sorts" pitchFamily="2" charset="2"/>
              <a:buNone/>
            </a:pPr>
            <a:r>
              <a:rPr lang="en-US" sz="800" dirty="0" smtClean="0"/>
              <a:t>   </a:t>
            </a:r>
            <a:r>
              <a:rPr lang="en-US" sz="1000" dirty="0" smtClean="0"/>
              <a:t>? Increase fetal wastage</a:t>
            </a:r>
            <a:r>
              <a:rPr lang="en-US" sz="800" dirty="0" smtClean="0"/>
              <a:t> </a:t>
            </a:r>
          </a:p>
          <a:p>
            <a:pPr eaLnBrk="1" hangingPunct="1">
              <a:lnSpc>
                <a:spcPct val="80000"/>
              </a:lnSpc>
              <a:buFont typeface="Monotype Sorts" pitchFamily="2" charset="2"/>
              <a:buNone/>
            </a:pPr>
            <a:r>
              <a:rPr lang="en-US" sz="800" dirty="0" smtClean="0"/>
              <a:t>   </a:t>
            </a:r>
            <a:r>
              <a:rPr lang="en-US" sz="1000" dirty="0" smtClean="0"/>
              <a:t>? Birth defects</a:t>
            </a:r>
            <a:r>
              <a:rPr lang="en-US" sz="800" dirty="0" smtClean="0"/>
              <a:t> </a:t>
            </a:r>
          </a:p>
          <a:p>
            <a:pPr eaLnBrk="1" hangingPunct="1">
              <a:lnSpc>
                <a:spcPct val="80000"/>
              </a:lnSpc>
              <a:buFont typeface="Monotype Sorts" pitchFamily="2" charset="2"/>
              <a:buNone/>
            </a:pPr>
            <a:r>
              <a:rPr lang="en-US" sz="800" dirty="0" smtClean="0"/>
              <a:t>   </a:t>
            </a:r>
            <a:r>
              <a:rPr lang="en-US" sz="1000" dirty="0" smtClean="0"/>
              <a:t>? Low birth weight</a:t>
            </a:r>
            <a:r>
              <a:rPr lang="en-US" sz="800" dirty="0" smtClean="0"/>
              <a:t> </a:t>
            </a:r>
          </a:p>
          <a:p>
            <a:pPr eaLnBrk="1" hangingPunct="1">
              <a:lnSpc>
                <a:spcPct val="80000"/>
              </a:lnSpc>
              <a:buFont typeface="Monotype Sorts" pitchFamily="2" charset="2"/>
              <a:buNone/>
            </a:pPr>
            <a:r>
              <a:rPr lang="en-US" sz="800" dirty="0" smtClean="0"/>
              <a:t>   </a:t>
            </a:r>
            <a:r>
              <a:rPr lang="en-US" sz="1000" dirty="0" smtClean="0"/>
              <a:t>? Abnormal </a:t>
            </a:r>
            <a:r>
              <a:rPr lang="en-US" sz="1000" dirty="0" err="1" smtClean="0"/>
              <a:t>karyotype</a:t>
            </a:r>
            <a:r>
              <a:rPr lang="en-US" sz="800" dirty="0" smtClean="0"/>
              <a:t> </a:t>
            </a:r>
          </a:p>
          <a:p>
            <a:pPr eaLnBrk="1" hangingPunct="1">
              <a:lnSpc>
                <a:spcPct val="80000"/>
              </a:lnSpc>
              <a:buFont typeface="Monotype Sorts" pitchFamily="2" charset="2"/>
              <a:buNone/>
            </a:pPr>
            <a:r>
              <a:rPr lang="en-US" sz="800" dirty="0" smtClean="0"/>
              <a:t>   </a:t>
            </a:r>
            <a:r>
              <a:rPr lang="en-US" sz="1000" dirty="0" smtClean="0"/>
              <a:t>? Cancer in the offspring </a:t>
            </a:r>
          </a:p>
          <a:p>
            <a:pPr eaLnBrk="1" hangingPunct="1">
              <a:lnSpc>
                <a:spcPct val="80000"/>
              </a:lnSpc>
              <a:buFont typeface="Monotype Sorts" pitchFamily="2" charset="2"/>
              <a:buNone/>
            </a:pPr>
            <a:r>
              <a:rPr lang="en-US" sz="1000" dirty="0" smtClean="0"/>
              <a:t>  ? Spontaneous abortions </a:t>
            </a:r>
          </a:p>
          <a:p>
            <a:pPr eaLnBrk="1" hangingPunct="1">
              <a:lnSpc>
                <a:spcPct val="80000"/>
              </a:lnSpc>
              <a:buFont typeface="Monotype Sorts" pitchFamily="2" charset="2"/>
              <a:buNone/>
            </a:pPr>
            <a:endParaRPr lang="en-US" sz="1000" dirty="0" smtClean="0"/>
          </a:p>
          <a:p>
            <a:pPr eaLnBrk="1" hangingPunct="1">
              <a:lnSpc>
                <a:spcPct val="80000"/>
              </a:lnSpc>
              <a:buFont typeface="Monotype Sorts" pitchFamily="2" charset="2"/>
              <a:buNone/>
            </a:pPr>
            <a:r>
              <a:rPr lang="en-US" sz="1000" dirty="0" smtClean="0"/>
              <a:t>Complications of </a:t>
            </a:r>
            <a:r>
              <a:rPr lang="en-US" sz="1000" dirty="0" err="1" smtClean="0"/>
              <a:t>oophropexy</a:t>
            </a:r>
            <a:endParaRPr lang="en-US" sz="1000" dirty="0" smtClean="0"/>
          </a:p>
          <a:p>
            <a:pPr eaLnBrk="1" hangingPunct="1">
              <a:lnSpc>
                <a:spcPct val="80000"/>
              </a:lnSpc>
            </a:pPr>
            <a:endParaRPr lang="en-US" sz="1000" dirty="0" smtClean="0"/>
          </a:p>
          <a:p>
            <a:pPr eaLnBrk="1" hangingPunct="1">
              <a:lnSpc>
                <a:spcPct val="90000"/>
              </a:lnSpc>
            </a:pPr>
            <a:r>
              <a:rPr lang="en-US" sz="1000" dirty="0" smtClean="0"/>
              <a:t>Fallopian tube infarction.</a:t>
            </a:r>
          </a:p>
          <a:p>
            <a:pPr eaLnBrk="1" hangingPunct="1">
              <a:lnSpc>
                <a:spcPct val="90000"/>
              </a:lnSpc>
            </a:pPr>
            <a:r>
              <a:rPr lang="en-US" sz="1000" dirty="0" smtClean="0"/>
              <a:t>Chronic ovarian pain.</a:t>
            </a:r>
          </a:p>
          <a:p>
            <a:pPr eaLnBrk="1" hangingPunct="1">
              <a:lnSpc>
                <a:spcPct val="90000"/>
              </a:lnSpc>
            </a:pPr>
            <a:r>
              <a:rPr lang="en-US" sz="1000" dirty="0" smtClean="0"/>
              <a:t>Ovarian cyst formation.</a:t>
            </a:r>
          </a:p>
          <a:p>
            <a:pPr eaLnBrk="1" hangingPunct="1">
              <a:lnSpc>
                <a:spcPct val="90000"/>
              </a:lnSpc>
            </a:pPr>
            <a:r>
              <a:rPr lang="en-US" sz="1000" dirty="0" smtClean="0"/>
              <a:t>Migration of ovaries back to their original</a:t>
            </a:r>
          </a:p>
          <a:p>
            <a:pPr eaLnBrk="1" hangingPunct="1">
              <a:lnSpc>
                <a:spcPct val="90000"/>
              </a:lnSpc>
              <a:buFont typeface="Monotype Sorts" pitchFamily="2" charset="2"/>
              <a:buNone/>
            </a:pPr>
            <a:r>
              <a:rPr lang="en-US" sz="1000" dirty="0" smtClean="0"/>
              <a:t>   position.</a:t>
            </a:r>
          </a:p>
          <a:p>
            <a:pPr eaLnBrk="1" hangingPunct="1">
              <a:lnSpc>
                <a:spcPct val="90000"/>
              </a:lnSpc>
            </a:pPr>
            <a:r>
              <a:rPr lang="en-US" sz="1000" dirty="0" smtClean="0"/>
              <a:t>Ovarian metastasis (No increased risk</a:t>
            </a:r>
            <a:r>
              <a:rPr lang="en-US" altLang="ar-SA" sz="1050" dirty="0" smtClean="0"/>
              <a:t>)</a:t>
            </a:r>
            <a:r>
              <a:rPr lang="en-US" sz="1000" dirty="0" smtClean="0"/>
              <a:t>.</a:t>
            </a:r>
          </a:p>
          <a:p>
            <a:pPr eaLnBrk="1" hangingPunct="1">
              <a:lnSpc>
                <a:spcPct val="80000"/>
              </a:lnSpc>
            </a:pPr>
            <a:endParaRPr lang="en-US" sz="1000" dirty="0" smtClean="0"/>
          </a:p>
          <a:p>
            <a:pPr eaLnBrk="1" hangingPunct="1">
              <a:lnSpc>
                <a:spcPct val="80000"/>
              </a:lnSpc>
            </a:pPr>
            <a:endParaRPr lang="en-US" sz="1000" dirty="0" smtClean="0"/>
          </a:p>
          <a:p>
            <a:pPr eaLnBrk="1" hangingPunct="1">
              <a:lnSpc>
                <a:spcPct val="90000"/>
              </a:lnSpc>
              <a:buFont typeface="Monotype Sorts" pitchFamily="2" charset="2"/>
              <a:buNone/>
            </a:pPr>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10</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solidFill>
                  <a:srgbClr val="7030A0"/>
                </a:solidFill>
              </a:rPr>
              <a:t>Unlike slow freezing</a:t>
            </a:r>
            <a:r>
              <a:rPr lang="en-US" sz="1200" dirty="0" smtClean="0"/>
              <a:t>, </a:t>
            </a:r>
            <a:r>
              <a:rPr lang="en-US" sz="1200" dirty="0" err="1" smtClean="0"/>
              <a:t>vitrification</a:t>
            </a:r>
            <a:r>
              <a:rPr lang="en-US" sz="1200" dirty="0" smtClean="0"/>
              <a:t> results in the total elimination of ice crystal formation, both within the cells being vitrified and outside the cells in the surrounding solution .</a:t>
            </a:r>
          </a:p>
          <a:p>
            <a:r>
              <a:rPr lang="en-US" sz="1200" dirty="0" smtClean="0"/>
              <a:t> </a:t>
            </a:r>
          </a:p>
          <a:p>
            <a:pPr eaLnBrk="1" hangingPunct="1"/>
            <a:r>
              <a:rPr lang="en-US" b="1" dirty="0" smtClean="0">
                <a:solidFill>
                  <a:srgbClr val="7030A0"/>
                </a:solidFill>
              </a:rPr>
              <a:t>Ultra-rapid freezing </a:t>
            </a:r>
            <a:r>
              <a:rPr lang="en-US" sz="1200" dirty="0" smtClean="0"/>
              <a:t>can be considered a midway technique between slow freezing and </a:t>
            </a:r>
            <a:r>
              <a:rPr lang="en-US" sz="1200" dirty="0" err="1" smtClean="0"/>
              <a:t>vitrification</a:t>
            </a:r>
            <a:r>
              <a:rPr lang="en-US" sz="1200" dirty="0" smtClean="0"/>
              <a:t>. It is quicker than the slow-freezing technique, does not involve the use of programmable machines and requires lower concentrations of </a:t>
            </a:r>
            <a:r>
              <a:rPr lang="en-US" sz="1200" dirty="0" err="1" smtClean="0"/>
              <a:t>cryoprotectant</a:t>
            </a:r>
            <a:r>
              <a:rPr lang="en-US" sz="1200" dirty="0" smtClean="0"/>
              <a:t> agents (CPA) than those used in </a:t>
            </a:r>
            <a:r>
              <a:rPr lang="en-US" sz="1200" dirty="0" err="1" smtClean="0"/>
              <a:t>vitrification</a:t>
            </a:r>
            <a:endParaRPr lang="en-GB" sz="1200" dirty="0" smtClean="0"/>
          </a:p>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520DF373-5DAC-4B1E-8838-FAC907ED539C}" type="slidenum">
              <a:rPr lang="de-DE"/>
              <a:pPr/>
              <a:t>12</a:t>
            </a:fld>
            <a:endParaRPr lang="de-DE"/>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lvl="1" eaLnBrk="1" hangingPunct="1">
              <a:lnSpc>
                <a:spcPct val="90000"/>
              </a:lnSpc>
              <a:spcAft>
                <a:spcPct val="50000"/>
              </a:spcAft>
            </a:pPr>
            <a:endParaRPr lang="nl-BE" sz="2000" dirty="0" smtClean="0">
              <a:solidFill>
                <a:schemeClr val="bg2"/>
              </a:solidFill>
            </a:endParaRPr>
          </a:p>
          <a:p>
            <a:endParaRPr lang="en-US" sz="1200" kern="1200" dirty="0" smtClean="0">
              <a:solidFill>
                <a:schemeClr val="tx1"/>
              </a:solidFill>
              <a:latin typeface="+mn-lt"/>
              <a:ea typeface="+mn-ea"/>
              <a:cs typeface="+mn-cs"/>
            </a:endParaRPr>
          </a:p>
          <a:p>
            <a:pPr rtl="1"/>
            <a:r>
              <a:rPr lang="en-US" sz="1200" b="1" kern="1200" dirty="0" smtClean="0">
                <a:solidFill>
                  <a:schemeClr val="tx1"/>
                </a:solidFill>
                <a:latin typeface="+mn-lt"/>
                <a:ea typeface="+mn-ea"/>
                <a:cs typeface="+mn-cs"/>
              </a:rPr>
              <a:t>Challenge</a:t>
            </a:r>
          </a:p>
          <a:p>
            <a:pPr rtl="1"/>
            <a:endParaRPr lang="en-US" sz="1200" b="1" kern="1200" dirty="0" smtClean="0">
              <a:solidFill>
                <a:schemeClr val="tx1"/>
              </a:solidFill>
              <a:latin typeface="+mn-lt"/>
              <a:ea typeface="+mn-ea"/>
              <a:cs typeface="+mn-cs"/>
            </a:endParaRPr>
          </a:p>
          <a:p>
            <a:pPr marL="0" marR="0" lvl="1" indent="0" algn="l" defTabSz="914400" rtl="1" eaLnBrk="1" fontAlgn="auto" latinLnBrk="0" hangingPunct="1">
              <a:lnSpc>
                <a:spcPct val="100000"/>
              </a:lnSpc>
              <a:spcBef>
                <a:spcPts val="0"/>
              </a:spcBef>
              <a:spcAft>
                <a:spcPts val="0"/>
              </a:spcAft>
              <a:buClrTx/>
              <a:buSzTx/>
              <a:buFontTx/>
              <a:buNone/>
              <a:tabLst/>
              <a:defRPr/>
            </a:pPr>
            <a:r>
              <a:rPr lang="nl-BE" sz="2000" dirty="0" smtClean="0">
                <a:solidFill>
                  <a:schemeClr val="bg2"/>
                </a:solidFill>
              </a:rPr>
              <a:t>Succesfull vitrification of human oocytes, embryos and blastocysts depends on a correct interplay between, “sufficient” permeation of a “sufficient” high concentration of penetrating cryoprotectant (equilibration step), “sufficient” dehydration by a non-penetrating cryoprotectant (vitrification step), a “sufficient” high cooling rate direct contact with LN2 and small volumes) and a “sufficient” high warming rate</a:t>
            </a:r>
            <a:r>
              <a:rPr lang="nl-BE" dirty="0" smtClean="0">
                <a:solidFill>
                  <a:srgbClr val="5F604A"/>
                </a:solidFill>
              </a:rPr>
              <a:t>                </a:t>
            </a:r>
          </a:p>
          <a:p>
            <a:pPr rtl="1"/>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eaLnBrk="1" hangingPunct="1"/>
            <a:endParaRPr lang="en-GB"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7D77045-401A-4D5E-BFE3-54C21A8A6634}"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3653DA-8BF4-4869-96FE-9BCF43372D46}" type="datetimeFigureOut">
              <a:rPr lang="en-US" smtClean="0"/>
              <a:pPr/>
              <a:t>23-Feb-14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2AC53DF-4216-466D-99A7-94400E6C2A2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816DF-213E-421B-92D3-C068DBB023D6}" type="datetimeFigureOut">
              <a:rPr lang="en-US" smtClean="0">
                <a:solidFill>
                  <a:schemeClr val="tx2"/>
                </a:solidFill>
              </a:rPr>
              <a:pPr/>
              <a:t>23-Feb-14</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a:endParaRPr lang="en-US" sz="1100" dirty="0">
              <a:solidFill>
                <a:schemeClr val="tx2"/>
              </a:solidFill>
            </a:endParaRPr>
          </a:p>
        </p:txBody>
      </p:sp>
      <p:sp>
        <p:nvSpPr>
          <p:cNvPr id="6" name="Slide Number Placeholder 5"/>
          <p:cNvSpPr>
            <a:spLocks noGrp="1"/>
          </p:cNvSpPr>
          <p:nvPr>
            <p:ph type="sldNum" sz="quarter" idx="12"/>
          </p:nvPr>
        </p:nvSpPr>
        <p:spPr/>
        <p:txBody>
          <a:bodyPr/>
          <a:lstStyle/>
          <a:p>
            <a:pPr algn="l"/>
            <a:fld id="{72AC53DF-4216-466D-99A7-94400E6C2A25}" type="slidenum">
              <a:rPr lang="en-US" sz="1200" smtClean="0">
                <a:solidFill>
                  <a:schemeClr val="tx2"/>
                </a:solidFill>
              </a:rPr>
              <a:pPr algn="l"/>
              <a:t>‹#›</a:t>
            </a:fld>
            <a:endParaRPr lang="en-US" sz="1200">
              <a:solidFill>
                <a:schemeClr val="tx2"/>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3816DF-213E-421B-92D3-C068DBB023D6}" type="datetimeFigureOut">
              <a:rPr lang="en-US" smtClean="0">
                <a:solidFill>
                  <a:schemeClr val="tx2"/>
                </a:solidFill>
              </a:rPr>
              <a:pPr/>
              <a:t>23-Feb-14</a:t>
            </a:fld>
            <a:endParaRPr lang="en-US" sz="1100" dirty="0">
              <a:solidFill>
                <a:schemeClr val="tx2"/>
              </a:solidFill>
            </a:endParaRPr>
          </a:p>
        </p:txBody>
      </p:sp>
      <p:sp>
        <p:nvSpPr>
          <p:cNvPr id="5" name="Footer Placeholder 4"/>
          <p:cNvSpPr>
            <a:spLocks noGrp="1"/>
          </p:cNvSpPr>
          <p:nvPr>
            <p:ph type="ftr" sz="quarter" idx="11"/>
          </p:nvPr>
        </p:nvSpPr>
        <p:spPr/>
        <p:txBody>
          <a:bodyPr/>
          <a:lstStyle/>
          <a:p>
            <a:pPr algn="r"/>
            <a:endParaRPr lang="en-US" sz="1100" dirty="0">
              <a:solidFill>
                <a:schemeClr val="tx2"/>
              </a:solidFill>
            </a:endParaRPr>
          </a:p>
        </p:txBody>
      </p:sp>
      <p:sp>
        <p:nvSpPr>
          <p:cNvPr id="6" name="Slide Number Placeholder 5"/>
          <p:cNvSpPr>
            <a:spLocks noGrp="1"/>
          </p:cNvSpPr>
          <p:nvPr>
            <p:ph type="sldNum" sz="quarter" idx="12"/>
          </p:nvPr>
        </p:nvSpPr>
        <p:spPr/>
        <p:txBody>
          <a:bodyPr/>
          <a:lstStyle/>
          <a:p>
            <a:pPr algn="l"/>
            <a:fld id="{72AC53DF-4216-466D-99A7-94400E6C2A25}" type="slidenum">
              <a:rPr lang="en-US" sz="1200" smtClean="0">
                <a:solidFill>
                  <a:schemeClr val="tx2"/>
                </a:solidFill>
              </a:rPr>
              <a:pPr algn="l"/>
              <a:t>‹#›</a:t>
            </a:fld>
            <a:endParaRPr lang="en-US" sz="1200">
              <a:solidFill>
                <a:schemeClr val="tx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129108-AC8D-4212-9283-60D9E99BF07A}" type="datetimeFigureOut">
              <a:rPr lang="en-US" smtClean="0"/>
              <a:pPr/>
              <a:t>23-Feb-14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93096-5B34-4342-9326-69289CEAE4C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DED3D3-6235-4F4C-B439-DF277FB555A7}" type="datetimeFigureOut">
              <a:rPr lang="en-US" smtClean="0"/>
              <a:pPr/>
              <a:t>23-Feb-14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D93096-5B34-4342-9326-69289CEAE4C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5F1E3E-4B2F-4895-B65E-28B2E64F39F6}" type="datetimeFigureOut">
              <a:rPr lang="en-US" smtClean="0"/>
              <a:pPr/>
              <a:t>23-Feb-14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D93096-5B34-4342-9326-69289CEAE4C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085435-8225-4333-BFFA-0096413F0D76}" type="datetimeFigureOut">
              <a:rPr lang="en-US" smtClean="0"/>
              <a:pPr/>
              <a:t>23-Feb-14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D93096-5B34-4342-9326-69289CEAE4C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83C494-2A87-468C-A21B-CB14FB9ABB00}" type="datetimeFigureOut">
              <a:rPr lang="en-US" smtClean="0"/>
              <a:pPr/>
              <a:t>23-Feb-14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D93096-5B34-4342-9326-69289CEAE4C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80FA0-5B31-4864-A2BB-719EA5A679C6}" type="datetimeFigureOut">
              <a:rPr lang="en-US" smtClean="0"/>
              <a:pPr/>
              <a:t>23-Feb-14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D93096-5B34-4342-9326-69289CEAE4C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ECC0C8-36B8-442A-833D-B6AACE86BB77}" type="datetimeFigureOut">
              <a:rPr lang="en-US" smtClean="0"/>
              <a:pPr/>
              <a:t>23-Feb-14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D93096-5B34-4342-9326-69289CEAE4C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E20EC5-AC53-4169-941E-EDF10CD23748}" type="datetimeFigureOut">
              <a:rPr lang="en-US" smtClean="0"/>
              <a:pPr/>
              <a:t>23-Feb-14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D93096-5B34-4342-9326-69289CEAE4C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3816DF-213E-421B-92D3-C068DBB023D6}" type="datetimeFigureOut">
              <a:rPr lang="en-US" smtClean="0">
                <a:solidFill>
                  <a:schemeClr val="tx2"/>
                </a:solidFill>
              </a:rPr>
              <a:pPr/>
              <a:t>23-Feb-14</a:t>
            </a:fld>
            <a:endParaRPr lang="en-US" sz="1100" dirty="0">
              <a:solidFill>
                <a:schemeClr val="tx2"/>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r"/>
            <a:endParaRPr lang="en-US" sz="1100" dirty="0">
              <a:solidFill>
                <a:schemeClr val="tx2"/>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72AC53DF-4216-466D-99A7-94400E6C2A25}" type="slidenum">
              <a:rPr lang="en-US" sz="1200" smtClean="0">
                <a:solidFill>
                  <a:schemeClr val="tx2"/>
                </a:solidFill>
              </a:rPr>
              <a:pPr algn="l"/>
              <a:t>‹#›</a:t>
            </a:fld>
            <a:endParaRPr lang="en-US" sz="1200">
              <a:solidFill>
                <a:schemeClr val="tx2"/>
              </a:solidFill>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www.rbmojournal.com/article/S1472-6483(09)00226-0/fulltext"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www.rbmojournal.com/article/S1472-6483(09)00226-0/fulltext"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emf"/><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9.jpe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jpeg"/><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jco.ascopubs.org/content/24/18/2917/T5.expansion.html"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762000" y="609600"/>
            <a:ext cx="7479483" cy="2308324"/>
          </a:xfrm>
          <a:prstGeom prst="rect">
            <a:avLst/>
          </a:prstGeom>
          <a:noFill/>
        </p:spPr>
        <p:txBody>
          <a:bodyPr wrap="square" lIns="91440" tIns="45720" rIns="91440" bIns="45720">
            <a:spAutoFit/>
          </a:bodyPr>
          <a:lstStyle/>
          <a:p>
            <a:pPr algn="ctr"/>
            <a:r>
              <a:rPr lang="en-US" sz="48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Vitrification</a:t>
            </a:r>
            <a:endParaRPr lang="en-US" sz="4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lgn="ctr"/>
            <a:r>
              <a:rPr lang="en-US" sz="4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and </a:t>
            </a:r>
          </a:p>
          <a:p>
            <a:pPr algn="ctr"/>
            <a:r>
              <a:rPr lang="en-US" sz="4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fertility preservation</a:t>
            </a:r>
            <a:endParaRPr lang="en-US" sz="4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Picture 2" descr="embryo_bank4"/>
          <p:cNvPicPr/>
          <p:nvPr/>
        </p:nvPicPr>
        <p:blipFill>
          <a:blip r:embed="rId3" cstate="print"/>
          <a:srcRect/>
          <a:stretch>
            <a:fillRect/>
          </a:stretch>
        </p:blipFill>
        <p:spPr bwMode="auto">
          <a:xfrm>
            <a:off x="5943600" y="3276600"/>
            <a:ext cx="1447800" cy="1352550"/>
          </a:xfrm>
          <a:prstGeom prst="rect">
            <a:avLst/>
          </a:prstGeom>
          <a:noFill/>
          <a:ln w="9525">
            <a:noFill/>
            <a:miter lim="800000"/>
            <a:headEnd/>
            <a:tailEnd/>
          </a:ln>
          <a:scene3d>
            <a:camera prst="orthographicFront"/>
            <a:lightRig rig="threePt" dir="t"/>
          </a:scene3d>
          <a:sp3d>
            <a:bevelT/>
          </a:sp3d>
        </p:spPr>
      </p:pic>
      <p:pic>
        <p:nvPicPr>
          <p:cNvPr id="4" name="Picture 3" descr="embryo_bank5"/>
          <p:cNvPicPr/>
          <p:nvPr/>
        </p:nvPicPr>
        <p:blipFill>
          <a:blip r:embed="rId4" cstate="print"/>
          <a:srcRect/>
          <a:stretch>
            <a:fillRect/>
          </a:stretch>
        </p:blipFill>
        <p:spPr bwMode="auto">
          <a:xfrm>
            <a:off x="3505200" y="3276600"/>
            <a:ext cx="2581275" cy="1352550"/>
          </a:xfrm>
          <a:prstGeom prst="rect">
            <a:avLst/>
          </a:prstGeom>
          <a:noFill/>
          <a:ln w="9525">
            <a:noFill/>
            <a:miter lim="800000"/>
            <a:headEnd/>
            <a:tailEnd/>
          </a:ln>
          <a:scene3d>
            <a:camera prst="orthographicFront"/>
            <a:lightRig rig="threePt" dir="t"/>
          </a:scene3d>
          <a:sp3d>
            <a:bevelT w="165100" prst="coolSlant"/>
          </a:sp3d>
        </p:spPr>
      </p:pic>
      <p:pic>
        <p:nvPicPr>
          <p:cNvPr id="6" name="Picture 5" descr="embryo_bank1"/>
          <p:cNvPicPr/>
          <p:nvPr/>
        </p:nvPicPr>
        <p:blipFill>
          <a:blip r:embed="rId5" cstate="print"/>
          <a:srcRect/>
          <a:stretch>
            <a:fillRect/>
          </a:stretch>
        </p:blipFill>
        <p:spPr bwMode="auto">
          <a:xfrm>
            <a:off x="1752600" y="3276600"/>
            <a:ext cx="1800225" cy="1352550"/>
          </a:xfrm>
          <a:prstGeom prst="rect">
            <a:avLst/>
          </a:prstGeom>
          <a:noFill/>
          <a:ln w="9525">
            <a:noFill/>
            <a:miter lim="800000"/>
            <a:headEnd/>
            <a:tailEnd/>
          </a:ln>
          <a:scene3d>
            <a:camera prst="orthographicFront"/>
            <a:lightRig rig="threePt" dir="t"/>
          </a:scene3d>
          <a:sp3d>
            <a:bevelT/>
          </a:sp3d>
        </p:spPr>
      </p:pic>
      <p:sp>
        <p:nvSpPr>
          <p:cNvPr id="7" name="Rectangle 6"/>
          <p:cNvSpPr/>
          <p:nvPr/>
        </p:nvSpPr>
        <p:spPr>
          <a:xfrm>
            <a:off x="1447800" y="5181600"/>
            <a:ext cx="6705600" cy="1231106"/>
          </a:xfrm>
          <a:prstGeom prst="rect">
            <a:avLst/>
          </a:prstGeom>
        </p:spPr>
        <p:txBody>
          <a:bodyPr wrap="square">
            <a:spAutoFit/>
          </a:bodyPr>
          <a:lstStyle/>
          <a:p>
            <a:pPr algn="ctr" eaLnBrk="0" hangingPunct="0">
              <a:defRPr/>
            </a:pPr>
            <a:r>
              <a:rPr lang="en-US" sz="3200" b="1" dirty="0" smtClean="0">
                <a:solidFill>
                  <a:srgbClr val="C00000"/>
                </a:solidFill>
                <a:effectLst>
                  <a:outerShdw blurRad="38100" dist="38100" dir="2700000" algn="tl">
                    <a:srgbClr val="000000">
                      <a:alpha val="43137"/>
                    </a:srgbClr>
                  </a:outerShdw>
                </a:effectLst>
              </a:rPr>
              <a:t>Yasser </a:t>
            </a:r>
            <a:r>
              <a:rPr lang="en-US" sz="3200" b="1" dirty="0" err="1" smtClean="0">
                <a:solidFill>
                  <a:srgbClr val="C00000"/>
                </a:solidFill>
                <a:effectLst>
                  <a:outerShdw blurRad="38100" dist="38100" dir="2700000" algn="tl">
                    <a:srgbClr val="000000">
                      <a:alpha val="43137"/>
                    </a:srgbClr>
                  </a:outerShdw>
                </a:effectLst>
              </a:rPr>
              <a:t>Orief</a:t>
            </a:r>
            <a:r>
              <a:rPr lang="en-US" sz="3200" b="1" dirty="0" smtClean="0">
                <a:solidFill>
                  <a:srgbClr val="C00000"/>
                </a:solidFill>
                <a:effectLst>
                  <a:outerShdw blurRad="38100" dist="38100" dir="2700000" algn="tl">
                    <a:srgbClr val="000000">
                      <a:alpha val="43137"/>
                    </a:srgbClr>
                  </a:outerShdw>
                </a:effectLst>
              </a:rPr>
              <a:t>  MD, </a:t>
            </a:r>
            <a:r>
              <a:rPr lang="en-US" sz="3200" b="1" dirty="0" smtClean="0">
                <a:solidFill>
                  <a:srgbClr val="C00000"/>
                </a:solidFill>
                <a:effectLst>
                  <a:outerShdw blurRad="38100" dist="38100" dir="2700000" algn="tl">
                    <a:srgbClr val="000000">
                      <a:alpha val="43137"/>
                    </a:srgbClr>
                  </a:outerShdw>
                </a:effectLst>
              </a:rPr>
              <a:t>PhD.</a:t>
            </a:r>
            <a:endParaRPr lang="en-US" sz="3200" b="1" dirty="0" smtClean="0">
              <a:solidFill>
                <a:srgbClr val="C00000"/>
              </a:solidFill>
              <a:effectLst>
                <a:outerShdw blurRad="38100" dist="38100" dir="2700000" algn="tl">
                  <a:srgbClr val="000000">
                    <a:alpha val="43137"/>
                  </a:srgbClr>
                </a:outerShdw>
              </a:effectLst>
            </a:endParaRPr>
          </a:p>
          <a:p>
            <a:pPr algn="ctr" eaLnBrk="0" hangingPunct="0">
              <a:defRPr/>
            </a:pPr>
            <a:endParaRPr lang="en-US" sz="1400" b="1" dirty="0" smtClean="0">
              <a:solidFill>
                <a:srgbClr val="000099"/>
              </a:solidFill>
              <a:effectLst>
                <a:outerShdw blurRad="38100" dist="38100" dir="2700000" algn="tl">
                  <a:srgbClr val="000000">
                    <a:alpha val="43137"/>
                  </a:srgbClr>
                </a:outerShdw>
              </a:effectLst>
            </a:endParaRPr>
          </a:p>
          <a:p>
            <a:pPr algn="ctr" eaLnBrk="0" hangingPunct="0">
              <a:defRPr/>
            </a:pPr>
            <a:r>
              <a:rPr lang="en-US" sz="1400" b="1" dirty="0" err="1" smtClean="0">
                <a:solidFill>
                  <a:srgbClr val="000099"/>
                </a:solidFill>
                <a:effectLst>
                  <a:outerShdw blurRad="38100" dist="38100" dir="2700000" algn="tl">
                    <a:srgbClr val="000000">
                      <a:alpha val="43137"/>
                    </a:srgbClr>
                  </a:outerShdw>
                </a:effectLst>
              </a:rPr>
              <a:t>Assisstant</a:t>
            </a:r>
            <a:r>
              <a:rPr lang="en-US" sz="1400" b="1" dirty="0" smtClean="0">
                <a:solidFill>
                  <a:srgbClr val="000099"/>
                </a:solidFill>
                <a:effectLst>
                  <a:outerShdw blurRad="38100" dist="38100" dir="2700000" algn="tl">
                    <a:srgbClr val="000000">
                      <a:alpha val="43137"/>
                    </a:srgbClr>
                  </a:outerShdw>
                </a:effectLst>
              </a:rPr>
              <a:t> Professor of Obstetrics &amp; Gynecology, Alexandria University, Egypt</a:t>
            </a:r>
          </a:p>
          <a:p>
            <a:pPr algn="ctr" eaLnBrk="0" hangingPunct="0">
              <a:defRPr/>
            </a:pPr>
            <a:r>
              <a:rPr lang="en-US" sz="1400" b="1" dirty="0" smtClean="0">
                <a:solidFill>
                  <a:srgbClr val="000099"/>
                </a:solidFill>
                <a:effectLst>
                  <a:outerShdw blurRad="38100" dist="38100" dir="2700000" algn="tl">
                    <a:srgbClr val="000000">
                      <a:alpha val="43137"/>
                    </a:srgbClr>
                  </a:outerShdw>
                </a:effectLst>
              </a:rPr>
              <a:t>Fellow, </a:t>
            </a:r>
            <a:r>
              <a:rPr lang="en-US" sz="1400" b="1" dirty="0" err="1" smtClean="0">
                <a:solidFill>
                  <a:srgbClr val="000099"/>
                </a:solidFill>
                <a:effectLst>
                  <a:outerShdw blurRad="38100" dist="38100" dir="2700000" algn="tl">
                    <a:srgbClr val="000000">
                      <a:alpha val="43137"/>
                    </a:srgbClr>
                  </a:outerShdw>
                </a:effectLst>
              </a:rPr>
              <a:t>Lubeck</a:t>
            </a:r>
            <a:r>
              <a:rPr lang="en-US" sz="1400" b="1" dirty="0" smtClean="0">
                <a:solidFill>
                  <a:srgbClr val="000099"/>
                </a:solidFill>
                <a:effectLst>
                  <a:outerShdw blurRad="38100" dist="38100" dir="2700000" algn="tl">
                    <a:srgbClr val="000000">
                      <a:alpha val="43137"/>
                    </a:srgbClr>
                  </a:outerShdw>
                </a:effectLst>
              </a:rPr>
              <a:t> University, Germany</a:t>
            </a:r>
            <a:endParaRPr lang="en-US" sz="1400" b="1" dirty="0">
              <a:solidFill>
                <a:srgbClr val="000099"/>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nvPr>
        </p:nvGraphicFramePr>
        <p:xfrm>
          <a:off x="457200" y="1447801"/>
          <a:ext cx="5943600" cy="2971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p:cNvGraphicFramePr/>
          <p:nvPr/>
        </p:nvGraphicFramePr>
        <p:xfrm>
          <a:off x="1447800" y="4572000"/>
          <a:ext cx="6096000" cy="1955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Rectangle 5"/>
          <p:cNvSpPr/>
          <p:nvPr/>
        </p:nvSpPr>
        <p:spPr>
          <a:xfrm>
            <a:off x="533400" y="304800"/>
            <a:ext cx="8356070" cy="923330"/>
          </a:xfrm>
          <a:prstGeom prst="rect">
            <a:avLst/>
          </a:prstGeom>
          <a:noFill/>
        </p:spPr>
        <p:txBody>
          <a:bodyPr wrap="none" lIns="91440" tIns="45720" rIns="91440" bIns="45720">
            <a:spAutoFit/>
          </a:bodyPr>
          <a:lstStyle/>
          <a:p>
            <a:pPr algn="ct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Preservation of Fertility</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685800"/>
            <a:ext cx="7772400" cy="1362075"/>
          </a:xfrm>
        </p:spPr>
        <p:txBody>
          <a:bodyPr/>
          <a:lstStyle>
            <a:extLst/>
          </a:lstStyle>
          <a:p>
            <a:r>
              <a:rPr lang="en-US" dirty="0" err="1" smtClean="0">
                <a:solidFill>
                  <a:srgbClr val="C00000"/>
                </a:solidFill>
                <a:effectLst>
                  <a:outerShdw blurRad="38100" dist="38100" dir="2700000" algn="tl">
                    <a:srgbClr val="000000">
                      <a:alpha val="43137"/>
                    </a:srgbClr>
                  </a:outerShdw>
                  <a:reflection blurRad="12700" stA="50000" endPos="50000" dir="5400000" sy="-100000" rotWithShape="0"/>
                </a:effectLst>
              </a:rPr>
              <a:t>Vitrification</a:t>
            </a:r>
            <a:endParaRPr lang="en-US" dirty="0">
              <a:solidFill>
                <a:srgbClr val="C00000"/>
              </a:solidFill>
              <a:effectLst>
                <a:outerShdw blurRad="38100" dist="38100" dir="2700000" algn="tl">
                  <a:srgbClr val="000000">
                    <a:alpha val="43137"/>
                  </a:srgbClr>
                </a:outerShdw>
                <a:reflection blurRad="12700" stA="50000" endPos="50000" dir="5400000" sy="-100000" rotWithShape="0"/>
              </a:effectLst>
            </a:endParaRPr>
          </a:p>
        </p:txBody>
      </p:sp>
      <p:sp>
        <p:nvSpPr>
          <p:cNvPr id="3" name="Rectangle 2"/>
          <p:cNvSpPr/>
          <p:nvPr/>
        </p:nvSpPr>
        <p:spPr>
          <a:xfrm>
            <a:off x="685800" y="1828800"/>
            <a:ext cx="7924800" cy="3588675"/>
          </a:xfrm>
          <a:prstGeom prst="rect">
            <a:avLst/>
          </a:prstGeom>
        </p:spPr>
        <p:txBody>
          <a:bodyPr wrap="square">
            <a:spAutoFit/>
          </a:bodyPr>
          <a:lstStyle/>
          <a:p>
            <a:r>
              <a:rPr lang="en-US" b="1" i="1" dirty="0" err="1" smtClean="0">
                <a:solidFill>
                  <a:srgbClr val="7030A0"/>
                </a:solidFill>
              </a:rPr>
              <a:t>Vitrification</a:t>
            </a:r>
            <a:r>
              <a:rPr lang="en-US" sz="1600" dirty="0" smtClean="0"/>
              <a:t> is the glass-like solidification of a solution at a low temperature without ice crystal formation, which is made possible by extreme elevation in viscosity during freezing. This can be achieved by increasing the freezing and warming rates and/or increasing the concentration of the </a:t>
            </a:r>
            <a:r>
              <a:rPr lang="en-US" sz="1600" dirty="0" err="1" smtClean="0"/>
              <a:t>cryoprotectants</a:t>
            </a:r>
            <a:r>
              <a:rPr lang="en-US" sz="1600" dirty="0" smtClean="0"/>
              <a:t> . </a:t>
            </a:r>
          </a:p>
          <a:p>
            <a:endParaRPr lang="en-US" sz="1600" dirty="0" smtClean="0"/>
          </a:p>
          <a:p>
            <a:pPr rtl="1"/>
            <a:r>
              <a:rPr lang="en-US" sz="1600" b="1" dirty="0" smtClean="0"/>
              <a:t> </a:t>
            </a:r>
            <a:endParaRPr lang="en-US" sz="1600" dirty="0" smtClean="0"/>
          </a:p>
          <a:p>
            <a:pPr lvl="1">
              <a:lnSpc>
                <a:spcPct val="90000"/>
              </a:lnSpc>
              <a:spcAft>
                <a:spcPct val="50000"/>
              </a:spcAft>
            </a:pPr>
            <a:r>
              <a:rPr lang="en-US" sz="1600" b="1" dirty="0" smtClean="0"/>
              <a:t> </a:t>
            </a:r>
            <a:r>
              <a:rPr lang="nl-BE" b="1" dirty="0" smtClean="0">
                <a:solidFill>
                  <a:srgbClr val="FF0066"/>
                </a:solidFill>
              </a:rPr>
              <a:t>Claims made for vitrification</a:t>
            </a:r>
            <a:endParaRPr lang="nl-BE" dirty="0" smtClean="0">
              <a:solidFill>
                <a:srgbClr val="FF0066"/>
              </a:solidFill>
            </a:endParaRPr>
          </a:p>
          <a:p>
            <a:pPr lvl="1" eaLnBrk="1" hangingPunct="1">
              <a:lnSpc>
                <a:spcPct val="90000"/>
              </a:lnSpc>
              <a:spcAft>
                <a:spcPct val="50000"/>
              </a:spcAft>
            </a:pPr>
            <a:r>
              <a:rPr lang="nl-BE" sz="1600" dirty="0" smtClean="0"/>
              <a:t>Reduces the time of the cryopreservation procedure</a:t>
            </a:r>
          </a:p>
          <a:p>
            <a:pPr lvl="1" eaLnBrk="1" hangingPunct="1">
              <a:lnSpc>
                <a:spcPct val="90000"/>
              </a:lnSpc>
              <a:spcAft>
                <a:spcPct val="50000"/>
              </a:spcAft>
            </a:pPr>
            <a:r>
              <a:rPr lang="nl-BE" sz="1600" dirty="0" smtClean="0"/>
              <a:t>Flexibility</a:t>
            </a:r>
          </a:p>
          <a:p>
            <a:pPr lvl="1" eaLnBrk="1" hangingPunct="1">
              <a:lnSpc>
                <a:spcPct val="90000"/>
              </a:lnSpc>
              <a:spcAft>
                <a:spcPct val="50000"/>
              </a:spcAft>
            </a:pPr>
            <a:r>
              <a:rPr lang="nl-BE" sz="1600" dirty="0" smtClean="0"/>
              <a:t>Eliminates the cost of expensive programmable freezing equipment</a:t>
            </a:r>
          </a:p>
          <a:p>
            <a:pPr lvl="1" eaLnBrk="1" hangingPunct="1">
              <a:lnSpc>
                <a:spcPct val="90000"/>
              </a:lnSpc>
              <a:spcAft>
                <a:spcPct val="50000"/>
              </a:spcAft>
            </a:pPr>
            <a:r>
              <a:rPr lang="nl-BE" sz="1600" dirty="0" smtClean="0"/>
              <a:t>No ice crystallization</a:t>
            </a:r>
          </a:p>
          <a:p>
            <a:pPr lvl="1" eaLnBrk="1" hangingPunct="1">
              <a:lnSpc>
                <a:spcPct val="90000"/>
              </a:lnSpc>
              <a:spcAft>
                <a:spcPct val="50000"/>
              </a:spcAft>
            </a:pPr>
            <a:r>
              <a:rPr lang="nl-BE" sz="1600" dirty="0" smtClean="0"/>
              <a:t>Very simple procedure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anchor="ctr"/>
          <a:lstStyle/>
          <a:p>
            <a:endParaRPr lang="en-US"/>
          </a:p>
        </p:txBody>
      </p:sp>
      <p:sp>
        <p:nvSpPr>
          <p:cNvPr id="35843"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anchor="ctr"/>
          <a:lstStyle/>
          <a:p>
            <a:endParaRPr lang="en-US"/>
          </a:p>
        </p:txBody>
      </p:sp>
      <p:pic>
        <p:nvPicPr>
          <p:cNvPr id="35844" name="Picture 2" descr="antarctique_croisieres_valhalla_058"/>
          <p:cNvPicPr>
            <a:picLocks noChangeAspect="1" noChangeArrowheads="1"/>
          </p:cNvPicPr>
          <p:nvPr/>
        </p:nvPicPr>
        <p:blipFill>
          <a:blip r:embed="rId3" cstate="print"/>
          <a:srcRect/>
          <a:stretch>
            <a:fillRect/>
          </a:stretch>
        </p:blipFill>
        <p:spPr bwMode="auto">
          <a:xfrm>
            <a:off x="0" y="0"/>
            <a:ext cx="4572000" cy="6858000"/>
          </a:xfrm>
          <a:prstGeom prst="rect">
            <a:avLst/>
          </a:prstGeom>
          <a:noFill/>
          <a:ln w="9525">
            <a:noFill/>
            <a:miter lim="800000"/>
            <a:headEnd/>
            <a:tailEnd/>
          </a:ln>
        </p:spPr>
      </p:pic>
      <p:sp>
        <p:nvSpPr>
          <p:cNvPr id="35845" name="Text Box 3"/>
          <p:cNvSpPr txBox="1">
            <a:spLocks noChangeArrowheads="1"/>
          </p:cNvSpPr>
          <p:nvPr/>
        </p:nvSpPr>
        <p:spPr bwMode="auto">
          <a:xfrm>
            <a:off x="228600" y="6096000"/>
            <a:ext cx="4303713" cy="523220"/>
          </a:xfrm>
          <a:prstGeom prst="rect">
            <a:avLst/>
          </a:prstGeom>
          <a:noFill/>
          <a:ln w="9525">
            <a:noFill/>
            <a:miter lim="800000"/>
            <a:headEnd/>
            <a:tailEnd/>
          </a:ln>
        </p:spPr>
        <p:txBody>
          <a:bodyPr>
            <a:spAutoFit/>
          </a:bodyPr>
          <a:lstStyle/>
          <a:p>
            <a:pPr algn="ctr">
              <a:spcBef>
                <a:spcPct val="50000"/>
              </a:spcBef>
            </a:pPr>
            <a:r>
              <a:rPr lang="fr-FR" sz="2800" b="1" dirty="0">
                <a:solidFill>
                  <a:schemeClr val="accent6">
                    <a:lumMod val="60000"/>
                    <a:lumOff val="40000"/>
                  </a:schemeClr>
                </a:solidFill>
                <a:effectLst>
                  <a:glow rad="228600">
                    <a:schemeClr val="accent3">
                      <a:satMod val="175000"/>
                      <a:alpha val="40000"/>
                    </a:schemeClr>
                  </a:glow>
                  <a:outerShdw blurRad="38100" dist="38100" dir="2700000" algn="tl">
                    <a:srgbClr val="000000">
                      <a:alpha val="43137"/>
                    </a:srgbClr>
                  </a:outerShdw>
                </a:effectLst>
              </a:rPr>
              <a:t>Slow </a:t>
            </a:r>
            <a:r>
              <a:rPr lang="fr-FR" sz="2800" b="1" dirty="0" err="1" smtClean="0">
                <a:solidFill>
                  <a:schemeClr val="accent6">
                    <a:lumMod val="60000"/>
                    <a:lumOff val="40000"/>
                  </a:schemeClr>
                </a:solidFill>
                <a:effectLst>
                  <a:glow rad="228600">
                    <a:schemeClr val="accent3">
                      <a:satMod val="175000"/>
                      <a:alpha val="40000"/>
                    </a:schemeClr>
                  </a:glow>
                  <a:outerShdw blurRad="38100" dist="38100" dir="2700000" algn="tl">
                    <a:srgbClr val="000000">
                      <a:alpha val="43137"/>
                    </a:srgbClr>
                  </a:outerShdw>
                </a:effectLst>
              </a:rPr>
              <a:t>freezing</a:t>
            </a:r>
            <a:endParaRPr lang="fr-FR" sz="2400" b="1" dirty="0">
              <a:solidFill>
                <a:schemeClr val="accent6">
                  <a:lumMod val="60000"/>
                  <a:lumOff val="40000"/>
                </a:schemeClr>
              </a:solidFill>
              <a:effectLst>
                <a:glow rad="228600">
                  <a:schemeClr val="accent3">
                    <a:satMod val="175000"/>
                    <a:alpha val="40000"/>
                  </a:schemeClr>
                </a:glow>
                <a:outerShdw blurRad="38100" dist="38100" dir="2700000" algn="tl">
                  <a:srgbClr val="000000">
                    <a:alpha val="43137"/>
                  </a:srgbClr>
                </a:outerShdw>
              </a:effectLst>
            </a:endParaRPr>
          </a:p>
        </p:txBody>
      </p:sp>
      <p:sp>
        <p:nvSpPr>
          <p:cNvPr id="35846" name="Line 4"/>
          <p:cNvSpPr>
            <a:spLocks noChangeShapeType="1"/>
          </p:cNvSpPr>
          <p:nvPr/>
        </p:nvSpPr>
        <p:spPr bwMode="auto">
          <a:xfrm flipH="1">
            <a:off x="367030" y="1989138"/>
            <a:ext cx="45719" cy="4487862"/>
          </a:xfrm>
          <a:prstGeom prst="line">
            <a:avLst/>
          </a:prstGeom>
          <a:noFill/>
          <a:ln w="28575">
            <a:solidFill>
              <a:schemeClr val="tx1"/>
            </a:solidFill>
            <a:round/>
            <a:headEnd/>
            <a:tailEnd/>
          </a:ln>
        </p:spPr>
        <p:txBody>
          <a:bodyPr/>
          <a:lstStyle/>
          <a:p>
            <a:endParaRPr lang="en-US"/>
          </a:p>
        </p:txBody>
      </p:sp>
      <p:sp>
        <p:nvSpPr>
          <p:cNvPr id="35847" name="Line 6"/>
          <p:cNvSpPr>
            <a:spLocks noChangeShapeType="1"/>
          </p:cNvSpPr>
          <p:nvPr/>
        </p:nvSpPr>
        <p:spPr bwMode="auto">
          <a:xfrm>
            <a:off x="412750" y="2276475"/>
            <a:ext cx="638175" cy="0"/>
          </a:xfrm>
          <a:prstGeom prst="line">
            <a:avLst/>
          </a:prstGeom>
          <a:noFill/>
          <a:ln w="38100">
            <a:solidFill>
              <a:srgbClr val="009900"/>
            </a:solidFill>
            <a:round/>
            <a:headEnd/>
            <a:tailEnd/>
          </a:ln>
        </p:spPr>
        <p:txBody>
          <a:bodyPr/>
          <a:lstStyle/>
          <a:p>
            <a:endParaRPr lang="en-US"/>
          </a:p>
        </p:txBody>
      </p:sp>
      <p:sp>
        <p:nvSpPr>
          <p:cNvPr id="35848" name="Line 7"/>
          <p:cNvSpPr>
            <a:spLocks noChangeShapeType="1"/>
          </p:cNvSpPr>
          <p:nvPr/>
        </p:nvSpPr>
        <p:spPr bwMode="auto">
          <a:xfrm>
            <a:off x="1050925" y="2276475"/>
            <a:ext cx="2176463" cy="2592388"/>
          </a:xfrm>
          <a:prstGeom prst="line">
            <a:avLst/>
          </a:prstGeom>
          <a:noFill/>
          <a:ln w="57150">
            <a:solidFill>
              <a:srgbClr val="CC3300"/>
            </a:solidFill>
            <a:round/>
            <a:headEnd/>
            <a:tailEnd/>
          </a:ln>
        </p:spPr>
        <p:txBody>
          <a:bodyPr/>
          <a:lstStyle/>
          <a:p>
            <a:endParaRPr lang="en-US"/>
          </a:p>
        </p:txBody>
      </p:sp>
      <p:sp>
        <p:nvSpPr>
          <p:cNvPr id="35849" name="Line 8"/>
          <p:cNvSpPr>
            <a:spLocks noChangeShapeType="1"/>
          </p:cNvSpPr>
          <p:nvPr/>
        </p:nvSpPr>
        <p:spPr bwMode="auto">
          <a:xfrm flipH="1">
            <a:off x="3200399" y="4868863"/>
            <a:ext cx="26988" cy="1303337"/>
          </a:xfrm>
          <a:prstGeom prst="line">
            <a:avLst/>
          </a:prstGeom>
          <a:noFill/>
          <a:ln w="38100">
            <a:solidFill>
              <a:srgbClr val="000066"/>
            </a:solidFill>
            <a:round/>
            <a:headEnd/>
            <a:tailEnd/>
          </a:ln>
        </p:spPr>
        <p:txBody>
          <a:bodyPr/>
          <a:lstStyle/>
          <a:p>
            <a:endParaRPr lang="en-US"/>
          </a:p>
        </p:txBody>
      </p:sp>
      <p:sp>
        <p:nvSpPr>
          <p:cNvPr id="35850" name="Text Box 22"/>
          <p:cNvSpPr txBox="1">
            <a:spLocks noChangeArrowheads="1"/>
          </p:cNvSpPr>
          <p:nvPr/>
        </p:nvSpPr>
        <p:spPr bwMode="auto">
          <a:xfrm>
            <a:off x="1928813" y="3038475"/>
            <a:ext cx="2058987" cy="461963"/>
          </a:xfrm>
          <a:prstGeom prst="rect">
            <a:avLst/>
          </a:prstGeom>
          <a:noFill/>
          <a:ln w="9525">
            <a:noFill/>
            <a:miter lim="800000"/>
            <a:headEnd/>
            <a:tailEnd/>
          </a:ln>
        </p:spPr>
        <p:txBody>
          <a:bodyPr>
            <a:spAutoFit/>
          </a:bodyPr>
          <a:lstStyle/>
          <a:p>
            <a:pPr algn="ctr">
              <a:spcBef>
                <a:spcPct val="50000"/>
              </a:spcBef>
            </a:pPr>
            <a:r>
              <a:rPr lang="de-DE" sz="2400" b="1">
                <a:solidFill>
                  <a:srgbClr val="C00000"/>
                </a:solidFill>
                <a:latin typeface="Calibri" charset="0"/>
              </a:rPr>
              <a:t>- 0.3°C/min</a:t>
            </a:r>
          </a:p>
        </p:txBody>
      </p:sp>
      <p:grpSp>
        <p:nvGrpSpPr>
          <p:cNvPr id="2" name="Gruppieren 26"/>
          <p:cNvGrpSpPr>
            <a:grpSpLocks/>
          </p:cNvGrpSpPr>
          <p:nvPr/>
        </p:nvGrpSpPr>
        <p:grpSpPr bwMode="auto">
          <a:xfrm>
            <a:off x="4565380" y="0"/>
            <a:ext cx="4684606" cy="6884988"/>
            <a:chOff x="4572000" y="-26988"/>
            <a:chExt cx="4572000" cy="6884988"/>
          </a:xfrm>
        </p:grpSpPr>
        <p:pic>
          <p:nvPicPr>
            <p:cNvPr id="35853" name="Picture 16" descr="pinguin_gallerie"/>
            <p:cNvPicPr>
              <a:picLocks noChangeAspect="1" noChangeArrowheads="1"/>
            </p:cNvPicPr>
            <p:nvPr/>
          </p:nvPicPr>
          <p:blipFill>
            <a:blip r:embed="rId4" cstate="print">
              <a:lum bright="16000"/>
            </a:blip>
            <a:srcRect/>
            <a:stretch>
              <a:fillRect/>
            </a:stretch>
          </p:blipFill>
          <p:spPr bwMode="auto">
            <a:xfrm>
              <a:off x="4572000" y="-26988"/>
              <a:ext cx="4572000" cy="6884988"/>
            </a:xfrm>
            <a:prstGeom prst="rect">
              <a:avLst/>
            </a:prstGeom>
            <a:noFill/>
            <a:ln w="9525">
              <a:noFill/>
              <a:miter lim="800000"/>
              <a:headEnd/>
              <a:tailEnd/>
            </a:ln>
          </p:spPr>
        </p:pic>
        <p:sp>
          <p:nvSpPr>
            <p:cNvPr id="35854" name="Line 17"/>
            <p:cNvSpPr>
              <a:spLocks noChangeShapeType="1"/>
            </p:cNvSpPr>
            <p:nvPr/>
          </p:nvSpPr>
          <p:spPr bwMode="auto">
            <a:xfrm flipH="1">
              <a:off x="5322143" y="1989138"/>
              <a:ext cx="17498" cy="4460874"/>
            </a:xfrm>
            <a:prstGeom prst="line">
              <a:avLst/>
            </a:prstGeom>
            <a:noFill/>
            <a:ln w="28575">
              <a:solidFill>
                <a:schemeClr val="tx1"/>
              </a:solidFill>
              <a:round/>
              <a:headEnd/>
              <a:tailEnd/>
            </a:ln>
          </p:spPr>
          <p:txBody>
            <a:bodyPr/>
            <a:lstStyle/>
            <a:p>
              <a:endParaRPr lang="en-US"/>
            </a:p>
          </p:txBody>
        </p:sp>
        <p:sp>
          <p:nvSpPr>
            <p:cNvPr id="35855" name="Line 19"/>
            <p:cNvSpPr>
              <a:spLocks noChangeShapeType="1"/>
            </p:cNvSpPr>
            <p:nvPr/>
          </p:nvSpPr>
          <p:spPr bwMode="auto">
            <a:xfrm>
              <a:off x="5350934" y="2286000"/>
              <a:ext cx="270933" cy="0"/>
            </a:xfrm>
            <a:prstGeom prst="line">
              <a:avLst/>
            </a:prstGeom>
            <a:noFill/>
            <a:ln w="38100">
              <a:solidFill>
                <a:srgbClr val="009900"/>
              </a:solidFill>
              <a:round/>
              <a:headEnd/>
              <a:tailEnd/>
            </a:ln>
          </p:spPr>
          <p:txBody>
            <a:bodyPr/>
            <a:lstStyle/>
            <a:p>
              <a:endParaRPr lang="en-US"/>
            </a:p>
          </p:txBody>
        </p:sp>
        <p:sp>
          <p:nvSpPr>
            <p:cNvPr id="35856" name="Line 20"/>
            <p:cNvSpPr>
              <a:spLocks noChangeShapeType="1"/>
            </p:cNvSpPr>
            <p:nvPr/>
          </p:nvSpPr>
          <p:spPr bwMode="auto">
            <a:xfrm flipH="1">
              <a:off x="5619618" y="2286002"/>
              <a:ext cx="2247" cy="4164010"/>
            </a:xfrm>
            <a:prstGeom prst="line">
              <a:avLst/>
            </a:prstGeom>
            <a:noFill/>
            <a:ln w="57150">
              <a:solidFill>
                <a:srgbClr val="CC3300"/>
              </a:solidFill>
              <a:round/>
              <a:headEnd/>
              <a:tailEnd/>
            </a:ln>
          </p:spPr>
          <p:txBody>
            <a:bodyPr/>
            <a:lstStyle/>
            <a:p>
              <a:endParaRPr lang="en-US"/>
            </a:p>
          </p:txBody>
        </p:sp>
        <p:sp>
          <p:nvSpPr>
            <p:cNvPr id="35858" name="Text Box 23"/>
            <p:cNvSpPr txBox="1">
              <a:spLocks noChangeArrowheads="1"/>
            </p:cNvSpPr>
            <p:nvPr/>
          </p:nvSpPr>
          <p:spPr bwMode="auto">
            <a:xfrm>
              <a:off x="5474125" y="3967162"/>
              <a:ext cx="2669900" cy="457200"/>
            </a:xfrm>
            <a:prstGeom prst="rect">
              <a:avLst/>
            </a:prstGeom>
            <a:noFill/>
            <a:ln w="9525">
              <a:noFill/>
              <a:miter lim="800000"/>
              <a:headEnd/>
              <a:tailEnd/>
            </a:ln>
          </p:spPr>
          <p:txBody>
            <a:bodyPr>
              <a:spAutoFit/>
            </a:bodyPr>
            <a:lstStyle/>
            <a:p>
              <a:pPr algn="ctr">
                <a:spcBef>
                  <a:spcPct val="50000"/>
                </a:spcBef>
              </a:pPr>
              <a:r>
                <a:rPr lang="de-DE" sz="2400" b="1">
                  <a:solidFill>
                    <a:srgbClr val="C00000"/>
                  </a:solidFill>
                  <a:latin typeface="Calibri" charset="0"/>
                </a:rPr>
                <a:t>- 50.000°C/min</a:t>
              </a:r>
            </a:p>
          </p:txBody>
        </p:sp>
        <p:sp>
          <p:nvSpPr>
            <p:cNvPr id="35859" name="Text Box 25"/>
            <p:cNvSpPr txBox="1">
              <a:spLocks noChangeArrowheads="1"/>
            </p:cNvSpPr>
            <p:nvPr/>
          </p:nvSpPr>
          <p:spPr bwMode="auto">
            <a:xfrm>
              <a:off x="5683653" y="1905000"/>
              <a:ext cx="1174630" cy="457200"/>
            </a:xfrm>
            <a:prstGeom prst="rect">
              <a:avLst/>
            </a:prstGeom>
            <a:noFill/>
            <a:ln w="9525">
              <a:noFill/>
              <a:miter lim="800000"/>
              <a:headEnd/>
              <a:tailEnd/>
            </a:ln>
          </p:spPr>
          <p:txBody>
            <a:bodyPr>
              <a:spAutoFit/>
            </a:bodyPr>
            <a:lstStyle/>
            <a:p>
              <a:pPr algn="ctr">
                <a:spcBef>
                  <a:spcPct val="50000"/>
                </a:spcBef>
              </a:pPr>
              <a:r>
                <a:rPr lang="de-DE" sz="2400" b="1" dirty="0">
                  <a:solidFill>
                    <a:srgbClr val="C00000"/>
                  </a:solidFill>
                  <a:latin typeface="Calibri" charset="0"/>
                </a:rPr>
                <a:t>1 sec.</a:t>
              </a:r>
              <a:endParaRPr lang="de-DE" sz="2800" b="1" dirty="0">
                <a:solidFill>
                  <a:srgbClr val="C00000"/>
                </a:solidFill>
                <a:latin typeface="Calibri" charset="0"/>
              </a:endParaRPr>
            </a:p>
          </p:txBody>
        </p:sp>
      </p:grpSp>
      <p:sp>
        <p:nvSpPr>
          <p:cNvPr id="35852" name="Text Box 3"/>
          <p:cNvSpPr txBox="1">
            <a:spLocks noChangeArrowheads="1"/>
          </p:cNvSpPr>
          <p:nvPr/>
        </p:nvSpPr>
        <p:spPr bwMode="auto">
          <a:xfrm>
            <a:off x="4953000" y="6096000"/>
            <a:ext cx="3871913" cy="523220"/>
          </a:xfrm>
          <a:prstGeom prst="rect">
            <a:avLst/>
          </a:prstGeom>
          <a:noFill/>
          <a:ln w="9525">
            <a:noFill/>
            <a:miter lim="800000"/>
            <a:headEnd/>
            <a:tailEnd/>
          </a:ln>
        </p:spPr>
        <p:txBody>
          <a:bodyPr>
            <a:spAutoFit/>
          </a:bodyPr>
          <a:lstStyle/>
          <a:p>
            <a:pPr algn="ctr">
              <a:spcBef>
                <a:spcPct val="50000"/>
              </a:spcBef>
            </a:pPr>
            <a:r>
              <a:rPr lang="fr-FR" sz="2800" b="1" dirty="0" smtClean="0">
                <a:solidFill>
                  <a:schemeClr val="accent6">
                    <a:lumMod val="60000"/>
                    <a:lumOff val="40000"/>
                  </a:schemeClr>
                </a:solidFill>
                <a:effectLst>
                  <a:glow rad="228600">
                    <a:schemeClr val="accent3">
                      <a:satMod val="175000"/>
                      <a:alpha val="40000"/>
                    </a:schemeClr>
                  </a:glow>
                </a:effectLst>
              </a:rPr>
              <a:t>Vitrification</a:t>
            </a:r>
            <a:endParaRPr lang="fr-FR" sz="2400" b="1" dirty="0">
              <a:solidFill>
                <a:schemeClr val="accent6">
                  <a:lumMod val="60000"/>
                  <a:lumOff val="40000"/>
                </a:schemeClr>
              </a:solidFill>
              <a:effectLst>
                <a:glow rad="228600">
                  <a:schemeClr val="accent3">
                    <a:satMod val="175000"/>
                    <a:alpha val="40000"/>
                  </a:schemeClr>
                </a:glow>
              </a:effectLst>
            </a:endParaRPr>
          </a:p>
        </p:txBody>
      </p:sp>
      <p:sp>
        <p:nvSpPr>
          <p:cNvPr id="20" name="Rectangle 19"/>
          <p:cNvSpPr/>
          <p:nvPr/>
        </p:nvSpPr>
        <p:spPr>
          <a:xfrm>
            <a:off x="228600" y="228600"/>
            <a:ext cx="8153400" cy="1754326"/>
          </a:xfrm>
          <a:prstGeom prst="rect">
            <a:avLst/>
          </a:prstGeom>
        </p:spPr>
        <p:txBody>
          <a:bodyPr wrap="square">
            <a:spAutoFit/>
          </a:bodyPr>
          <a:lstStyle/>
          <a:p>
            <a:pPr marL="0" lvl="1" rtl="1">
              <a:defRPr/>
            </a:pPr>
            <a:r>
              <a:rPr lang="nl-BE" b="1" dirty="0" smtClean="0">
                <a:solidFill>
                  <a:srgbClr val="FF0066"/>
                </a:solidFill>
              </a:rPr>
              <a:t>Succesfull vitrification of human oocytes, embryos and blastocysts depends on a correct interplay between, “sufficient” permeation of a “sufficient” high concentration of penetrating cryoprotectant </a:t>
            </a:r>
            <a:r>
              <a:rPr lang="nl-BE" b="1" dirty="0" smtClean="0">
                <a:solidFill>
                  <a:schemeClr val="accent3">
                    <a:lumMod val="50000"/>
                  </a:schemeClr>
                </a:solidFill>
              </a:rPr>
              <a:t>(equilibration step), </a:t>
            </a:r>
            <a:r>
              <a:rPr lang="nl-BE" b="1" dirty="0" smtClean="0">
                <a:solidFill>
                  <a:srgbClr val="FF0066"/>
                </a:solidFill>
              </a:rPr>
              <a:t>“sufficient” dehydration by a non-penetrating cryoprotectant </a:t>
            </a:r>
            <a:r>
              <a:rPr lang="nl-BE" b="1" dirty="0" smtClean="0">
                <a:solidFill>
                  <a:schemeClr val="accent3">
                    <a:lumMod val="50000"/>
                  </a:schemeClr>
                </a:solidFill>
              </a:rPr>
              <a:t>(vitrification step), </a:t>
            </a:r>
            <a:r>
              <a:rPr lang="nl-BE" b="1" dirty="0" smtClean="0">
                <a:solidFill>
                  <a:srgbClr val="FF0066"/>
                </a:solidFill>
              </a:rPr>
              <a:t>a “sufficient” high cooling rate (direct contact with LN2 and small volumes) and a “sufficient” high warming rate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smtClean="0">
                <a:solidFill>
                  <a:srgbClr val="C00000"/>
                </a:solidFill>
                <a:effectLst>
                  <a:outerShdw blurRad="38100" dist="38100" dir="2700000" algn="tl">
                    <a:srgbClr val="000000">
                      <a:alpha val="43137"/>
                    </a:srgbClr>
                  </a:outerShdw>
                  <a:reflection blurRad="12700" stA="50000" endPos="50000" dir="5400000" sy="-100000" rotWithShape="0"/>
                </a:effectLst>
              </a:rPr>
              <a:t>Embryo </a:t>
            </a:r>
            <a:br>
              <a:rPr smtClean="0">
                <a:solidFill>
                  <a:srgbClr val="C00000"/>
                </a:solidFill>
                <a:effectLst>
                  <a:outerShdw blurRad="38100" dist="38100" dir="2700000" algn="tl">
                    <a:srgbClr val="000000">
                      <a:alpha val="43137"/>
                    </a:srgbClr>
                  </a:outerShdw>
                  <a:reflection blurRad="12700" stA="50000" endPos="50000" dir="5400000" sy="-100000" rotWithShape="0"/>
                </a:effectLst>
              </a:rPr>
            </a:br>
            <a:r>
              <a:rPr smtClean="0">
                <a:solidFill>
                  <a:srgbClr val="C00000"/>
                </a:solidFill>
                <a:effectLst>
                  <a:outerShdw blurRad="38100" dist="38100" dir="2700000" algn="tl">
                    <a:srgbClr val="000000">
                      <a:alpha val="43137"/>
                    </a:srgbClr>
                  </a:outerShdw>
                  <a:reflection blurRad="12700" stA="50000" endPos="50000" dir="5400000" sy="-100000" rotWithShape="0"/>
                </a:effectLst>
              </a:rPr>
              <a:t>Cryopreservation</a:t>
            </a:r>
            <a:endParaRPr lang="en-US" dirty="0">
              <a:solidFill>
                <a:srgbClr val="C00000"/>
              </a:solidFill>
              <a:effectLst>
                <a:outerShdw blurRad="38100" dist="38100" dir="2700000" algn="tl">
                  <a:srgbClr val="000000">
                    <a:alpha val="43137"/>
                  </a:srgbClr>
                </a:outerShdw>
                <a:reflection blurRad="12700" stA="50000" endPos="50000" dir="5400000" sy="-100000" rotWithShape="0"/>
              </a:effectLs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a:spLocks noGrp="1"/>
          </p:cNvSpPr>
          <p:nvPr>
            <p:ph sz="half" idx="1"/>
          </p:nvPr>
        </p:nvSpPr>
        <p:spPr>
          <a:xfrm>
            <a:off x="457200" y="2133600"/>
            <a:ext cx="5791200" cy="3992563"/>
          </a:xfrm>
        </p:spPr>
        <p:txBody>
          <a:bodyPr>
            <a:normAutofit/>
          </a:bodyPr>
          <a:lstStyle>
            <a:extLst/>
          </a:lstStyle>
          <a:p>
            <a:r>
              <a:rPr lang="en-US" i="1" dirty="0" smtClean="0">
                <a:solidFill>
                  <a:srgbClr val="0070C0"/>
                </a:solidFill>
              </a:rPr>
              <a:t>This method requires</a:t>
            </a:r>
          </a:p>
          <a:p>
            <a:pPr marL="457200" indent="-457200">
              <a:buAutoNum type="arabicPeriod"/>
            </a:pPr>
            <a:r>
              <a:rPr lang="en-US" dirty="0" smtClean="0"/>
              <a:t>Ovarian stimulation with fertility medication</a:t>
            </a:r>
          </a:p>
          <a:p>
            <a:pPr marL="457200" indent="-457200">
              <a:buAutoNum type="arabicPeriod"/>
            </a:pPr>
            <a:r>
              <a:rPr lang="en-US" dirty="0" smtClean="0"/>
              <a:t>Time; 2-3 weeks</a:t>
            </a:r>
          </a:p>
          <a:p>
            <a:pPr marL="457200" indent="-457200">
              <a:buAutoNum type="arabicPeriod"/>
            </a:pPr>
            <a:r>
              <a:rPr lang="en-US" dirty="0" smtClean="0"/>
              <a:t>Sperm source (partner )</a:t>
            </a:r>
          </a:p>
          <a:p>
            <a:endParaRPr lang="en-US" dirty="0" smtClean="0"/>
          </a:p>
          <a:p>
            <a:endParaRPr lang="en-US" dirty="0"/>
          </a:p>
        </p:txBody>
      </p:sp>
      <p:sp>
        <p:nvSpPr>
          <p:cNvPr id="4" name="Rectangle 3"/>
          <p:cNvSpPr/>
          <p:nvPr/>
        </p:nvSpPr>
        <p:spPr>
          <a:xfrm>
            <a:off x="228601" y="457200"/>
            <a:ext cx="7391400" cy="707886"/>
          </a:xfrm>
          <a:prstGeom prst="rect">
            <a:avLst/>
          </a:prstGeom>
          <a:noFill/>
        </p:spPr>
        <p:txBody>
          <a:bodyPr wrap="square" lIns="91440" tIns="45720" rIns="91440" bIns="45720">
            <a:spAutoFit/>
          </a:bodyPr>
          <a:lstStyle/>
          <a:p>
            <a:pPr algn="ctr"/>
            <a:r>
              <a:rPr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Embryo Cryopreservation</a:t>
            </a:r>
            <a:endPar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457200" y="1219200"/>
          <a:ext cx="8458198" cy="3962398"/>
        </p:xfrm>
        <a:graphic>
          <a:graphicData uri="http://schemas.openxmlformats.org/drawingml/2006/table">
            <a:tbl>
              <a:tblPr/>
              <a:tblGrid>
                <a:gridCol w="1208314"/>
                <a:gridCol w="1208314"/>
                <a:gridCol w="1208314"/>
                <a:gridCol w="1208314"/>
                <a:gridCol w="1208314"/>
                <a:gridCol w="1208314"/>
                <a:gridCol w="1208314"/>
              </a:tblGrid>
              <a:tr h="449110">
                <a:tc>
                  <a:txBody>
                    <a:bodyPr/>
                    <a:lstStyle/>
                    <a:p>
                      <a:pPr algn="l" fontAlgn="t"/>
                      <a:r>
                        <a:rPr lang="en-US" sz="1050" b="1" i="1" dirty="0"/>
                        <a:t>Study</a:t>
                      </a:r>
                      <a:endParaRPr lang="en-US" sz="1050" b="1" dirty="0"/>
                    </a:p>
                  </a:txBody>
                  <a:tcPr marL="20407" marR="20407" marT="20407" marB="20407">
                    <a:lnL>
                      <a:noFill/>
                    </a:lnL>
                    <a:lnR>
                      <a:noFill/>
                    </a:lnR>
                    <a:lnT>
                      <a:noFill/>
                    </a:lnT>
                    <a:lnB w="9525" cap="flat" cmpd="sng" algn="ctr">
                      <a:solidFill>
                        <a:srgbClr val="CCCCCC"/>
                      </a:solidFill>
                      <a:prstDash val="solid"/>
                      <a:round/>
                      <a:headEnd type="none" w="med" len="med"/>
                      <a:tailEnd type="none" w="med" len="med"/>
                    </a:lnB>
                    <a:solidFill>
                      <a:srgbClr val="B9CADC"/>
                    </a:solidFill>
                  </a:tcPr>
                </a:tc>
                <a:tc>
                  <a:txBody>
                    <a:bodyPr/>
                    <a:lstStyle/>
                    <a:p>
                      <a:pPr algn="l" fontAlgn="t"/>
                      <a:r>
                        <a:rPr lang="en-US" sz="1050" b="1" i="1" dirty="0"/>
                        <a:t>Country</a:t>
                      </a:r>
                      <a:endParaRPr lang="en-US" sz="1050" b="1" dirty="0"/>
                    </a:p>
                  </a:txBody>
                  <a:tcPr marL="20407" marR="20407" marT="20407" marB="20407">
                    <a:lnL>
                      <a:noFill/>
                    </a:lnL>
                    <a:lnR>
                      <a:noFill/>
                    </a:lnR>
                    <a:lnT>
                      <a:noFill/>
                    </a:lnT>
                    <a:lnB w="9525" cap="flat" cmpd="sng" algn="ctr">
                      <a:solidFill>
                        <a:srgbClr val="CCCCCC"/>
                      </a:solidFill>
                      <a:prstDash val="solid"/>
                      <a:round/>
                      <a:headEnd type="none" w="med" len="med"/>
                      <a:tailEnd type="none" w="med" len="med"/>
                    </a:lnB>
                    <a:solidFill>
                      <a:srgbClr val="B9CADC"/>
                    </a:solidFill>
                  </a:tcPr>
                </a:tc>
                <a:tc>
                  <a:txBody>
                    <a:bodyPr/>
                    <a:lstStyle/>
                    <a:p>
                      <a:pPr algn="l" fontAlgn="t"/>
                      <a:r>
                        <a:rPr lang="en-US" sz="1050" b="1" i="1" dirty="0"/>
                        <a:t>Study period</a:t>
                      </a:r>
                      <a:endParaRPr lang="en-US" sz="1050" b="1" dirty="0"/>
                    </a:p>
                  </a:txBody>
                  <a:tcPr marL="20407" marR="20407" marT="20407" marB="20407">
                    <a:lnL>
                      <a:noFill/>
                    </a:lnL>
                    <a:lnR>
                      <a:noFill/>
                    </a:lnR>
                    <a:lnT>
                      <a:noFill/>
                    </a:lnT>
                    <a:lnB w="9525" cap="flat" cmpd="sng" algn="ctr">
                      <a:solidFill>
                        <a:srgbClr val="CCCCCC"/>
                      </a:solidFill>
                      <a:prstDash val="solid"/>
                      <a:round/>
                      <a:headEnd type="none" w="med" len="med"/>
                      <a:tailEnd type="none" w="med" len="med"/>
                    </a:lnB>
                    <a:solidFill>
                      <a:srgbClr val="B9CADC"/>
                    </a:solidFill>
                  </a:tcPr>
                </a:tc>
                <a:tc>
                  <a:txBody>
                    <a:bodyPr/>
                    <a:lstStyle/>
                    <a:p>
                      <a:pPr algn="l" fontAlgn="t"/>
                      <a:r>
                        <a:rPr lang="en-US" sz="1050" b="1" i="1" dirty="0"/>
                        <a:t>Interventions</a:t>
                      </a:r>
                      <a:endParaRPr lang="en-US" sz="1050" b="1" dirty="0"/>
                    </a:p>
                  </a:txBody>
                  <a:tcPr marL="20407" marR="20407" marT="20407" marB="20407">
                    <a:lnL>
                      <a:noFill/>
                    </a:lnL>
                    <a:lnR>
                      <a:noFill/>
                    </a:lnR>
                    <a:lnT>
                      <a:noFill/>
                    </a:lnT>
                    <a:lnB w="9525" cap="flat" cmpd="sng" algn="ctr">
                      <a:solidFill>
                        <a:srgbClr val="CCCCCC"/>
                      </a:solidFill>
                      <a:prstDash val="solid"/>
                      <a:round/>
                      <a:headEnd type="none" w="med" len="med"/>
                      <a:tailEnd type="none" w="med" len="med"/>
                    </a:lnB>
                    <a:solidFill>
                      <a:srgbClr val="B9CADC"/>
                    </a:solidFill>
                  </a:tcPr>
                </a:tc>
                <a:tc>
                  <a:txBody>
                    <a:bodyPr/>
                    <a:lstStyle/>
                    <a:p>
                      <a:pPr algn="l" fontAlgn="t"/>
                      <a:r>
                        <a:rPr lang="en-US" sz="1050" b="1" i="1" dirty="0"/>
                        <a:t>Method of randomization</a:t>
                      </a:r>
                      <a:endParaRPr lang="en-US" sz="1050" b="1" dirty="0"/>
                    </a:p>
                  </a:txBody>
                  <a:tcPr marL="20407" marR="20407" marT="20407" marB="20407">
                    <a:lnL>
                      <a:noFill/>
                    </a:lnL>
                    <a:lnR>
                      <a:noFill/>
                    </a:lnR>
                    <a:lnT>
                      <a:noFill/>
                    </a:lnT>
                    <a:lnB w="9525" cap="flat" cmpd="sng" algn="ctr">
                      <a:solidFill>
                        <a:srgbClr val="CCCCCC"/>
                      </a:solidFill>
                      <a:prstDash val="solid"/>
                      <a:round/>
                      <a:headEnd type="none" w="med" len="med"/>
                      <a:tailEnd type="none" w="med" len="med"/>
                    </a:lnB>
                    <a:solidFill>
                      <a:srgbClr val="B9CADC"/>
                    </a:solidFill>
                  </a:tcPr>
                </a:tc>
                <a:tc>
                  <a:txBody>
                    <a:bodyPr/>
                    <a:lstStyle/>
                    <a:p>
                      <a:pPr algn="l" fontAlgn="t"/>
                      <a:r>
                        <a:rPr lang="en-US" sz="1050" b="1" i="1" dirty="0"/>
                        <a:t>No. of participants (No. of cycles)</a:t>
                      </a:r>
                      <a:endParaRPr lang="en-US" sz="1050" b="1" dirty="0"/>
                    </a:p>
                  </a:txBody>
                  <a:tcPr marL="20407" marR="20407" marT="20407" marB="20407">
                    <a:lnL>
                      <a:noFill/>
                    </a:lnL>
                    <a:lnR>
                      <a:noFill/>
                    </a:lnR>
                    <a:lnT>
                      <a:noFill/>
                    </a:lnT>
                    <a:lnB w="9525" cap="flat" cmpd="sng" algn="ctr">
                      <a:solidFill>
                        <a:srgbClr val="CCCCCC"/>
                      </a:solidFill>
                      <a:prstDash val="solid"/>
                      <a:round/>
                      <a:headEnd type="none" w="med" len="med"/>
                      <a:tailEnd type="none" w="med" len="med"/>
                    </a:lnB>
                    <a:solidFill>
                      <a:srgbClr val="B9CADC"/>
                    </a:solidFill>
                  </a:tcPr>
                </a:tc>
                <a:tc>
                  <a:txBody>
                    <a:bodyPr/>
                    <a:lstStyle/>
                    <a:p>
                      <a:pPr algn="l" fontAlgn="t"/>
                      <a:r>
                        <a:rPr lang="en-US" sz="1050" b="1" i="1" dirty="0"/>
                        <a:t>Financial support</a:t>
                      </a:r>
                      <a:endParaRPr lang="en-US" sz="1050" b="1" dirty="0"/>
                    </a:p>
                  </a:txBody>
                  <a:tcPr marL="20407" marR="20407" marT="20407" marB="20407">
                    <a:lnL>
                      <a:noFill/>
                    </a:lnL>
                    <a:lnR>
                      <a:noFill/>
                    </a:lnR>
                    <a:lnT>
                      <a:noFill/>
                    </a:lnT>
                    <a:lnB w="9525" cap="flat" cmpd="sng" algn="ctr">
                      <a:solidFill>
                        <a:srgbClr val="CCCCCC"/>
                      </a:solidFill>
                      <a:prstDash val="solid"/>
                      <a:round/>
                      <a:headEnd type="none" w="med" len="med"/>
                      <a:tailEnd type="none" w="med" len="med"/>
                    </a:lnB>
                    <a:solidFill>
                      <a:srgbClr val="B9CADC"/>
                    </a:solidFill>
                  </a:tcPr>
                </a:tc>
              </a:tr>
              <a:tr h="530973">
                <a:tc>
                  <a:txBody>
                    <a:bodyPr/>
                    <a:lstStyle/>
                    <a:p>
                      <a:pPr algn="l" fontAlgn="t"/>
                      <a:r>
                        <a:rPr lang="en-US" sz="1000" b="0" u="sng" dirty="0">
                          <a:solidFill>
                            <a:srgbClr val="336699"/>
                          </a:solidFill>
                          <a:hlinkClick r:id="rId3"/>
                        </a:rPr>
                        <a:t>Bernal et al. (2008)</a:t>
                      </a:r>
                      <a:endParaRPr lang="en-US" sz="1000" b="0" dirty="0"/>
                    </a:p>
                  </a:txBody>
                  <a:tcPr marL="20407" marR="20407" marT="20407" marB="20407">
                    <a:lnL>
                      <a:noFill/>
                    </a:lnL>
                    <a:lnR>
                      <a:noFill/>
                    </a:lnR>
                    <a:lnT w="9525" cap="flat" cmpd="sng" algn="ctr">
                      <a:solidFill>
                        <a:srgbClr val="CCCCCC"/>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dirty="0"/>
                        <a:t>USA</a:t>
                      </a:r>
                    </a:p>
                  </a:txBody>
                  <a:tcPr marL="20407" marR="20407" marT="20407" marB="20407">
                    <a:lnL>
                      <a:noFill/>
                    </a:lnL>
                    <a:lnR>
                      <a:noFill/>
                    </a:lnR>
                    <a:lnT w="9525" cap="flat" cmpd="sng" algn="ctr">
                      <a:solidFill>
                        <a:srgbClr val="CCCCCC"/>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dirty="0"/>
                        <a:t>January 2007–April 2008</a:t>
                      </a:r>
                    </a:p>
                  </a:txBody>
                  <a:tcPr marL="20407" marR="20407" marT="20407" marB="20407">
                    <a:lnL>
                      <a:noFill/>
                    </a:lnL>
                    <a:lnR>
                      <a:noFill/>
                    </a:lnR>
                    <a:lnT w="9525" cap="flat" cmpd="sng" algn="ctr">
                      <a:solidFill>
                        <a:srgbClr val="CCCCCC"/>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dirty="0" err="1">
                          <a:latin typeface="inherit"/>
                        </a:rPr>
                        <a:t>Vitrification</a:t>
                      </a:r>
                      <a:r>
                        <a:rPr lang="en-US" sz="1000" b="0" dirty="0"/>
                        <a:t> versus slow programmed freezing</a:t>
                      </a:r>
                    </a:p>
                  </a:txBody>
                  <a:tcPr marL="20407" marR="20407" marT="20407" marB="20407">
                    <a:lnL>
                      <a:noFill/>
                    </a:lnL>
                    <a:lnR>
                      <a:noFill/>
                    </a:lnR>
                    <a:lnT w="9525" cap="flat" cmpd="sng" algn="ctr">
                      <a:solidFill>
                        <a:srgbClr val="CCCCCC"/>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dirty="0"/>
                        <a:t>Alternate randomization</a:t>
                      </a:r>
                    </a:p>
                  </a:txBody>
                  <a:tcPr marL="20407" marR="20407" marT="20407" marB="20407">
                    <a:lnL>
                      <a:noFill/>
                    </a:lnL>
                    <a:lnR>
                      <a:noFill/>
                    </a:lnR>
                    <a:lnT w="9525" cap="flat" cmpd="sng" algn="ctr">
                      <a:solidFill>
                        <a:srgbClr val="CCCCCC"/>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dirty="0"/>
                        <a:t>115 women (64:51)</a:t>
                      </a:r>
                    </a:p>
                  </a:txBody>
                  <a:tcPr marL="20407" marR="20407" marT="20407" marB="20407">
                    <a:lnL>
                      <a:noFill/>
                    </a:lnL>
                    <a:lnR>
                      <a:noFill/>
                    </a:lnR>
                    <a:lnT w="9525" cap="flat" cmpd="sng" algn="ctr">
                      <a:solidFill>
                        <a:srgbClr val="CCCCCC"/>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a:t>No external financial support</a:t>
                      </a:r>
                    </a:p>
                  </a:txBody>
                  <a:tcPr marL="20407" marR="20407" marT="20407" marB="20407">
                    <a:lnL>
                      <a:noFill/>
                    </a:lnL>
                    <a:lnR>
                      <a:noFill/>
                    </a:lnR>
                    <a:lnT w="9525" cap="flat" cmpd="sng" algn="ctr">
                      <a:solidFill>
                        <a:srgbClr val="CCCCCC"/>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r>
              <a:tr h="530973">
                <a:tc>
                  <a:txBody>
                    <a:bodyPr/>
                    <a:lstStyle/>
                    <a:p>
                      <a:pPr algn="l" fontAlgn="t"/>
                      <a:r>
                        <a:rPr lang="en-US" sz="1000" b="0" u="sng">
                          <a:solidFill>
                            <a:srgbClr val="336699"/>
                          </a:solidFill>
                          <a:hlinkClick r:id="rId3"/>
                        </a:rPr>
                        <a:t>Kim et al. (2000)</a:t>
                      </a:r>
                      <a:endParaRPr lang="en-US" sz="1000" b="0"/>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000" b="0" dirty="0"/>
                        <a:t>Korea</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000" b="0"/>
                        <a:t>January 1998–July 1999</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000" b="0">
                          <a:latin typeface="inherit"/>
                        </a:rPr>
                        <a:t>Vitrification</a:t>
                      </a:r>
                      <a:r>
                        <a:rPr lang="en-US" sz="1000" b="0"/>
                        <a:t> versus slow programmed freezing</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000" b="0" dirty="0"/>
                        <a:t>Unclear</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000" b="0" dirty="0"/>
                        <a:t>Unclear (42:216)</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000" b="0"/>
                        <a:t>None declared</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r>
              <a:tr h="530973">
                <a:tc>
                  <a:txBody>
                    <a:bodyPr/>
                    <a:lstStyle/>
                    <a:p>
                      <a:pPr algn="l" fontAlgn="t"/>
                      <a:r>
                        <a:rPr lang="en-US" sz="1000" b="0" u="sng">
                          <a:solidFill>
                            <a:srgbClr val="336699"/>
                          </a:solidFill>
                          <a:hlinkClick r:id="rId3"/>
                        </a:rPr>
                        <a:t>Li et al. (2007)</a:t>
                      </a:r>
                      <a:endParaRPr lang="en-US" sz="1000" b="0"/>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a:t>China</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a:t>June 2005–March 2007</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a:latin typeface="inherit"/>
                        </a:rPr>
                        <a:t>Vitrification</a:t>
                      </a:r>
                      <a:r>
                        <a:rPr lang="en-US" sz="1000" b="0"/>
                        <a:t> versus slow programmed freezing</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a:t>Alternate randomization</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dirty="0"/>
                        <a:t>80 women (40:40)</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dirty="0"/>
                        <a:t>None declared</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r>
              <a:tr h="694698">
                <a:tc>
                  <a:txBody>
                    <a:bodyPr/>
                    <a:lstStyle/>
                    <a:p>
                      <a:pPr algn="l" fontAlgn="t"/>
                      <a:r>
                        <a:rPr lang="en-US" sz="1000" b="0" u="sng">
                          <a:solidFill>
                            <a:srgbClr val="336699"/>
                          </a:solidFill>
                          <a:hlinkClick r:id="rId3"/>
                        </a:rPr>
                        <a:t>Mauri et al. (2001)</a:t>
                      </a:r>
                      <a:endParaRPr lang="en-US" sz="1000" b="0"/>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3"/>
                    </a:solidFill>
                  </a:tcPr>
                </a:tc>
                <a:tc>
                  <a:txBody>
                    <a:bodyPr/>
                    <a:lstStyle/>
                    <a:p>
                      <a:pPr algn="l" fontAlgn="t"/>
                      <a:r>
                        <a:rPr lang="en-US" sz="1000" b="0"/>
                        <a:t>Brazil</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3"/>
                    </a:solidFill>
                  </a:tcPr>
                </a:tc>
                <a:tc>
                  <a:txBody>
                    <a:bodyPr/>
                    <a:lstStyle/>
                    <a:p>
                      <a:pPr algn="l" fontAlgn="t"/>
                      <a:r>
                        <a:rPr lang="en-US" sz="1000" b="0"/>
                        <a:t>January 1991–March 2000</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3"/>
                    </a:solidFill>
                  </a:tcPr>
                </a:tc>
                <a:tc>
                  <a:txBody>
                    <a:bodyPr/>
                    <a:lstStyle/>
                    <a:p>
                      <a:pPr algn="l" fontAlgn="t"/>
                      <a:r>
                        <a:rPr lang="en-US" sz="1000" b="0"/>
                        <a:t>Ultra-rapid freezing versus slow programmed freezing</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3"/>
                    </a:solidFill>
                  </a:tcPr>
                </a:tc>
                <a:tc>
                  <a:txBody>
                    <a:bodyPr/>
                    <a:lstStyle/>
                    <a:p>
                      <a:pPr algn="l" fontAlgn="t"/>
                      <a:r>
                        <a:rPr lang="en-US" sz="1000" b="0"/>
                        <a:t>Computer-generated randomization list</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3"/>
                    </a:solidFill>
                  </a:tcPr>
                </a:tc>
                <a:tc>
                  <a:txBody>
                    <a:bodyPr/>
                    <a:lstStyle/>
                    <a:p>
                      <a:pPr algn="l" fontAlgn="t"/>
                      <a:r>
                        <a:rPr lang="en-US" sz="1000" b="0" dirty="0"/>
                        <a:t>160 women (80:80)</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3"/>
                    </a:solidFill>
                  </a:tcPr>
                </a:tc>
                <a:tc>
                  <a:txBody>
                    <a:bodyPr/>
                    <a:lstStyle/>
                    <a:p>
                      <a:pPr algn="l" fontAlgn="t"/>
                      <a:r>
                        <a:rPr lang="en-US" sz="1000" b="0" dirty="0"/>
                        <a:t>No external financial support</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FFFF3"/>
                    </a:solidFill>
                  </a:tcPr>
                </a:tc>
              </a:tr>
              <a:tr h="530973">
                <a:tc>
                  <a:txBody>
                    <a:bodyPr/>
                    <a:lstStyle/>
                    <a:p>
                      <a:pPr algn="l" fontAlgn="t"/>
                      <a:r>
                        <a:rPr lang="en-US" sz="1000" b="0" u="sng">
                          <a:solidFill>
                            <a:srgbClr val="336699"/>
                          </a:solidFill>
                          <a:hlinkClick r:id="rId3"/>
                        </a:rPr>
                        <a:t>Rama Raju et al. (2005)</a:t>
                      </a:r>
                      <a:endParaRPr lang="en-US" sz="1000" b="0"/>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a:t>India</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a:t>May 2004–June 2005</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dirty="0" err="1">
                          <a:latin typeface="inherit"/>
                        </a:rPr>
                        <a:t>Vitrification</a:t>
                      </a:r>
                      <a:r>
                        <a:rPr lang="en-US" sz="1000" b="0" dirty="0"/>
                        <a:t> versus slow programmed freezing</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a:t>Unclear</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dirty="0"/>
                        <a:t>164 women (84:80)</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000" b="0" dirty="0"/>
                        <a:t>None declared</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r>
              <a:tr h="694698">
                <a:tc>
                  <a:txBody>
                    <a:bodyPr/>
                    <a:lstStyle/>
                    <a:p>
                      <a:pPr algn="l" fontAlgn="t"/>
                      <a:r>
                        <a:rPr lang="nl-NL" sz="1000" b="0" u="sng" dirty="0">
                          <a:solidFill>
                            <a:srgbClr val="336699"/>
                          </a:solidFill>
                          <a:hlinkClick r:id="rId3"/>
                        </a:rPr>
                        <a:t>Van den Abbeel et al. (1997a)</a:t>
                      </a:r>
                      <a:endParaRPr lang="nl-NL" sz="1000" b="0" dirty="0"/>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000" b="0"/>
                        <a:t>Belgium</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000" b="0"/>
                        <a:t>October 1992–March 1993</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000" b="0"/>
                        <a:t>Ultra-rapid freezing versus slow programmed freezing</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000" b="0"/>
                        <a:t>Randomization list</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000" b="0"/>
                        <a:t>Unclear (100:100)</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000" b="0" dirty="0"/>
                        <a:t>Belgium National Fund for Medical Research</a:t>
                      </a:r>
                    </a:p>
                  </a:txBody>
                  <a:tcPr marL="20407" marR="20407" marT="20407" marB="20407">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r>
            </a:tbl>
          </a:graphicData>
        </a:graphic>
      </p:graphicFrame>
      <p:sp>
        <p:nvSpPr>
          <p:cNvPr id="9" name="TextBox 8"/>
          <p:cNvSpPr txBox="1"/>
          <p:nvPr/>
        </p:nvSpPr>
        <p:spPr>
          <a:xfrm>
            <a:off x="381000" y="5867400"/>
            <a:ext cx="8534400" cy="461665"/>
          </a:xfrm>
          <a:prstGeom prst="rect">
            <a:avLst/>
          </a:prstGeom>
          <a:noFill/>
        </p:spPr>
        <p:txBody>
          <a:bodyPr wrap="square" rtlCol="0">
            <a:spAutoFit/>
          </a:bodyPr>
          <a:lstStyle/>
          <a:p>
            <a:r>
              <a:rPr lang="en-US" sz="1200" b="1" i="1" dirty="0" err="1" smtClean="0">
                <a:solidFill>
                  <a:srgbClr val="00B0F0"/>
                </a:solidFill>
              </a:rPr>
              <a:t>Faten</a:t>
            </a:r>
            <a:r>
              <a:rPr lang="en-US" sz="1200" b="1" i="1" dirty="0" smtClean="0">
                <a:solidFill>
                  <a:srgbClr val="00B0F0"/>
                </a:solidFill>
              </a:rPr>
              <a:t> F. Slow freezing, </a:t>
            </a:r>
            <a:r>
              <a:rPr lang="en-US" sz="1200" b="1" i="1" dirty="0" err="1" smtClean="0">
                <a:solidFill>
                  <a:srgbClr val="00B0F0"/>
                </a:solidFill>
              </a:rPr>
              <a:t>vitrification</a:t>
            </a:r>
            <a:r>
              <a:rPr lang="en-US" sz="1200" b="1" i="1" dirty="0" smtClean="0">
                <a:solidFill>
                  <a:srgbClr val="00B0F0"/>
                </a:solidFill>
              </a:rPr>
              <a:t> and ultra-rapid freezing of human embryos: a systematic review and meta-analysis, RBM online 2009</a:t>
            </a:r>
            <a:endParaRPr lang="en-US" sz="1200" b="1" i="1" dirty="0">
              <a:solidFill>
                <a:srgbClr val="00B0F0"/>
              </a:solidFill>
            </a:endParaRPr>
          </a:p>
        </p:txBody>
      </p:sp>
      <p:sp>
        <p:nvSpPr>
          <p:cNvPr id="10" name="Rectangle 9"/>
          <p:cNvSpPr/>
          <p:nvPr/>
        </p:nvSpPr>
        <p:spPr>
          <a:xfrm>
            <a:off x="914400" y="5181600"/>
            <a:ext cx="3519490" cy="369332"/>
          </a:xfrm>
          <a:prstGeom prst="rect">
            <a:avLst/>
          </a:prstGeom>
        </p:spPr>
        <p:txBody>
          <a:bodyPr wrap="none">
            <a:spAutoFit/>
          </a:bodyPr>
          <a:lstStyle/>
          <a:p>
            <a:pPr fontAlgn="base"/>
            <a:r>
              <a:rPr lang="en-US" b="1" i="1" dirty="0" smtClean="0">
                <a:solidFill>
                  <a:srgbClr val="C00000"/>
                </a:solidFill>
              </a:rPr>
              <a:t> Characteristics of included studies</a:t>
            </a:r>
            <a:endParaRPr lang="en-US" b="1" i="1" dirty="0">
              <a:solidFill>
                <a:srgbClr val="C00000"/>
              </a:solidFill>
            </a:endParaRPr>
          </a:p>
        </p:txBody>
      </p:sp>
      <p:sp>
        <p:nvSpPr>
          <p:cNvPr id="7" name="Rectangle 6"/>
          <p:cNvSpPr/>
          <p:nvPr/>
        </p:nvSpPr>
        <p:spPr>
          <a:xfrm>
            <a:off x="228600" y="228600"/>
            <a:ext cx="7391400" cy="707886"/>
          </a:xfrm>
          <a:prstGeom prst="rect">
            <a:avLst/>
          </a:prstGeom>
          <a:noFill/>
        </p:spPr>
        <p:txBody>
          <a:bodyPr wrap="square" lIns="91440" tIns="45720" rIns="91440" bIns="45720">
            <a:spAutoFit/>
          </a:bodyPr>
          <a:lstStyle/>
          <a:p>
            <a:pPr algn="ctr"/>
            <a:r>
              <a:rPr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Embryo Cryopreservation</a:t>
            </a:r>
            <a:endPar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over"/>
          <p:cNvPicPr>
            <a:picLocks noChangeAspect="1" noChangeArrowheads="1"/>
          </p:cNvPicPr>
          <p:nvPr/>
        </p:nvPicPr>
        <p:blipFill>
          <a:blip r:embed="rId2" cstate="print"/>
          <a:srcRect/>
          <a:stretch>
            <a:fillRect/>
          </a:stretch>
        </p:blipFill>
        <p:spPr bwMode="auto">
          <a:xfrm>
            <a:off x="381000" y="1676400"/>
            <a:ext cx="8382000" cy="3900488"/>
          </a:xfrm>
          <a:prstGeom prst="rect">
            <a:avLst/>
          </a:prstGeom>
          <a:noFill/>
          <a:ln w="63500">
            <a:solidFill>
              <a:srgbClr val="FFFFFF"/>
            </a:solidFill>
            <a:miter lim="800000"/>
            <a:headEnd/>
            <a:tailEnd/>
          </a:ln>
          <a:effectLst/>
        </p:spPr>
      </p:pic>
      <p:sp>
        <p:nvSpPr>
          <p:cNvPr id="3" name="Rectangle 2"/>
          <p:cNvSpPr/>
          <p:nvPr/>
        </p:nvSpPr>
        <p:spPr>
          <a:xfrm>
            <a:off x="990600" y="5715000"/>
            <a:ext cx="3752502" cy="369332"/>
          </a:xfrm>
          <a:prstGeom prst="rect">
            <a:avLst/>
          </a:prstGeom>
        </p:spPr>
        <p:txBody>
          <a:bodyPr wrap="none">
            <a:spAutoFit/>
          </a:bodyPr>
          <a:lstStyle/>
          <a:p>
            <a:r>
              <a:rPr lang="en-US" b="1" i="1" dirty="0" smtClean="0">
                <a:solidFill>
                  <a:srgbClr val="FF0000"/>
                </a:solidFill>
              </a:rPr>
              <a:t>Forest plot for clinical pregnancy rate</a:t>
            </a:r>
            <a:endParaRPr lang="en-US" b="1" i="1" dirty="0">
              <a:solidFill>
                <a:srgbClr val="FF0000"/>
              </a:solidFill>
            </a:endParaRPr>
          </a:p>
        </p:txBody>
      </p:sp>
      <p:sp>
        <p:nvSpPr>
          <p:cNvPr id="5" name="Rectangle 4"/>
          <p:cNvSpPr/>
          <p:nvPr/>
        </p:nvSpPr>
        <p:spPr>
          <a:xfrm>
            <a:off x="228601" y="457200"/>
            <a:ext cx="7391400" cy="707886"/>
          </a:xfrm>
          <a:prstGeom prst="rect">
            <a:avLst/>
          </a:prstGeom>
          <a:noFill/>
        </p:spPr>
        <p:txBody>
          <a:bodyPr wrap="square" lIns="91440" tIns="45720" rIns="91440" bIns="45720">
            <a:spAutoFit/>
          </a:bodyPr>
          <a:lstStyle/>
          <a:p>
            <a:pPr algn="ctr"/>
            <a:r>
              <a:rPr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Embryo Cryopreservation</a:t>
            </a:r>
            <a:endPar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TextBox 5"/>
          <p:cNvSpPr txBox="1"/>
          <p:nvPr/>
        </p:nvSpPr>
        <p:spPr>
          <a:xfrm>
            <a:off x="381000" y="6248400"/>
            <a:ext cx="8534400" cy="461665"/>
          </a:xfrm>
          <a:prstGeom prst="rect">
            <a:avLst/>
          </a:prstGeom>
          <a:noFill/>
        </p:spPr>
        <p:txBody>
          <a:bodyPr wrap="square" rtlCol="0">
            <a:spAutoFit/>
          </a:bodyPr>
          <a:lstStyle/>
          <a:p>
            <a:r>
              <a:rPr lang="en-US" sz="1200" b="1" i="1" dirty="0" err="1" smtClean="0">
                <a:solidFill>
                  <a:srgbClr val="00B0F0"/>
                </a:solidFill>
              </a:rPr>
              <a:t>Faten</a:t>
            </a:r>
            <a:r>
              <a:rPr lang="en-US" sz="1200" b="1" i="1" dirty="0" smtClean="0">
                <a:solidFill>
                  <a:srgbClr val="00B0F0"/>
                </a:solidFill>
              </a:rPr>
              <a:t> F. Slow freezing, </a:t>
            </a:r>
            <a:r>
              <a:rPr lang="en-US" sz="1200" b="1" i="1" dirty="0" err="1" smtClean="0">
                <a:solidFill>
                  <a:srgbClr val="00B0F0"/>
                </a:solidFill>
              </a:rPr>
              <a:t>vitrification</a:t>
            </a:r>
            <a:r>
              <a:rPr lang="en-US" sz="1200" b="1" i="1" dirty="0" smtClean="0">
                <a:solidFill>
                  <a:srgbClr val="00B0F0"/>
                </a:solidFill>
              </a:rPr>
              <a:t> and ultra-rapid freezing of human embryos: a systematic review and meta-analysis, RBM online 2009</a:t>
            </a:r>
            <a:endParaRPr lang="en-US" sz="1200" b="1" i="1" dirty="0">
              <a:solidFill>
                <a:srgbClr val="00B0F0"/>
              </a:solidFill>
            </a:endParaRPr>
          </a:p>
        </p:txBody>
      </p:sp>
      <p:sp>
        <p:nvSpPr>
          <p:cNvPr id="7" name="Rounded Rectangle 6"/>
          <p:cNvSpPr/>
          <p:nvPr/>
        </p:nvSpPr>
        <p:spPr>
          <a:xfrm>
            <a:off x="533400" y="2133600"/>
            <a:ext cx="1752600" cy="22860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33400" y="3505200"/>
            <a:ext cx="1752600" cy="22860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over"/>
          <p:cNvPicPr>
            <a:picLocks noChangeAspect="1" noChangeArrowheads="1"/>
          </p:cNvPicPr>
          <p:nvPr/>
        </p:nvPicPr>
        <p:blipFill>
          <a:blip r:embed="rId2" cstate="print"/>
          <a:srcRect/>
          <a:stretch>
            <a:fillRect/>
          </a:stretch>
        </p:blipFill>
        <p:spPr bwMode="auto">
          <a:xfrm>
            <a:off x="304800" y="1371600"/>
            <a:ext cx="8534400" cy="3657600"/>
          </a:xfrm>
          <a:prstGeom prst="rect">
            <a:avLst/>
          </a:prstGeom>
          <a:noFill/>
          <a:ln w="63500">
            <a:solidFill>
              <a:srgbClr val="FFFFFF"/>
            </a:solidFill>
            <a:miter lim="800000"/>
            <a:headEnd/>
            <a:tailEnd/>
          </a:ln>
        </p:spPr>
      </p:pic>
      <p:sp>
        <p:nvSpPr>
          <p:cNvPr id="3" name="Rectangle 2"/>
          <p:cNvSpPr/>
          <p:nvPr/>
        </p:nvSpPr>
        <p:spPr>
          <a:xfrm>
            <a:off x="990600" y="5181600"/>
            <a:ext cx="3914854" cy="369332"/>
          </a:xfrm>
          <a:prstGeom prst="rect">
            <a:avLst/>
          </a:prstGeom>
        </p:spPr>
        <p:txBody>
          <a:bodyPr wrap="none">
            <a:spAutoFit/>
          </a:bodyPr>
          <a:lstStyle/>
          <a:p>
            <a:r>
              <a:rPr lang="en-US" b="1" i="1" dirty="0" smtClean="0">
                <a:solidFill>
                  <a:srgbClr val="FF0000"/>
                </a:solidFill>
              </a:rPr>
              <a:t>Forest plot for ongoing pregnancy rate.</a:t>
            </a:r>
            <a:endParaRPr lang="en-US" b="1" i="1" dirty="0">
              <a:solidFill>
                <a:srgbClr val="FF0000"/>
              </a:solidFill>
            </a:endParaRPr>
          </a:p>
        </p:txBody>
      </p:sp>
      <p:sp>
        <p:nvSpPr>
          <p:cNvPr id="5" name="Rectangle 4"/>
          <p:cNvSpPr/>
          <p:nvPr/>
        </p:nvSpPr>
        <p:spPr>
          <a:xfrm>
            <a:off x="228601" y="457200"/>
            <a:ext cx="7391400" cy="707886"/>
          </a:xfrm>
          <a:prstGeom prst="rect">
            <a:avLst/>
          </a:prstGeom>
          <a:noFill/>
        </p:spPr>
        <p:txBody>
          <a:bodyPr wrap="square" lIns="91440" tIns="45720" rIns="91440" bIns="45720">
            <a:spAutoFit/>
          </a:bodyPr>
          <a:lstStyle/>
          <a:p>
            <a:pPr algn="ctr"/>
            <a:r>
              <a:rPr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Embryo Cryopreservation</a:t>
            </a:r>
            <a:endPar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TextBox 5"/>
          <p:cNvSpPr txBox="1"/>
          <p:nvPr/>
        </p:nvSpPr>
        <p:spPr>
          <a:xfrm>
            <a:off x="381000" y="5867400"/>
            <a:ext cx="8534400" cy="461665"/>
          </a:xfrm>
          <a:prstGeom prst="rect">
            <a:avLst/>
          </a:prstGeom>
          <a:noFill/>
        </p:spPr>
        <p:txBody>
          <a:bodyPr wrap="square" rtlCol="0">
            <a:spAutoFit/>
          </a:bodyPr>
          <a:lstStyle/>
          <a:p>
            <a:r>
              <a:rPr lang="en-US" sz="1200" b="1" i="1" dirty="0" err="1" smtClean="0">
                <a:solidFill>
                  <a:srgbClr val="00B0F0"/>
                </a:solidFill>
              </a:rPr>
              <a:t>Faten</a:t>
            </a:r>
            <a:r>
              <a:rPr lang="en-US" sz="1200" b="1" i="1" dirty="0" smtClean="0">
                <a:solidFill>
                  <a:srgbClr val="00B0F0"/>
                </a:solidFill>
              </a:rPr>
              <a:t> F. Slow freezing, </a:t>
            </a:r>
            <a:r>
              <a:rPr lang="en-US" sz="1200" b="1" i="1" dirty="0" err="1" smtClean="0">
                <a:solidFill>
                  <a:srgbClr val="00B0F0"/>
                </a:solidFill>
              </a:rPr>
              <a:t>vitrification</a:t>
            </a:r>
            <a:r>
              <a:rPr lang="en-US" sz="1200" b="1" i="1" dirty="0" smtClean="0">
                <a:solidFill>
                  <a:srgbClr val="00B0F0"/>
                </a:solidFill>
              </a:rPr>
              <a:t> and ultra-rapid freezing of human embryos: a systematic review and meta-analysis, RBM online 2009</a:t>
            </a:r>
            <a:endParaRPr lang="en-US" sz="1200" b="1" i="1" dirty="0">
              <a:solidFill>
                <a:srgbClr val="00B0F0"/>
              </a:solidFill>
            </a:endParaRPr>
          </a:p>
        </p:txBody>
      </p:sp>
      <p:sp>
        <p:nvSpPr>
          <p:cNvPr id="7" name="Rounded Rectangle 6"/>
          <p:cNvSpPr/>
          <p:nvPr/>
        </p:nvSpPr>
        <p:spPr>
          <a:xfrm>
            <a:off x="457200" y="1828800"/>
            <a:ext cx="1752600" cy="22860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57200" y="3124200"/>
            <a:ext cx="1752600" cy="22860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1213806"/>
          <a:ext cx="8305800" cy="3873620"/>
        </p:xfrm>
        <a:graphic>
          <a:graphicData uri="http://schemas.openxmlformats.org/drawingml/2006/table">
            <a:tbl>
              <a:tblPr/>
              <a:tblGrid>
                <a:gridCol w="1661160"/>
                <a:gridCol w="1661160"/>
                <a:gridCol w="1661160"/>
                <a:gridCol w="1661160"/>
                <a:gridCol w="1661160"/>
              </a:tblGrid>
              <a:tr h="267108">
                <a:tc>
                  <a:txBody>
                    <a:bodyPr/>
                    <a:lstStyle/>
                    <a:p>
                      <a:pPr algn="l" fontAlgn="t"/>
                      <a:r>
                        <a:rPr lang="en-US" sz="1400" b="1" i="1" dirty="0"/>
                        <a:t>Comparison</a:t>
                      </a:r>
                      <a:endParaRPr lang="en-US" sz="1400" b="1" dirty="0"/>
                    </a:p>
                  </a:txBody>
                  <a:tcPr marL="30059" marR="30059" marT="30059" marB="30059">
                    <a:lnL>
                      <a:noFill/>
                    </a:lnL>
                    <a:lnR>
                      <a:noFill/>
                    </a:lnR>
                    <a:lnT>
                      <a:noFill/>
                    </a:lnT>
                    <a:lnB w="9525" cap="flat" cmpd="sng" algn="ctr">
                      <a:solidFill>
                        <a:srgbClr val="CCCCCC"/>
                      </a:solidFill>
                      <a:prstDash val="solid"/>
                      <a:round/>
                      <a:headEnd type="none" w="med" len="med"/>
                      <a:tailEnd type="none" w="med" len="med"/>
                    </a:lnB>
                    <a:solidFill>
                      <a:srgbClr val="B9CADC"/>
                    </a:solidFill>
                  </a:tcPr>
                </a:tc>
                <a:tc>
                  <a:txBody>
                    <a:bodyPr/>
                    <a:lstStyle/>
                    <a:p>
                      <a:pPr algn="l" fontAlgn="t"/>
                      <a:r>
                        <a:rPr lang="en-US" sz="1400" b="1" i="1" dirty="0"/>
                        <a:t>Method</a:t>
                      </a:r>
                      <a:endParaRPr lang="en-US" sz="1400" b="1" dirty="0"/>
                    </a:p>
                  </a:txBody>
                  <a:tcPr marL="30059" marR="30059" marT="30059" marB="30059">
                    <a:lnL>
                      <a:noFill/>
                    </a:lnL>
                    <a:lnR>
                      <a:noFill/>
                    </a:lnR>
                    <a:lnT>
                      <a:noFill/>
                    </a:lnT>
                    <a:lnB w="9525" cap="flat" cmpd="sng" algn="ctr">
                      <a:solidFill>
                        <a:srgbClr val="CCCCCC"/>
                      </a:solidFill>
                      <a:prstDash val="solid"/>
                      <a:round/>
                      <a:headEnd type="none" w="med" len="med"/>
                      <a:tailEnd type="none" w="med" len="med"/>
                    </a:lnB>
                    <a:solidFill>
                      <a:srgbClr val="B9CADC"/>
                    </a:solidFill>
                  </a:tcPr>
                </a:tc>
                <a:tc>
                  <a:txBody>
                    <a:bodyPr/>
                    <a:lstStyle/>
                    <a:p>
                      <a:pPr algn="l" fontAlgn="t"/>
                      <a:r>
                        <a:rPr lang="en-US" sz="1400" b="1" i="1" dirty="0"/>
                        <a:t>PN stage</a:t>
                      </a:r>
                      <a:endParaRPr lang="en-US" sz="1400" b="1" dirty="0"/>
                    </a:p>
                  </a:txBody>
                  <a:tcPr marL="30059" marR="30059" marT="30059" marB="30059">
                    <a:lnL>
                      <a:noFill/>
                    </a:lnL>
                    <a:lnR>
                      <a:noFill/>
                    </a:lnR>
                    <a:lnT>
                      <a:noFill/>
                    </a:lnT>
                    <a:lnB w="9525" cap="flat" cmpd="sng" algn="ctr">
                      <a:solidFill>
                        <a:srgbClr val="CCCCCC"/>
                      </a:solidFill>
                      <a:prstDash val="solid"/>
                      <a:round/>
                      <a:headEnd type="none" w="med" len="med"/>
                      <a:tailEnd type="none" w="med" len="med"/>
                    </a:lnB>
                    <a:solidFill>
                      <a:srgbClr val="B9CADC"/>
                    </a:solidFill>
                  </a:tcPr>
                </a:tc>
                <a:tc>
                  <a:txBody>
                    <a:bodyPr/>
                    <a:lstStyle/>
                    <a:p>
                      <a:pPr algn="l" fontAlgn="t"/>
                      <a:r>
                        <a:rPr lang="en-US" sz="1400" b="1" i="1" dirty="0"/>
                        <a:t>Cleavage stage</a:t>
                      </a:r>
                      <a:endParaRPr lang="en-US" sz="1400" b="1" dirty="0"/>
                    </a:p>
                  </a:txBody>
                  <a:tcPr marL="30059" marR="30059" marT="30059" marB="30059">
                    <a:lnL>
                      <a:noFill/>
                    </a:lnL>
                    <a:lnR>
                      <a:noFill/>
                    </a:lnR>
                    <a:lnT>
                      <a:noFill/>
                    </a:lnT>
                    <a:lnB w="9525" cap="flat" cmpd="sng" algn="ctr">
                      <a:solidFill>
                        <a:srgbClr val="CCCCCC"/>
                      </a:solidFill>
                      <a:prstDash val="solid"/>
                      <a:round/>
                      <a:headEnd type="none" w="med" len="med"/>
                      <a:tailEnd type="none" w="med" len="med"/>
                    </a:lnB>
                    <a:solidFill>
                      <a:srgbClr val="B9CADC"/>
                    </a:solidFill>
                  </a:tcPr>
                </a:tc>
                <a:tc>
                  <a:txBody>
                    <a:bodyPr/>
                    <a:lstStyle/>
                    <a:p>
                      <a:pPr algn="l" fontAlgn="t"/>
                      <a:r>
                        <a:rPr lang="en-US" sz="1400" b="1" i="1" dirty="0" err="1"/>
                        <a:t>Blastocyst</a:t>
                      </a:r>
                      <a:r>
                        <a:rPr lang="en-US" sz="1400" b="1" i="1" dirty="0"/>
                        <a:t> stage</a:t>
                      </a:r>
                      <a:endParaRPr lang="en-US" sz="1400" b="1" dirty="0"/>
                    </a:p>
                  </a:txBody>
                  <a:tcPr marL="30059" marR="30059" marT="30059" marB="30059">
                    <a:lnL>
                      <a:noFill/>
                    </a:lnL>
                    <a:lnR>
                      <a:noFill/>
                    </a:lnR>
                    <a:lnT>
                      <a:noFill/>
                    </a:lnT>
                    <a:lnB w="9525" cap="flat" cmpd="sng" algn="ctr">
                      <a:solidFill>
                        <a:srgbClr val="CCCCCC"/>
                      </a:solidFill>
                      <a:prstDash val="solid"/>
                      <a:round/>
                      <a:headEnd type="none" w="med" len="med"/>
                      <a:tailEnd type="none" w="med" len="med"/>
                    </a:lnB>
                    <a:solidFill>
                      <a:srgbClr val="B9CADC"/>
                    </a:solidFill>
                  </a:tcPr>
                </a:tc>
              </a:tr>
              <a:tr h="159668">
                <a:tc gridSpan="5">
                  <a:txBody>
                    <a:bodyPr/>
                    <a:lstStyle/>
                    <a:p>
                      <a:pPr algn="l" fontAlgn="t"/>
                      <a:r>
                        <a:rPr lang="en-US" sz="1200" b="1" i="1" dirty="0">
                          <a:solidFill>
                            <a:srgbClr val="FFC000"/>
                          </a:solidFill>
                        </a:rPr>
                        <a:t>Embryo stage at time of cryopreservation</a:t>
                      </a:r>
                    </a:p>
                  </a:txBody>
                  <a:tcPr marL="30059" marR="30059" marT="30059" marB="30059">
                    <a:lnL>
                      <a:noFill/>
                    </a:lnL>
                    <a:lnR>
                      <a:noFill/>
                    </a:lnR>
                    <a:lnT w="9525" cap="flat" cmpd="sng" algn="ctr">
                      <a:solidFill>
                        <a:srgbClr val="CCCCCC"/>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4548">
                <a:tc>
                  <a:txBody>
                    <a:bodyPr/>
                    <a:lstStyle/>
                    <a:p>
                      <a:pPr algn="l" fontAlgn="t"/>
                      <a:r>
                        <a:rPr lang="en-US" sz="1100" b="1" i="1" dirty="0" err="1">
                          <a:latin typeface="inherit"/>
                        </a:rPr>
                        <a:t>Vitrification</a:t>
                      </a:r>
                      <a:r>
                        <a:rPr lang="en-US" sz="1100" b="1" i="1" dirty="0"/>
                        <a:t> versus slow freezing</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100"/>
                        <a:t>Direct analysis</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100"/>
                        <a:t>NA</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100"/>
                        <a:t>2.22 (0.91–5.43)</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100"/>
                        <a:t>1.32 (0.81–2.17)</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r>
              <a:tr h="481988">
                <a:tc>
                  <a:txBody>
                    <a:bodyPr/>
                    <a:lstStyle/>
                    <a:p>
                      <a:pPr algn="l" fontAlgn="t"/>
                      <a:r>
                        <a:rPr lang="en-US" sz="1100" b="1" i="1" dirty="0"/>
                        <a:t>Ultra-rapid freezing versus slow freezing</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100" dirty="0"/>
                        <a:t>Direct analysis</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100" dirty="0"/>
                        <a:t>0.42 (0.12–1.49)</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100" dirty="0"/>
                        <a:t>0.32 (0.12–0.84)</a:t>
                      </a:r>
                      <a:r>
                        <a:rPr lang="en-US" sz="1100" u="none" strike="noStrike" baseline="30000" dirty="0">
                          <a:solidFill>
                            <a:srgbClr val="336699"/>
                          </a:solidFill>
                          <a:hlinkClick r:id="rId3"/>
                        </a:rPr>
                        <a:t>a</a:t>
                      </a:r>
                      <a:endParaRPr lang="en-US" sz="1100" dirty="0"/>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100"/>
                        <a:t>NA</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r>
              <a:tr h="481988">
                <a:tc>
                  <a:txBody>
                    <a:bodyPr/>
                    <a:lstStyle/>
                    <a:p>
                      <a:pPr algn="l" fontAlgn="t"/>
                      <a:r>
                        <a:rPr lang="en-US" sz="1100" b="1" i="1" dirty="0" err="1">
                          <a:latin typeface="inherit"/>
                        </a:rPr>
                        <a:t>Vitrification</a:t>
                      </a:r>
                      <a:r>
                        <a:rPr lang="en-US" sz="1100" b="1" i="1" dirty="0"/>
                        <a:t> versus ultra-rapid freezing</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100"/>
                        <a:t>Adjusted indirect analysis</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100" dirty="0"/>
                        <a:t>NA</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100"/>
                        <a:t>0.14 (0.04–0.54)</a:t>
                      </a:r>
                      <a:r>
                        <a:rPr lang="en-US" sz="1100" u="none" strike="noStrike" baseline="30000">
                          <a:solidFill>
                            <a:srgbClr val="336699"/>
                          </a:solidFill>
                          <a:hlinkClick r:id="rId3"/>
                        </a:rPr>
                        <a:t>a</a:t>
                      </a:r>
                      <a:endParaRPr lang="en-US" sz="1100"/>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100" dirty="0"/>
                        <a:t>NA</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r>
              <a:tr h="267108">
                <a:tc gridSpan="5">
                  <a:txBody>
                    <a:bodyPr/>
                    <a:lstStyle/>
                    <a:p>
                      <a:pPr algn="l" fontAlgn="base"/>
                      <a:r>
                        <a:rPr lang="en-US" sz="1100" b="1" i="1" dirty="0"/>
                        <a:t/>
                      </a:r>
                      <a:br>
                        <a:rPr lang="en-US" sz="1100" b="1" i="1" dirty="0"/>
                      </a:br>
                      <a:endParaRPr lang="en-US" sz="1100" b="1" i="1" dirty="0"/>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9668">
                <a:tc gridSpan="5">
                  <a:txBody>
                    <a:bodyPr/>
                    <a:lstStyle/>
                    <a:p>
                      <a:pPr algn="l" fontAlgn="t"/>
                      <a:r>
                        <a:rPr lang="en-US" sz="1200" b="1" i="1" dirty="0">
                          <a:solidFill>
                            <a:srgbClr val="FFC000"/>
                          </a:solidFill>
                        </a:rPr>
                        <a:t>Embryo stage at time of embryo transfer</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74548">
                <a:tc>
                  <a:txBody>
                    <a:bodyPr/>
                    <a:lstStyle/>
                    <a:p>
                      <a:pPr algn="l" fontAlgn="t"/>
                      <a:r>
                        <a:rPr lang="en-US" sz="1100" b="1" i="1" dirty="0" err="1">
                          <a:latin typeface="inherit"/>
                        </a:rPr>
                        <a:t>Vitrification</a:t>
                      </a:r>
                      <a:r>
                        <a:rPr lang="en-US" sz="1100" b="1" i="1" dirty="0"/>
                        <a:t> versus slow freezing</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100" dirty="0"/>
                        <a:t>Direct analysis</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100"/>
                        <a:t>NA</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100"/>
                        <a:t>2.22 (0.91–5.43)</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100"/>
                        <a:t>1.32 (0.81–2.17)</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r>
              <a:tr h="481988">
                <a:tc>
                  <a:txBody>
                    <a:bodyPr/>
                    <a:lstStyle/>
                    <a:p>
                      <a:pPr algn="l" fontAlgn="t"/>
                      <a:r>
                        <a:rPr lang="en-US" sz="1100" b="1" i="1" dirty="0"/>
                        <a:t>Ultra-rapid freezing versus slow freezing</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100"/>
                        <a:t>Direct analysis</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100"/>
                        <a:t>NA</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100" dirty="0"/>
                        <a:t>0.35 (0.16–0.76)</a:t>
                      </a:r>
                      <a:r>
                        <a:rPr lang="en-US" sz="1100" u="none" strike="noStrike" baseline="30000" dirty="0">
                          <a:solidFill>
                            <a:srgbClr val="336699"/>
                          </a:solidFill>
                          <a:hlinkClick r:id="rId3"/>
                        </a:rPr>
                        <a:t>a</a:t>
                      </a:r>
                      <a:endParaRPr lang="en-US" sz="1100" dirty="0"/>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c>
                  <a:txBody>
                    <a:bodyPr/>
                    <a:lstStyle/>
                    <a:p>
                      <a:pPr algn="l" fontAlgn="t"/>
                      <a:r>
                        <a:rPr lang="en-US" sz="1100" dirty="0"/>
                        <a:t>NA</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solidFill>
                      <a:srgbClr val="F7F7F7"/>
                    </a:solidFill>
                  </a:tcPr>
                </a:tc>
              </a:tr>
              <a:tr h="481988">
                <a:tc>
                  <a:txBody>
                    <a:bodyPr/>
                    <a:lstStyle/>
                    <a:p>
                      <a:pPr algn="l" fontAlgn="t"/>
                      <a:r>
                        <a:rPr lang="en-US" sz="1100" b="1" i="1" dirty="0" err="1">
                          <a:latin typeface="inherit"/>
                        </a:rPr>
                        <a:t>Vitrification</a:t>
                      </a:r>
                      <a:r>
                        <a:rPr lang="en-US" sz="1100" b="1" i="1" dirty="0"/>
                        <a:t> versus ultra-rapid freezing</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100" dirty="0"/>
                        <a:t>Adjusted indirect analysis</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100" dirty="0"/>
                        <a:t>NA</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100" dirty="0"/>
                        <a:t>0.16 (0.05–0.52)</a:t>
                      </a:r>
                      <a:r>
                        <a:rPr lang="en-US" sz="1100" u="none" strike="noStrike" baseline="30000" dirty="0">
                          <a:solidFill>
                            <a:srgbClr val="336699"/>
                          </a:solidFill>
                          <a:hlinkClick r:id="rId3"/>
                        </a:rPr>
                        <a:t>a</a:t>
                      </a:r>
                      <a:endParaRPr lang="en-US" sz="1100" dirty="0"/>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c>
                  <a:txBody>
                    <a:bodyPr/>
                    <a:lstStyle/>
                    <a:p>
                      <a:pPr algn="l" fontAlgn="t"/>
                      <a:r>
                        <a:rPr lang="en-US" sz="1100" dirty="0"/>
                        <a:t>NA</a:t>
                      </a:r>
                    </a:p>
                  </a:txBody>
                  <a:tcPr marL="30059" marR="30059" marT="30059" marB="30059">
                    <a:lnL>
                      <a:noFill/>
                    </a:lnL>
                    <a:lnR>
                      <a:noFill/>
                    </a:lnR>
                    <a:lnT w="9525" cap="flat" cmpd="sng" algn="ctr">
                      <a:solidFill>
                        <a:srgbClr val="EEEEEE"/>
                      </a:solidFill>
                      <a:prstDash val="solid"/>
                      <a:round/>
                      <a:headEnd type="none" w="med" len="med"/>
                      <a:tailEnd type="none" w="med" len="med"/>
                    </a:lnT>
                    <a:lnB w="9525" cap="flat" cmpd="sng" algn="ctr">
                      <a:solidFill>
                        <a:srgbClr val="EEEEEE"/>
                      </a:solidFill>
                      <a:prstDash val="solid"/>
                      <a:round/>
                      <a:headEnd type="none" w="med" len="med"/>
                      <a:tailEnd type="none" w="med" len="med"/>
                    </a:lnB>
                  </a:tcPr>
                </a:tc>
              </a:tr>
            </a:tbl>
          </a:graphicData>
        </a:graphic>
      </p:graphicFrame>
      <p:pic>
        <p:nvPicPr>
          <p:cNvPr id="110594" name="Picture 2" descr="http://www.rbmojournal.com/webfiles/images/transparent.gif"/>
          <p:cNvPicPr>
            <a:picLocks noChangeAspect="1" noChangeArrowheads="1"/>
          </p:cNvPicPr>
          <p:nvPr/>
        </p:nvPicPr>
        <p:blipFill>
          <a:blip r:embed="rId4"/>
          <a:srcRect/>
          <a:stretch>
            <a:fillRect/>
          </a:stretch>
        </p:blipFill>
        <p:spPr bwMode="auto">
          <a:xfrm>
            <a:off x="0" y="160338"/>
            <a:ext cx="152400" cy="9525"/>
          </a:xfrm>
          <a:prstGeom prst="rect">
            <a:avLst/>
          </a:prstGeom>
          <a:noFill/>
        </p:spPr>
      </p:pic>
      <p:pic>
        <p:nvPicPr>
          <p:cNvPr id="110595" name="Picture 3" descr="http://www.rbmojournal.com/webfiles/images/transparent.gif"/>
          <p:cNvPicPr>
            <a:picLocks noChangeAspect="1" noChangeArrowheads="1"/>
          </p:cNvPicPr>
          <p:nvPr/>
        </p:nvPicPr>
        <p:blipFill>
          <a:blip r:embed="rId4"/>
          <a:srcRect/>
          <a:stretch>
            <a:fillRect/>
          </a:stretch>
        </p:blipFill>
        <p:spPr bwMode="auto">
          <a:xfrm>
            <a:off x="127000" y="160338"/>
            <a:ext cx="152400" cy="9525"/>
          </a:xfrm>
          <a:prstGeom prst="rect">
            <a:avLst/>
          </a:prstGeom>
          <a:noFill/>
        </p:spPr>
      </p:pic>
      <p:pic>
        <p:nvPicPr>
          <p:cNvPr id="110596" name="Picture 4" descr="http://www.rbmojournal.com/webfiles/images/transparent.gif"/>
          <p:cNvPicPr>
            <a:picLocks noChangeAspect="1" noChangeArrowheads="1"/>
          </p:cNvPicPr>
          <p:nvPr/>
        </p:nvPicPr>
        <p:blipFill>
          <a:blip r:embed="rId4"/>
          <a:srcRect/>
          <a:stretch>
            <a:fillRect/>
          </a:stretch>
        </p:blipFill>
        <p:spPr bwMode="auto">
          <a:xfrm>
            <a:off x="254000" y="160338"/>
            <a:ext cx="152400" cy="9525"/>
          </a:xfrm>
          <a:prstGeom prst="rect">
            <a:avLst/>
          </a:prstGeom>
          <a:noFill/>
        </p:spPr>
      </p:pic>
      <p:pic>
        <p:nvPicPr>
          <p:cNvPr id="110597" name="Picture 5" descr="http://www.rbmojournal.com/webfiles/images/transparent.gif"/>
          <p:cNvPicPr>
            <a:picLocks noChangeAspect="1" noChangeArrowheads="1"/>
          </p:cNvPicPr>
          <p:nvPr/>
        </p:nvPicPr>
        <p:blipFill>
          <a:blip r:embed="rId4"/>
          <a:srcRect/>
          <a:stretch>
            <a:fillRect/>
          </a:stretch>
        </p:blipFill>
        <p:spPr bwMode="auto">
          <a:xfrm>
            <a:off x="381000" y="160338"/>
            <a:ext cx="152400" cy="9525"/>
          </a:xfrm>
          <a:prstGeom prst="rect">
            <a:avLst/>
          </a:prstGeom>
          <a:noFill/>
        </p:spPr>
      </p:pic>
      <p:pic>
        <p:nvPicPr>
          <p:cNvPr id="110598" name="Picture 6" descr="http://www.rbmojournal.com/webfiles/images/transparent.gif"/>
          <p:cNvPicPr>
            <a:picLocks noChangeAspect="1" noChangeArrowheads="1"/>
          </p:cNvPicPr>
          <p:nvPr/>
        </p:nvPicPr>
        <p:blipFill>
          <a:blip r:embed="rId4"/>
          <a:srcRect/>
          <a:stretch>
            <a:fillRect/>
          </a:stretch>
        </p:blipFill>
        <p:spPr bwMode="auto">
          <a:xfrm>
            <a:off x="508000" y="160338"/>
            <a:ext cx="152400" cy="9525"/>
          </a:xfrm>
          <a:prstGeom prst="rect">
            <a:avLst/>
          </a:prstGeom>
          <a:noFill/>
        </p:spPr>
      </p:pic>
      <p:pic>
        <p:nvPicPr>
          <p:cNvPr id="110599" name="Picture 7" descr="http://www.rbmojournal.com/webfiles/images/transparent.gif"/>
          <p:cNvPicPr>
            <a:picLocks noChangeAspect="1" noChangeArrowheads="1"/>
          </p:cNvPicPr>
          <p:nvPr/>
        </p:nvPicPr>
        <p:blipFill>
          <a:blip r:embed="rId4"/>
          <a:srcRect/>
          <a:stretch>
            <a:fillRect/>
          </a:stretch>
        </p:blipFill>
        <p:spPr bwMode="auto">
          <a:xfrm>
            <a:off x="635000" y="160338"/>
            <a:ext cx="152400" cy="9525"/>
          </a:xfrm>
          <a:prstGeom prst="rect">
            <a:avLst/>
          </a:prstGeom>
          <a:noFill/>
        </p:spPr>
      </p:pic>
      <p:pic>
        <p:nvPicPr>
          <p:cNvPr id="110600" name="Picture 8" descr="http://www.rbmojournal.com/webfiles/images/transparent.gif"/>
          <p:cNvPicPr>
            <a:picLocks noChangeAspect="1" noChangeArrowheads="1"/>
          </p:cNvPicPr>
          <p:nvPr/>
        </p:nvPicPr>
        <p:blipFill>
          <a:blip r:embed="rId4"/>
          <a:srcRect/>
          <a:stretch>
            <a:fillRect/>
          </a:stretch>
        </p:blipFill>
        <p:spPr bwMode="auto">
          <a:xfrm>
            <a:off x="2654300" y="296863"/>
            <a:ext cx="38100" cy="9525"/>
          </a:xfrm>
          <a:prstGeom prst="rect">
            <a:avLst/>
          </a:prstGeom>
          <a:noFill/>
        </p:spPr>
      </p:pic>
      <p:pic>
        <p:nvPicPr>
          <p:cNvPr id="110601" name="Picture 9" descr="http://www.rbmojournal.com/webfiles/images/transparent.gif"/>
          <p:cNvPicPr>
            <a:picLocks noChangeAspect="1" noChangeArrowheads="1"/>
          </p:cNvPicPr>
          <p:nvPr/>
        </p:nvPicPr>
        <p:blipFill>
          <a:blip r:embed="rId4"/>
          <a:srcRect/>
          <a:stretch>
            <a:fillRect/>
          </a:stretch>
        </p:blipFill>
        <p:spPr bwMode="auto">
          <a:xfrm>
            <a:off x="2784475" y="296863"/>
            <a:ext cx="38100" cy="9525"/>
          </a:xfrm>
          <a:prstGeom prst="rect">
            <a:avLst/>
          </a:prstGeom>
          <a:noFill/>
        </p:spPr>
      </p:pic>
      <p:pic>
        <p:nvPicPr>
          <p:cNvPr id="110602" name="Picture 10" descr="http://www.rbmojournal.com/webfiles/images/transparent.gif"/>
          <p:cNvPicPr>
            <a:picLocks noChangeAspect="1" noChangeArrowheads="1"/>
          </p:cNvPicPr>
          <p:nvPr/>
        </p:nvPicPr>
        <p:blipFill>
          <a:blip r:embed="rId4"/>
          <a:srcRect/>
          <a:stretch>
            <a:fillRect/>
          </a:stretch>
        </p:blipFill>
        <p:spPr bwMode="auto">
          <a:xfrm>
            <a:off x="3775075" y="296863"/>
            <a:ext cx="38100" cy="9525"/>
          </a:xfrm>
          <a:prstGeom prst="rect">
            <a:avLst/>
          </a:prstGeom>
          <a:noFill/>
        </p:spPr>
      </p:pic>
      <p:pic>
        <p:nvPicPr>
          <p:cNvPr id="110603" name="Picture 11" descr="http://www.rbmojournal.com/webfiles/images/transparent.gif"/>
          <p:cNvPicPr>
            <a:picLocks noChangeAspect="1" noChangeArrowheads="1"/>
          </p:cNvPicPr>
          <p:nvPr/>
        </p:nvPicPr>
        <p:blipFill>
          <a:blip r:embed="rId4"/>
          <a:srcRect/>
          <a:stretch>
            <a:fillRect/>
          </a:stretch>
        </p:blipFill>
        <p:spPr bwMode="auto">
          <a:xfrm>
            <a:off x="3905250" y="296863"/>
            <a:ext cx="38100" cy="9525"/>
          </a:xfrm>
          <a:prstGeom prst="rect">
            <a:avLst/>
          </a:prstGeom>
          <a:noFill/>
        </p:spPr>
      </p:pic>
      <p:pic>
        <p:nvPicPr>
          <p:cNvPr id="110605" name="Picture 13" descr="http://www.rbmojournal.com/webfiles/images/transparent.gif"/>
          <p:cNvPicPr>
            <a:picLocks noChangeAspect="1" noChangeArrowheads="1"/>
          </p:cNvPicPr>
          <p:nvPr/>
        </p:nvPicPr>
        <p:blipFill>
          <a:blip r:embed="rId4"/>
          <a:srcRect/>
          <a:stretch>
            <a:fillRect/>
          </a:stretch>
        </p:blipFill>
        <p:spPr bwMode="auto">
          <a:xfrm>
            <a:off x="2654300" y="160338"/>
            <a:ext cx="38100" cy="9525"/>
          </a:xfrm>
          <a:prstGeom prst="rect">
            <a:avLst/>
          </a:prstGeom>
          <a:noFill/>
        </p:spPr>
      </p:pic>
      <p:pic>
        <p:nvPicPr>
          <p:cNvPr id="110606" name="Picture 14" descr="http://www.rbmojournal.com/webfiles/images/transparent.gif"/>
          <p:cNvPicPr>
            <a:picLocks noChangeAspect="1" noChangeArrowheads="1"/>
          </p:cNvPicPr>
          <p:nvPr/>
        </p:nvPicPr>
        <p:blipFill>
          <a:blip r:embed="rId4"/>
          <a:srcRect/>
          <a:stretch>
            <a:fillRect/>
          </a:stretch>
        </p:blipFill>
        <p:spPr bwMode="auto">
          <a:xfrm>
            <a:off x="2717800" y="160338"/>
            <a:ext cx="38100" cy="9525"/>
          </a:xfrm>
          <a:prstGeom prst="rect">
            <a:avLst/>
          </a:prstGeom>
          <a:noFill/>
        </p:spPr>
      </p:pic>
      <p:pic>
        <p:nvPicPr>
          <p:cNvPr id="110607" name="Picture 15" descr="http://www.rbmojournal.com/webfiles/images/transparent.gif"/>
          <p:cNvPicPr>
            <a:picLocks noChangeAspect="1" noChangeArrowheads="1"/>
          </p:cNvPicPr>
          <p:nvPr/>
        </p:nvPicPr>
        <p:blipFill>
          <a:blip r:embed="rId4"/>
          <a:srcRect/>
          <a:stretch>
            <a:fillRect/>
          </a:stretch>
        </p:blipFill>
        <p:spPr bwMode="auto">
          <a:xfrm>
            <a:off x="3644900" y="160338"/>
            <a:ext cx="38100" cy="9525"/>
          </a:xfrm>
          <a:prstGeom prst="rect">
            <a:avLst/>
          </a:prstGeom>
          <a:noFill/>
        </p:spPr>
      </p:pic>
      <p:pic>
        <p:nvPicPr>
          <p:cNvPr id="110608" name="Picture 16" descr="http://www.rbmojournal.com/webfiles/images/transparent.gif"/>
          <p:cNvPicPr>
            <a:picLocks noChangeAspect="1" noChangeArrowheads="1"/>
          </p:cNvPicPr>
          <p:nvPr/>
        </p:nvPicPr>
        <p:blipFill>
          <a:blip r:embed="rId4"/>
          <a:srcRect/>
          <a:stretch>
            <a:fillRect/>
          </a:stretch>
        </p:blipFill>
        <p:spPr bwMode="auto">
          <a:xfrm>
            <a:off x="3708400" y="160338"/>
            <a:ext cx="38100" cy="9525"/>
          </a:xfrm>
          <a:prstGeom prst="rect">
            <a:avLst/>
          </a:prstGeom>
          <a:noFill/>
        </p:spPr>
      </p:pic>
      <p:sp>
        <p:nvSpPr>
          <p:cNvPr id="21" name="Rectangle 20"/>
          <p:cNvSpPr/>
          <p:nvPr/>
        </p:nvSpPr>
        <p:spPr>
          <a:xfrm>
            <a:off x="609600" y="5029200"/>
            <a:ext cx="6781800" cy="369332"/>
          </a:xfrm>
          <a:prstGeom prst="rect">
            <a:avLst/>
          </a:prstGeom>
        </p:spPr>
        <p:txBody>
          <a:bodyPr wrap="square">
            <a:spAutoFit/>
          </a:bodyPr>
          <a:lstStyle/>
          <a:p>
            <a:pPr fontAlgn="base"/>
            <a:r>
              <a:rPr lang="en-US" b="1" i="1" dirty="0" smtClean="0">
                <a:solidFill>
                  <a:srgbClr val="FF0000"/>
                </a:solidFill>
              </a:rPr>
              <a:t>Clinical pregnancy rates for subgroup analyses.</a:t>
            </a:r>
            <a:endParaRPr lang="en-US" b="1" i="1" dirty="0">
              <a:solidFill>
                <a:srgbClr val="FF0000"/>
              </a:solidFill>
            </a:endParaRPr>
          </a:p>
        </p:txBody>
      </p:sp>
      <p:sp>
        <p:nvSpPr>
          <p:cNvPr id="19" name="Rectangle 18"/>
          <p:cNvSpPr/>
          <p:nvPr/>
        </p:nvSpPr>
        <p:spPr>
          <a:xfrm>
            <a:off x="838200" y="5486400"/>
            <a:ext cx="7467600" cy="738664"/>
          </a:xfrm>
          <a:prstGeom prst="rect">
            <a:avLst/>
          </a:prstGeom>
        </p:spPr>
        <p:txBody>
          <a:bodyPr wrap="square">
            <a:spAutoFit/>
          </a:bodyPr>
          <a:lstStyle/>
          <a:p>
            <a:pPr lvl="0" eaLnBrk="0" fontAlgn="base" hangingPunct="0">
              <a:spcBef>
                <a:spcPct val="0"/>
              </a:spcBef>
              <a:spcAft>
                <a:spcPct val="0"/>
              </a:spcAft>
            </a:pPr>
            <a:r>
              <a:rPr lang="en-US" sz="1200" dirty="0" smtClean="0">
                <a:latin typeface="Helvetica"/>
                <a:cs typeface="Arial" pitchFamily="34" charset="0"/>
              </a:rPr>
              <a:t>Values are odds ratio (95% confidence interval); NA   =   not applicable; PN   =   pronuclear.</a:t>
            </a:r>
          </a:p>
          <a:p>
            <a:pPr eaLnBrk="0" fontAlgn="base" hangingPunct="0">
              <a:spcBef>
                <a:spcPct val="0"/>
              </a:spcBef>
              <a:spcAft>
                <a:spcPct val="0"/>
              </a:spcAft>
            </a:pPr>
            <a:r>
              <a:rPr lang="en-US" sz="1200" b="1" u="sng" dirty="0" smtClean="0"/>
              <a:t>a</a:t>
            </a:r>
            <a:r>
              <a:rPr lang="en-US" sz="1200" u="sng" dirty="0" smtClean="0"/>
              <a:t> </a:t>
            </a:r>
            <a:r>
              <a:rPr lang="en-US" sz="1200" dirty="0" smtClean="0"/>
              <a:t>Statistically significant.</a:t>
            </a:r>
          </a:p>
          <a:p>
            <a:pPr lvl="0" eaLnBrk="0" fontAlgn="base" hangingPunct="0">
              <a:spcBef>
                <a:spcPct val="0"/>
              </a:spcBef>
              <a:spcAft>
                <a:spcPct val="0"/>
              </a:spcAft>
            </a:pPr>
            <a:endParaRPr lang="en-US" dirty="0" smtClean="0">
              <a:solidFill>
                <a:srgbClr val="333333"/>
              </a:solidFill>
              <a:latin typeface="Helvetica"/>
              <a:cs typeface="Arial" pitchFamily="34" charset="0"/>
            </a:endParaRPr>
          </a:p>
        </p:txBody>
      </p:sp>
      <p:sp>
        <p:nvSpPr>
          <p:cNvPr id="22" name="Rectangle 21"/>
          <p:cNvSpPr/>
          <p:nvPr/>
        </p:nvSpPr>
        <p:spPr>
          <a:xfrm>
            <a:off x="304800" y="304800"/>
            <a:ext cx="7391400" cy="707886"/>
          </a:xfrm>
          <a:prstGeom prst="rect">
            <a:avLst/>
          </a:prstGeom>
          <a:noFill/>
        </p:spPr>
        <p:txBody>
          <a:bodyPr wrap="square" lIns="91440" tIns="45720" rIns="91440" bIns="45720">
            <a:spAutoFit/>
          </a:bodyPr>
          <a:lstStyle/>
          <a:p>
            <a:pPr algn="ctr"/>
            <a:r>
              <a:rPr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Embryo Cryopreservation</a:t>
            </a:r>
            <a:endPar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0" name="TextBox 19"/>
          <p:cNvSpPr txBox="1"/>
          <p:nvPr/>
        </p:nvSpPr>
        <p:spPr>
          <a:xfrm>
            <a:off x="457200" y="6172200"/>
            <a:ext cx="8534400" cy="461665"/>
          </a:xfrm>
          <a:prstGeom prst="rect">
            <a:avLst/>
          </a:prstGeom>
          <a:noFill/>
        </p:spPr>
        <p:txBody>
          <a:bodyPr wrap="square" rtlCol="0">
            <a:spAutoFit/>
          </a:bodyPr>
          <a:lstStyle/>
          <a:p>
            <a:r>
              <a:rPr lang="en-US" sz="1200" b="1" i="1" dirty="0" err="1" smtClean="0">
                <a:solidFill>
                  <a:srgbClr val="00B0F0"/>
                </a:solidFill>
              </a:rPr>
              <a:t>Faten</a:t>
            </a:r>
            <a:r>
              <a:rPr lang="en-US" sz="1200" b="1" i="1" dirty="0" smtClean="0">
                <a:solidFill>
                  <a:srgbClr val="00B0F0"/>
                </a:solidFill>
              </a:rPr>
              <a:t> F. Slow freezing, </a:t>
            </a:r>
            <a:r>
              <a:rPr lang="en-US" sz="1200" b="1" i="1" dirty="0" err="1" smtClean="0">
                <a:solidFill>
                  <a:srgbClr val="00B0F0"/>
                </a:solidFill>
              </a:rPr>
              <a:t>vitrification</a:t>
            </a:r>
            <a:r>
              <a:rPr lang="en-US" sz="1200" b="1" i="1" dirty="0" smtClean="0">
                <a:solidFill>
                  <a:srgbClr val="00B0F0"/>
                </a:solidFill>
              </a:rPr>
              <a:t> and ultra-rapid freezing of human embryos: a systematic review and meta-analysis, RBM online 2009</a:t>
            </a:r>
            <a:endParaRPr lang="en-US" sz="1200" b="1" i="1" dirty="0">
              <a:solidFill>
                <a:srgbClr val="00B0F0"/>
              </a:solidFill>
            </a:endParaRPr>
          </a:p>
        </p:txBody>
      </p:sp>
      <p:sp>
        <p:nvSpPr>
          <p:cNvPr id="23" name="Oval 22"/>
          <p:cNvSpPr/>
          <p:nvPr/>
        </p:nvSpPr>
        <p:spPr>
          <a:xfrm>
            <a:off x="5410200" y="2057400"/>
            <a:ext cx="1371600" cy="3048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410200" y="2590800"/>
            <a:ext cx="1371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410200" y="4572000"/>
            <a:ext cx="1371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410200" y="4038600"/>
            <a:ext cx="1371600" cy="3048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lang="en-US" dirty="0" smtClean="0">
                <a:solidFill>
                  <a:srgbClr val="C00000"/>
                </a:solidFill>
                <a:effectLst>
                  <a:outerShdw blurRad="38100" dist="38100" dir="2700000" algn="tl">
                    <a:srgbClr val="000000">
                      <a:alpha val="43137"/>
                    </a:srgbClr>
                  </a:outerShdw>
                  <a:reflection blurRad="12700" stA="50000" endPos="50000" dir="5400000" sy="-100000" rotWithShape="0"/>
                </a:effectLst>
              </a:rPr>
              <a:t>O</a:t>
            </a:r>
            <a:r>
              <a:rPr smtClean="0">
                <a:solidFill>
                  <a:srgbClr val="C00000"/>
                </a:solidFill>
                <a:effectLst>
                  <a:outerShdw blurRad="38100" dist="38100" dir="2700000" algn="tl">
                    <a:srgbClr val="000000">
                      <a:alpha val="43137"/>
                    </a:srgbClr>
                  </a:outerShdw>
                  <a:reflection blurRad="12700" stA="50000" endPos="50000" dir="5400000" sy="-100000" rotWithShape="0"/>
                </a:effectLst>
              </a:rPr>
              <a:t>ocyte</a:t>
            </a:r>
            <a:br>
              <a:rPr smtClean="0">
                <a:solidFill>
                  <a:srgbClr val="C00000"/>
                </a:solidFill>
                <a:effectLst>
                  <a:outerShdw blurRad="38100" dist="38100" dir="2700000" algn="tl">
                    <a:srgbClr val="000000">
                      <a:alpha val="43137"/>
                    </a:srgbClr>
                  </a:outerShdw>
                  <a:reflection blurRad="12700" stA="50000" endPos="50000" dir="5400000" sy="-100000" rotWithShape="0"/>
                </a:effectLst>
              </a:rPr>
            </a:br>
            <a:r>
              <a:rPr smtClean="0">
                <a:solidFill>
                  <a:srgbClr val="C00000"/>
                </a:solidFill>
                <a:effectLst>
                  <a:outerShdw blurRad="38100" dist="38100" dir="2700000" algn="tl">
                    <a:srgbClr val="000000">
                      <a:alpha val="43137"/>
                    </a:srgbClr>
                  </a:outerShdw>
                  <a:reflection blurRad="12700" stA="50000" endPos="50000" dir="5400000" sy="-100000" rotWithShape="0"/>
                </a:effectLst>
              </a:rPr>
              <a:t>Cryopreservation</a:t>
            </a:r>
            <a:endParaRPr lang="en-US" dirty="0">
              <a:solidFill>
                <a:srgbClr val="C00000"/>
              </a:solidFill>
              <a:effectLst>
                <a:outerShdw blurRad="38100" dist="38100" dir="2700000" algn="tl">
                  <a:srgbClr val="000000">
                    <a:alpha val="43137"/>
                  </a:srgbClr>
                </a:outerShdw>
                <a:reflection blurRad="12700" stA="50000" endPos="50000" dir="5400000" sy="-100000" rotWithShape="0"/>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438400"/>
            <a:ext cx="7772400" cy="2971800"/>
          </a:xfrm>
        </p:spPr>
        <p:txBody>
          <a:bodyPr>
            <a:normAutofit/>
          </a:bodyPr>
          <a:lstStyle/>
          <a:p>
            <a:r>
              <a:rPr lang="en-US" sz="2800" dirty="0" smtClean="0">
                <a:solidFill>
                  <a:schemeClr val="tx1"/>
                </a:solidFill>
              </a:rPr>
              <a:t>The application of </a:t>
            </a:r>
            <a:r>
              <a:rPr lang="en-US" sz="2800" b="1" i="1" dirty="0" smtClean="0">
                <a:solidFill>
                  <a:schemeClr val="tx1"/>
                </a:solidFill>
              </a:rPr>
              <a:t>medical, surgical </a:t>
            </a:r>
            <a:r>
              <a:rPr lang="en-US" sz="2800" dirty="0" smtClean="0">
                <a:solidFill>
                  <a:schemeClr val="tx1"/>
                </a:solidFill>
              </a:rPr>
              <a:t>and </a:t>
            </a:r>
            <a:r>
              <a:rPr lang="en-US" sz="2800" b="1" i="1" dirty="0" smtClean="0">
                <a:solidFill>
                  <a:schemeClr val="tx1"/>
                </a:solidFill>
              </a:rPr>
              <a:t>laboratory</a:t>
            </a:r>
            <a:r>
              <a:rPr lang="en-US" sz="2800" dirty="0" smtClean="0">
                <a:solidFill>
                  <a:schemeClr val="tx1"/>
                </a:solidFill>
              </a:rPr>
              <a:t> procedures to preserve the potential of genetic parenthood in adults and children at risk of sterility before the end of natural reproductive lifespan</a:t>
            </a:r>
          </a:p>
          <a:p>
            <a:endParaRPr lang="en-US" dirty="0" smtClean="0">
              <a:solidFill>
                <a:schemeClr val="bg1"/>
              </a:solidFill>
            </a:endParaRPr>
          </a:p>
          <a:p>
            <a:r>
              <a:rPr lang="en-US" i="1" dirty="0" smtClean="0">
                <a:solidFill>
                  <a:srgbClr val="C00000"/>
                </a:solidFill>
              </a:rPr>
              <a:t> (</a:t>
            </a:r>
            <a:r>
              <a:rPr lang="en-US" i="1" dirty="0" err="1" smtClean="0">
                <a:solidFill>
                  <a:srgbClr val="C00000"/>
                </a:solidFill>
              </a:rPr>
              <a:t>Gosden</a:t>
            </a:r>
            <a:r>
              <a:rPr lang="en-US" i="1" dirty="0" smtClean="0">
                <a:solidFill>
                  <a:srgbClr val="C00000"/>
                </a:solidFill>
              </a:rPr>
              <a:t> 2009)</a:t>
            </a:r>
            <a:endParaRPr lang="en-US" i="1" dirty="0">
              <a:solidFill>
                <a:srgbClr val="C00000"/>
              </a:solidFill>
            </a:endParaRPr>
          </a:p>
        </p:txBody>
      </p:sp>
      <p:sp>
        <p:nvSpPr>
          <p:cNvPr id="4" name="Rectangle 3"/>
          <p:cNvSpPr/>
          <p:nvPr/>
        </p:nvSpPr>
        <p:spPr>
          <a:xfrm>
            <a:off x="457200" y="1524000"/>
            <a:ext cx="8356070" cy="923330"/>
          </a:xfrm>
          <a:prstGeom prst="rect">
            <a:avLst/>
          </a:prstGeom>
          <a:noFill/>
        </p:spPr>
        <p:txBody>
          <a:bodyPr wrap="none" lIns="91440" tIns="45720" rIns="91440" bIns="45720">
            <a:spAutoFit/>
          </a:bodyPr>
          <a:lstStyle/>
          <a:p>
            <a:pPr algn="ctr"/>
            <a:r>
              <a:rPr sz="54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Preservation of fertility</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a:spLocks noGrp="1"/>
          </p:cNvSpPr>
          <p:nvPr>
            <p:ph sz="half" idx="1"/>
          </p:nvPr>
        </p:nvSpPr>
        <p:spPr>
          <a:xfrm>
            <a:off x="457200" y="1371600"/>
            <a:ext cx="4038600" cy="4525963"/>
          </a:xfrm>
        </p:spPr>
        <p:txBody>
          <a:bodyPr>
            <a:normAutofit fontScale="85000" lnSpcReduction="20000"/>
          </a:bodyPr>
          <a:lstStyle>
            <a:extLst/>
          </a:lstStyle>
          <a:p>
            <a:endParaRPr lang="en-US" dirty="0" smtClean="0"/>
          </a:p>
          <a:p>
            <a:endParaRPr lang="en-US" dirty="0" smtClean="0"/>
          </a:p>
          <a:p>
            <a:pPr>
              <a:buFont typeface="Arial" pitchFamily="34" charset="0"/>
              <a:buChar char="•"/>
            </a:pPr>
            <a:r>
              <a:rPr lang="en-US" dirty="0" smtClean="0"/>
              <a:t>It’s the </a:t>
            </a:r>
            <a:r>
              <a:rPr lang="en-US" i="1" dirty="0" smtClean="0">
                <a:solidFill>
                  <a:srgbClr val="FF0000"/>
                </a:solidFill>
              </a:rPr>
              <a:t>largest</a:t>
            </a:r>
            <a:r>
              <a:rPr lang="en-US" dirty="0" smtClean="0"/>
              <a:t> cell in the body</a:t>
            </a:r>
          </a:p>
          <a:p>
            <a:pPr>
              <a:buFont typeface="Arial" pitchFamily="34" charset="0"/>
              <a:buChar char="•"/>
            </a:pPr>
            <a:r>
              <a:rPr lang="en-US" dirty="0" smtClean="0"/>
              <a:t>It has a lot of </a:t>
            </a:r>
            <a:r>
              <a:rPr lang="en-US" i="1" dirty="0" smtClean="0">
                <a:solidFill>
                  <a:srgbClr val="FF0000"/>
                </a:solidFill>
              </a:rPr>
              <a:t>water</a:t>
            </a:r>
            <a:r>
              <a:rPr lang="en-US" dirty="0" smtClean="0"/>
              <a:t> content</a:t>
            </a:r>
          </a:p>
          <a:p>
            <a:pPr>
              <a:buFont typeface="Arial" pitchFamily="34" charset="0"/>
              <a:buChar char="•"/>
            </a:pPr>
            <a:r>
              <a:rPr lang="en-US" dirty="0" smtClean="0"/>
              <a:t>Its </a:t>
            </a:r>
            <a:r>
              <a:rPr lang="en-US" i="1" dirty="0" smtClean="0">
                <a:solidFill>
                  <a:srgbClr val="FF0000"/>
                </a:solidFill>
              </a:rPr>
              <a:t>cell</a:t>
            </a:r>
            <a:r>
              <a:rPr lang="en-US" i="1" dirty="0" smtClean="0">
                <a:solidFill>
                  <a:schemeClr val="accent1">
                    <a:lumMod val="75000"/>
                  </a:schemeClr>
                </a:solidFill>
              </a:rPr>
              <a:t> </a:t>
            </a:r>
            <a:r>
              <a:rPr lang="en-US" i="1" dirty="0" smtClean="0">
                <a:solidFill>
                  <a:srgbClr val="FF0000"/>
                </a:solidFill>
              </a:rPr>
              <a:t>membrane</a:t>
            </a:r>
            <a:r>
              <a:rPr lang="en-US" i="1" dirty="0" smtClean="0">
                <a:solidFill>
                  <a:schemeClr val="accent1">
                    <a:lumMod val="75000"/>
                  </a:schemeClr>
                </a:solidFill>
              </a:rPr>
              <a:t> </a:t>
            </a:r>
            <a:r>
              <a:rPr lang="en-US" dirty="0" smtClean="0"/>
              <a:t>does not allow water to pass easily</a:t>
            </a:r>
          </a:p>
          <a:p>
            <a:pPr>
              <a:buFont typeface="Arial" pitchFamily="34" charset="0"/>
              <a:buChar char="•"/>
            </a:pPr>
            <a:r>
              <a:rPr lang="en-US" i="1" dirty="0" smtClean="0">
                <a:solidFill>
                  <a:srgbClr val="FF0000"/>
                </a:solidFill>
              </a:rPr>
              <a:t>Chromosomes</a:t>
            </a:r>
            <a:r>
              <a:rPr lang="en-US" dirty="0" smtClean="0"/>
              <a:t> are spread on a spindle</a:t>
            </a:r>
          </a:p>
          <a:p>
            <a:endParaRPr lang="en-US" dirty="0" smtClean="0"/>
          </a:p>
          <a:p>
            <a:r>
              <a:rPr lang="en-US" dirty="0" smtClean="0"/>
              <a:t>A special expertise is required for </a:t>
            </a:r>
            <a:r>
              <a:rPr lang="en-US" dirty="0" err="1" smtClean="0"/>
              <a:t>oocyte</a:t>
            </a:r>
            <a:r>
              <a:rPr lang="en-US" dirty="0" smtClean="0"/>
              <a:t> cryopreservation</a:t>
            </a:r>
          </a:p>
        </p:txBody>
      </p:sp>
      <p:graphicFrame>
        <p:nvGraphicFramePr>
          <p:cNvPr id="51202" name="Object 4"/>
          <p:cNvGraphicFramePr>
            <a:graphicFrameLocks noChangeAspect="1"/>
          </p:cNvGraphicFramePr>
          <p:nvPr/>
        </p:nvGraphicFramePr>
        <p:xfrm>
          <a:off x="6230938" y="457200"/>
          <a:ext cx="2684462" cy="2362200"/>
        </p:xfrm>
        <a:graphic>
          <a:graphicData uri="http://schemas.openxmlformats.org/presentationml/2006/ole">
            <p:oleObj spid="_x0000_s51202" name="Photo Editor Photo" r:id="rId4" imgW="13161905" imgH="9907383" progId="">
              <p:embed/>
            </p:oleObj>
          </a:graphicData>
        </a:graphic>
      </p:graphicFrame>
      <p:pic>
        <p:nvPicPr>
          <p:cNvPr id="8" name="Picture 5" descr="meiosis_spindle"/>
          <p:cNvPicPr>
            <a:picLocks noChangeAspect="1" noChangeArrowheads="1"/>
          </p:cNvPicPr>
          <p:nvPr/>
        </p:nvPicPr>
        <p:blipFill>
          <a:blip r:embed="rId5" cstate="print"/>
          <a:srcRect/>
          <a:stretch>
            <a:fillRect/>
          </a:stretch>
        </p:blipFill>
        <p:spPr bwMode="auto">
          <a:xfrm>
            <a:off x="4724400" y="4038600"/>
            <a:ext cx="4152900" cy="2590800"/>
          </a:xfrm>
          <a:prstGeom prst="rect">
            <a:avLst/>
          </a:prstGeom>
          <a:solidFill>
            <a:srgbClr val="CCCCFF">
              <a:alpha val="49019"/>
            </a:srgbClr>
          </a:solidFill>
          <a:ln w="9525">
            <a:noFill/>
            <a:miter lim="800000"/>
            <a:headEnd/>
            <a:tailEnd/>
          </a:ln>
          <a:effectLst>
            <a:outerShdw blurRad="50800" dist="38100" dir="8100000" algn="tr" rotWithShape="0">
              <a:prstClr val="black">
                <a:alpha val="40000"/>
              </a:prstClr>
            </a:outerShdw>
          </a:effectLst>
        </p:spPr>
      </p:pic>
      <p:pic>
        <p:nvPicPr>
          <p:cNvPr id="9" name="Picture 5" descr="diffusion2"/>
          <p:cNvPicPr>
            <a:picLocks noChangeAspect="1" noChangeArrowheads="1" noCrop="1"/>
          </p:cNvPicPr>
          <p:nvPr/>
        </p:nvPicPr>
        <p:blipFill>
          <a:blip r:embed="rId6" cstate="print"/>
          <a:srcRect/>
          <a:stretch>
            <a:fillRect/>
          </a:stretch>
        </p:blipFill>
        <p:spPr bwMode="auto">
          <a:xfrm>
            <a:off x="4800600" y="2209800"/>
            <a:ext cx="2133600" cy="1752600"/>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7" name="Rectangle 6"/>
          <p:cNvSpPr/>
          <p:nvPr/>
        </p:nvSpPr>
        <p:spPr>
          <a:xfrm>
            <a:off x="304800" y="381000"/>
            <a:ext cx="5765746" cy="646331"/>
          </a:xfrm>
          <a:prstGeom prst="rect">
            <a:avLst/>
          </a:prstGeom>
          <a:noFill/>
        </p:spPr>
        <p:txBody>
          <a:bodyPr wrap="none" lIns="91440" tIns="45720" rIns="91440" bIns="45720">
            <a:spAutoFit/>
          </a:bodyPr>
          <a:lstStyle/>
          <a:p>
            <a:pPr algn="ct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Oocyte</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Cryopreservation</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p:txBody>
          <a:bodyPr/>
          <a:lstStyle>
            <a:extLst/>
          </a:lstStyle>
          <a:p>
            <a:pPr algn="ctr"/>
            <a:r>
              <a:rPr lang="en-US" dirty="0" smtClean="0">
                <a:solidFill>
                  <a:schemeClr val="accent1">
                    <a:lumMod val="60000"/>
                    <a:lumOff val="40000"/>
                  </a:schemeClr>
                </a:solidFill>
              </a:rPr>
              <a:t>		</a:t>
            </a:r>
            <a:endParaRPr lang="en-US" dirty="0"/>
          </a:p>
        </p:txBody>
      </p:sp>
      <p:graphicFrame>
        <p:nvGraphicFramePr>
          <p:cNvPr id="8" name="Table 7"/>
          <p:cNvGraphicFramePr>
            <a:graphicFrameLocks noGrp="1"/>
          </p:cNvGraphicFramePr>
          <p:nvPr/>
        </p:nvGraphicFramePr>
        <p:xfrm>
          <a:off x="609600" y="1752600"/>
          <a:ext cx="8229600" cy="3251201"/>
        </p:xfrm>
        <a:graphic>
          <a:graphicData uri="http://schemas.openxmlformats.org/drawingml/2006/table">
            <a:tbl>
              <a:tblPr firstRow="1" bandRow="1">
                <a:tableStyleId>{5C22544A-7EE6-4342-B048-85BDC9FD1C3A}</a:tableStyleId>
              </a:tblPr>
              <a:tblGrid>
                <a:gridCol w="2743200"/>
                <a:gridCol w="2743200"/>
                <a:gridCol w="2743200"/>
              </a:tblGrid>
              <a:tr h="416382">
                <a:tc>
                  <a:txBody>
                    <a:bodyPr/>
                    <a:lstStyle/>
                    <a:p>
                      <a:endParaRPr lang="en-US" dirty="0"/>
                    </a:p>
                  </a:txBody>
                  <a:tcPr/>
                </a:tc>
                <a:tc>
                  <a:txBody>
                    <a:bodyPr/>
                    <a:lstStyle/>
                    <a:p>
                      <a:r>
                        <a:rPr lang="en-US" dirty="0" smtClean="0"/>
                        <a:t>Slow freezing</a:t>
                      </a:r>
                      <a:endParaRPr lang="en-US" dirty="0"/>
                    </a:p>
                  </a:txBody>
                  <a:tcPr/>
                </a:tc>
                <a:tc>
                  <a:txBody>
                    <a:bodyPr/>
                    <a:lstStyle/>
                    <a:p>
                      <a:r>
                        <a:rPr lang="en-US" dirty="0" err="1" smtClean="0"/>
                        <a:t>Vitrification</a:t>
                      </a:r>
                      <a:endParaRPr lang="en-US" dirty="0"/>
                    </a:p>
                  </a:txBody>
                  <a:tcPr/>
                </a:tc>
              </a:tr>
              <a:tr h="416382">
                <a:tc>
                  <a:txBody>
                    <a:bodyPr/>
                    <a:lstStyle/>
                    <a:p>
                      <a:r>
                        <a:rPr lang="en-US" sz="1600" i="1" dirty="0" err="1" smtClean="0"/>
                        <a:t>Oocytes</a:t>
                      </a:r>
                      <a:r>
                        <a:rPr lang="en-US" sz="1600" i="1" dirty="0" smtClean="0"/>
                        <a:t> thawed</a:t>
                      </a:r>
                      <a:endParaRPr lang="en-US" sz="1600" i="1" dirty="0"/>
                    </a:p>
                  </a:txBody>
                  <a:tcPr/>
                </a:tc>
                <a:tc>
                  <a:txBody>
                    <a:bodyPr/>
                    <a:lstStyle/>
                    <a:p>
                      <a:r>
                        <a:rPr lang="en-US" sz="1800" kern="1200" baseline="0" dirty="0" smtClean="0">
                          <a:solidFill>
                            <a:schemeClr val="dk1"/>
                          </a:solidFill>
                          <a:latin typeface="+mn-lt"/>
                          <a:ea typeface="+mn-ea"/>
                          <a:cs typeface="+mn-cs"/>
                        </a:rPr>
                        <a:t>11937 </a:t>
                      </a:r>
                      <a:endParaRPr lang="en-US" dirty="0"/>
                    </a:p>
                  </a:txBody>
                  <a:tcPr/>
                </a:tc>
                <a:tc>
                  <a:txBody>
                    <a:bodyPr/>
                    <a:lstStyle/>
                    <a:p>
                      <a:r>
                        <a:rPr lang="en-US" sz="1800" kern="1200" baseline="0" dirty="0" smtClean="0">
                          <a:solidFill>
                            <a:schemeClr val="dk1"/>
                          </a:solidFill>
                          <a:latin typeface="+mn-lt"/>
                          <a:ea typeface="+mn-ea"/>
                          <a:cs typeface="+mn-cs"/>
                        </a:rPr>
                        <a:t>1346 </a:t>
                      </a:r>
                      <a:endParaRPr lang="en-US" dirty="0"/>
                    </a:p>
                  </a:txBody>
                  <a:tcPr/>
                </a:tc>
              </a:tr>
              <a:tr h="416382">
                <a:tc>
                  <a:txBody>
                    <a:bodyPr/>
                    <a:lstStyle/>
                    <a:p>
                      <a:r>
                        <a:rPr lang="en-US" sz="1600" b="1" i="1" dirty="0" err="1" smtClean="0">
                          <a:solidFill>
                            <a:srgbClr val="FF0000"/>
                          </a:solidFill>
                        </a:rPr>
                        <a:t>Oocytes</a:t>
                      </a:r>
                      <a:r>
                        <a:rPr lang="en-US" sz="1600" b="1" i="1" dirty="0" smtClean="0">
                          <a:solidFill>
                            <a:srgbClr val="FF0000"/>
                          </a:solidFill>
                        </a:rPr>
                        <a:t> survived</a:t>
                      </a:r>
                      <a:endParaRPr lang="en-US" sz="1600" b="1" i="1" dirty="0">
                        <a:solidFill>
                          <a:srgbClr val="FF0000"/>
                        </a:solidFill>
                      </a:endParaRPr>
                    </a:p>
                  </a:txBody>
                  <a:tcPr/>
                </a:tc>
                <a:tc>
                  <a:txBody>
                    <a:bodyPr/>
                    <a:lstStyle/>
                    <a:p>
                      <a:r>
                        <a:rPr lang="en-US" sz="1800" kern="1200" baseline="0" dirty="0" smtClean="0">
                          <a:solidFill>
                            <a:schemeClr val="dk1"/>
                          </a:solidFill>
                          <a:latin typeface="+mn-lt"/>
                          <a:ea typeface="+mn-ea"/>
                          <a:cs typeface="+mn-cs"/>
                        </a:rPr>
                        <a:t>7610 </a:t>
                      </a:r>
                      <a:r>
                        <a:rPr lang="en-US" sz="1800" kern="1200" baseline="0" dirty="0" smtClean="0">
                          <a:solidFill>
                            <a:srgbClr val="FF0000"/>
                          </a:solidFill>
                          <a:latin typeface="+mn-lt"/>
                          <a:ea typeface="+mn-ea"/>
                          <a:cs typeface="+mn-cs"/>
                        </a:rPr>
                        <a:t>(63.8%)</a:t>
                      </a:r>
                      <a:endParaRPr lang="en-US" dirty="0">
                        <a:solidFill>
                          <a:srgbClr val="FF0000"/>
                        </a:solidFill>
                      </a:endParaRPr>
                    </a:p>
                  </a:txBody>
                  <a:tcPr/>
                </a:tc>
                <a:tc>
                  <a:txBody>
                    <a:bodyPr/>
                    <a:lstStyle/>
                    <a:p>
                      <a:r>
                        <a:rPr lang="en-US" sz="1800" kern="1200" baseline="0" dirty="0" smtClean="0">
                          <a:solidFill>
                            <a:schemeClr val="dk1"/>
                          </a:solidFill>
                          <a:latin typeface="+mn-lt"/>
                          <a:ea typeface="+mn-ea"/>
                          <a:cs typeface="+mn-cs"/>
                        </a:rPr>
                        <a:t>1233 </a:t>
                      </a:r>
                      <a:r>
                        <a:rPr lang="en-US" sz="1800" kern="1200" baseline="0" dirty="0" smtClean="0">
                          <a:solidFill>
                            <a:srgbClr val="FF0000"/>
                          </a:solidFill>
                          <a:latin typeface="+mn-lt"/>
                          <a:ea typeface="+mn-ea"/>
                          <a:cs typeface="+mn-cs"/>
                        </a:rPr>
                        <a:t>(91.6%)</a:t>
                      </a:r>
                      <a:endParaRPr lang="en-US" dirty="0">
                        <a:solidFill>
                          <a:srgbClr val="FF0000"/>
                        </a:solidFill>
                      </a:endParaRPr>
                    </a:p>
                  </a:txBody>
                  <a:tcPr/>
                </a:tc>
              </a:tr>
              <a:tr h="519051">
                <a:tc>
                  <a:txBody>
                    <a:bodyPr/>
                    <a:lstStyle/>
                    <a:p>
                      <a:r>
                        <a:rPr lang="en-US" sz="1600" i="1" dirty="0" err="1" smtClean="0"/>
                        <a:t>Oocytes</a:t>
                      </a:r>
                      <a:r>
                        <a:rPr lang="en-US" sz="1600" i="1" dirty="0" smtClean="0"/>
                        <a:t> injected</a:t>
                      </a:r>
                      <a:endParaRPr lang="en-US" sz="1600" i="1" dirty="0"/>
                    </a:p>
                  </a:txBody>
                  <a:tcPr/>
                </a:tc>
                <a:tc>
                  <a:txBody>
                    <a:bodyPr/>
                    <a:lstStyle/>
                    <a:p>
                      <a:r>
                        <a:rPr lang="en-US" sz="1800" kern="1200" baseline="0" dirty="0" smtClean="0">
                          <a:solidFill>
                            <a:schemeClr val="dk1"/>
                          </a:solidFill>
                          <a:latin typeface="+mn-lt"/>
                          <a:ea typeface="+mn-ea"/>
                          <a:cs typeface="+mn-cs"/>
                        </a:rPr>
                        <a:t>6871 </a:t>
                      </a:r>
                      <a:endParaRPr lang="en-US" dirty="0"/>
                    </a:p>
                  </a:txBody>
                  <a:tcPr/>
                </a:tc>
                <a:tc>
                  <a:txBody>
                    <a:bodyPr/>
                    <a:lstStyle/>
                    <a:p>
                      <a:r>
                        <a:rPr lang="en-US" sz="1800" kern="1200" baseline="0" dirty="0" smtClean="0">
                          <a:solidFill>
                            <a:schemeClr val="dk1"/>
                          </a:solidFill>
                          <a:latin typeface="+mn-lt"/>
                          <a:ea typeface="+mn-ea"/>
                          <a:cs typeface="+mn-cs"/>
                        </a:rPr>
                        <a:t>1123 </a:t>
                      </a:r>
                      <a:endParaRPr lang="en-US" dirty="0"/>
                    </a:p>
                  </a:txBody>
                  <a:tcPr/>
                </a:tc>
              </a:tr>
              <a:tr h="416382">
                <a:tc>
                  <a:txBody>
                    <a:bodyPr/>
                    <a:lstStyle/>
                    <a:p>
                      <a:r>
                        <a:rPr lang="en-US" sz="1600" b="1" i="1" dirty="0" err="1" smtClean="0">
                          <a:solidFill>
                            <a:srgbClr val="FF0000"/>
                          </a:solidFill>
                        </a:rPr>
                        <a:t>Oocytes</a:t>
                      </a:r>
                      <a:r>
                        <a:rPr lang="en-US" sz="1600" b="1" i="1" dirty="0" smtClean="0">
                          <a:solidFill>
                            <a:srgbClr val="FF0000"/>
                          </a:solidFill>
                        </a:rPr>
                        <a:t> fertilized</a:t>
                      </a:r>
                      <a:endParaRPr lang="en-US" sz="1600" b="1" i="1" dirty="0">
                        <a:solidFill>
                          <a:srgbClr val="FF0000"/>
                        </a:solidFill>
                      </a:endParaRPr>
                    </a:p>
                  </a:txBody>
                  <a:tcPr/>
                </a:tc>
                <a:tc>
                  <a:txBody>
                    <a:bodyPr/>
                    <a:lstStyle/>
                    <a:p>
                      <a:r>
                        <a:rPr lang="en-US" sz="1800" kern="1200" baseline="0" dirty="0" smtClean="0">
                          <a:solidFill>
                            <a:schemeClr val="dk1"/>
                          </a:solidFill>
                          <a:latin typeface="+mn-lt"/>
                          <a:ea typeface="+mn-ea"/>
                          <a:cs typeface="+mn-cs"/>
                        </a:rPr>
                        <a:t>5029 </a:t>
                      </a:r>
                      <a:r>
                        <a:rPr lang="en-US" sz="1800" kern="1200" baseline="0" dirty="0" smtClean="0">
                          <a:solidFill>
                            <a:srgbClr val="FF0000"/>
                          </a:solidFill>
                          <a:latin typeface="+mn-lt"/>
                          <a:ea typeface="+mn-ea"/>
                          <a:cs typeface="+mn-cs"/>
                        </a:rPr>
                        <a:t>(73.2%)</a:t>
                      </a:r>
                      <a:endParaRPr lang="en-US" dirty="0">
                        <a:solidFill>
                          <a:srgbClr val="FF0000"/>
                        </a:solidFill>
                      </a:endParaRPr>
                    </a:p>
                  </a:txBody>
                  <a:tcPr/>
                </a:tc>
                <a:tc>
                  <a:txBody>
                    <a:bodyPr/>
                    <a:lstStyle/>
                    <a:p>
                      <a:r>
                        <a:rPr lang="en-US" sz="1800" kern="1200" baseline="0" dirty="0" smtClean="0">
                          <a:solidFill>
                            <a:schemeClr val="dk1"/>
                          </a:solidFill>
                          <a:latin typeface="+mn-lt"/>
                          <a:ea typeface="+mn-ea"/>
                          <a:cs typeface="+mn-cs"/>
                        </a:rPr>
                        <a:t>964 </a:t>
                      </a:r>
                      <a:r>
                        <a:rPr lang="en-US" sz="1800" kern="1200" baseline="0" dirty="0" smtClean="0">
                          <a:solidFill>
                            <a:srgbClr val="FF0000"/>
                          </a:solidFill>
                          <a:latin typeface="+mn-lt"/>
                          <a:ea typeface="+mn-ea"/>
                          <a:cs typeface="+mn-cs"/>
                        </a:rPr>
                        <a:t>(91%)</a:t>
                      </a:r>
                      <a:endParaRPr lang="en-US" dirty="0">
                        <a:solidFill>
                          <a:srgbClr val="FF0000"/>
                        </a:solidFill>
                      </a:endParaRPr>
                    </a:p>
                  </a:txBody>
                  <a:tcPr/>
                </a:tc>
              </a:tr>
              <a:tr h="650240">
                <a:tc>
                  <a:txBody>
                    <a:bodyPr/>
                    <a:lstStyle/>
                    <a:p>
                      <a:r>
                        <a:rPr lang="en-US" sz="1600" b="1" i="1" dirty="0" err="1" smtClean="0">
                          <a:solidFill>
                            <a:srgbClr val="FF0000"/>
                          </a:solidFill>
                        </a:rPr>
                        <a:t>Clincal</a:t>
                      </a:r>
                      <a:r>
                        <a:rPr lang="en-US" sz="1600" b="1" i="1" dirty="0" smtClean="0">
                          <a:solidFill>
                            <a:srgbClr val="FF0000"/>
                          </a:solidFill>
                        </a:rPr>
                        <a:t> pregnancy per </a:t>
                      </a:r>
                      <a:r>
                        <a:rPr lang="en-US" sz="1600" b="1" i="1" dirty="0" err="1" smtClean="0">
                          <a:solidFill>
                            <a:srgbClr val="FF0000"/>
                          </a:solidFill>
                        </a:rPr>
                        <a:t>oocytes</a:t>
                      </a:r>
                      <a:r>
                        <a:rPr lang="en-US" sz="1600" b="1" i="1" dirty="0" smtClean="0">
                          <a:solidFill>
                            <a:srgbClr val="FF0000"/>
                          </a:solidFill>
                        </a:rPr>
                        <a:t> thawed</a:t>
                      </a:r>
                      <a:endParaRPr lang="en-US" sz="1600" b="1" i="1" dirty="0">
                        <a:solidFill>
                          <a:srgbClr val="FF0000"/>
                        </a:solidFill>
                      </a:endParaRPr>
                    </a:p>
                  </a:txBody>
                  <a:tcPr/>
                </a:tc>
                <a:tc>
                  <a:txBody>
                    <a:bodyPr/>
                    <a:lstStyle/>
                    <a:p>
                      <a:r>
                        <a:rPr lang="en-US" sz="1800" kern="1200" baseline="0" dirty="0" smtClean="0">
                          <a:solidFill>
                            <a:schemeClr val="dk1"/>
                          </a:solidFill>
                          <a:latin typeface="+mn-lt"/>
                          <a:ea typeface="+mn-ea"/>
                          <a:cs typeface="+mn-cs"/>
                        </a:rPr>
                        <a:t>275 </a:t>
                      </a:r>
                      <a:r>
                        <a:rPr lang="en-US" sz="1800" kern="1200" baseline="0" dirty="0" smtClean="0">
                          <a:solidFill>
                            <a:srgbClr val="FF0000"/>
                          </a:solidFill>
                          <a:latin typeface="+mn-lt"/>
                          <a:ea typeface="+mn-ea"/>
                          <a:cs typeface="+mn-cs"/>
                        </a:rPr>
                        <a:t>(2.3%)</a:t>
                      </a:r>
                      <a:endParaRPr lang="en-US" dirty="0">
                        <a:solidFill>
                          <a:srgbClr val="FF0000"/>
                        </a:solidFill>
                      </a:endParaRPr>
                    </a:p>
                  </a:txBody>
                  <a:tcPr/>
                </a:tc>
                <a:tc>
                  <a:txBody>
                    <a:bodyPr/>
                    <a:lstStyle/>
                    <a:p>
                      <a:r>
                        <a:rPr lang="en-US" sz="1800" kern="1200" baseline="0" dirty="0" smtClean="0">
                          <a:solidFill>
                            <a:schemeClr val="dk1"/>
                          </a:solidFill>
                          <a:latin typeface="+mn-lt"/>
                          <a:ea typeface="+mn-ea"/>
                          <a:cs typeface="+mn-cs"/>
                        </a:rPr>
                        <a:t>157 </a:t>
                      </a:r>
                      <a:r>
                        <a:rPr lang="en-US" sz="1800" kern="1200" baseline="0" dirty="0" smtClean="0">
                          <a:solidFill>
                            <a:srgbClr val="FF0000"/>
                          </a:solidFill>
                          <a:latin typeface="+mn-lt"/>
                          <a:ea typeface="+mn-ea"/>
                          <a:cs typeface="+mn-cs"/>
                        </a:rPr>
                        <a:t>(8.8%)</a:t>
                      </a:r>
                      <a:endParaRPr lang="en-US" dirty="0">
                        <a:solidFill>
                          <a:srgbClr val="FF0000"/>
                        </a:solidFill>
                      </a:endParaRPr>
                    </a:p>
                  </a:txBody>
                  <a:tcPr/>
                </a:tc>
              </a:tr>
              <a:tr h="416382">
                <a:tc>
                  <a:txBody>
                    <a:bodyPr/>
                    <a:lstStyle/>
                    <a:p>
                      <a:r>
                        <a:rPr lang="en-US" sz="1600" i="1" dirty="0" smtClean="0"/>
                        <a:t>Miscarriage rate</a:t>
                      </a:r>
                      <a:endParaRPr lang="en-US" sz="1600" i="1" dirty="0"/>
                    </a:p>
                  </a:txBody>
                  <a:tcPr/>
                </a:tc>
                <a:tc>
                  <a:txBody>
                    <a:bodyPr/>
                    <a:lstStyle/>
                    <a:p>
                      <a:r>
                        <a:rPr lang="en-US" sz="1800" kern="1200" baseline="0" dirty="0" smtClean="0">
                          <a:solidFill>
                            <a:schemeClr val="dk1"/>
                          </a:solidFill>
                          <a:latin typeface="+mn-lt"/>
                          <a:ea typeface="+mn-ea"/>
                          <a:cs typeface="+mn-cs"/>
                        </a:rPr>
                        <a:t>21.8%</a:t>
                      </a:r>
                      <a:endParaRPr lang="en-US" dirty="0"/>
                    </a:p>
                  </a:txBody>
                  <a:tcPr/>
                </a:tc>
                <a:tc>
                  <a:txBody>
                    <a:bodyPr/>
                    <a:lstStyle/>
                    <a:p>
                      <a:r>
                        <a:rPr lang="en-US" sz="1800" kern="1200" baseline="0" dirty="0" smtClean="0">
                          <a:solidFill>
                            <a:schemeClr val="dk1"/>
                          </a:solidFill>
                          <a:latin typeface="+mn-lt"/>
                          <a:ea typeface="+mn-ea"/>
                          <a:cs typeface="+mn-cs"/>
                        </a:rPr>
                        <a:t>16.8%</a:t>
                      </a:r>
                      <a:endParaRPr lang="en-US" dirty="0"/>
                    </a:p>
                  </a:txBody>
                  <a:tcPr/>
                </a:tc>
              </a:tr>
            </a:tbl>
          </a:graphicData>
        </a:graphic>
      </p:graphicFrame>
      <p:sp>
        <p:nvSpPr>
          <p:cNvPr id="9" name="TextBox 8"/>
          <p:cNvSpPr txBox="1"/>
          <p:nvPr/>
        </p:nvSpPr>
        <p:spPr>
          <a:xfrm>
            <a:off x="5257800" y="5562600"/>
            <a:ext cx="3657600" cy="584775"/>
          </a:xfrm>
          <a:prstGeom prst="rect">
            <a:avLst/>
          </a:prstGeom>
          <a:noFill/>
        </p:spPr>
        <p:txBody>
          <a:bodyPr wrap="square" rtlCol="0">
            <a:spAutoFit/>
          </a:bodyPr>
          <a:lstStyle/>
          <a:p>
            <a:r>
              <a:rPr lang="en-US" sz="1600" b="1" i="1" dirty="0" err="1" smtClean="0">
                <a:solidFill>
                  <a:srgbClr val="0070C0"/>
                </a:solidFill>
              </a:rPr>
              <a:t>Azim</a:t>
            </a:r>
            <a:r>
              <a:rPr lang="en-US" sz="1600" b="1" i="1" dirty="0" smtClean="0">
                <a:solidFill>
                  <a:srgbClr val="0070C0"/>
                </a:solidFill>
              </a:rPr>
              <a:t> et al, Fertility Sterility 2010 </a:t>
            </a:r>
          </a:p>
          <a:p>
            <a:r>
              <a:rPr lang="en-US" sz="1600" dirty="0" smtClean="0">
                <a:solidFill>
                  <a:schemeClr val="bg1"/>
                </a:solidFill>
              </a:rPr>
              <a:t>Meta analysis (38 studies)</a:t>
            </a:r>
            <a:endParaRPr lang="en-US" sz="1600" dirty="0">
              <a:solidFill>
                <a:schemeClr val="bg1"/>
              </a:solidFill>
            </a:endParaRPr>
          </a:p>
        </p:txBody>
      </p:sp>
      <p:sp>
        <p:nvSpPr>
          <p:cNvPr id="10" name="Rectangle 9"/>
          <p:cNvSpPr/>
          <p:nvPr/>
        </p:nvSpPr>
        <p:spPr>
          <a:xfrm>
            <a:off x="304800" y="381000"/>
            <a:ext cx="5765746" cy="646331"/>
          </a:xfrm>
          <a:prstGeom prst="rect">
            <a:avLst/>
          </a:prstGeom>
          <a:noFill/>
        </p:spPr>
        <p:txBody>
          <a:bodyPr wrap="none" lIns="91440" tIns="45720" rIns="91440" bIns="45720">
            <a:spAutoFit/>
          </a:bodyPr>
          <a:lstStyle/>
          <a:p>
            <a:pPr algn="ct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Oocyte</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Cryopreservation</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p:txBody>
          <a:bodyPr/>
          <a:lstStyle>
            <a:extLst/>
          </a:lstStyle>
          <a:p>
            <a:pPr algn="ctr"/>
            <a:r>
              <a:rPr lang="en-US" dirty="0" smtClean="0">
                <a:solidFill>
                  <a:schemeClr val="accent1">
                    <a:lumMod val="60000"/>
                    <a:lumOff val="40000"/>
                  </a:schemeClr>
                </a:solidFill>
              </a:rPr>
              <a:t>		</a:t>
            </a:r>
            <a:endParaRPr lang="en-US" dirty="0"/>
          </a:p>
        </p:txBody>
      </p:sp>
      <p:sp>
        <p:nvSpPr>
          <p:cNvPr id="9" name="TextBox 8"/>
          <p:cNvSpPr txBox="1"/>
          <p:nvPr/>
        </p:nvSpPr>
        <p:spPr>
          <a:xfrm>
            <a:off x="533400" y="5791200"/>
            <a:ext cx="8382000" cy="830997"/>
          </a:xfrm>
          <a:prstGeom prst="rect">
            <a:avLst/>
          </a:prstGeom>
          <a:noFill/>
        </p:spPr>
        <p:txBody>
          <a:bodyPr wrap="square" rtlCol="0">
            <a:spAutoFit/>
          </a:bodyPr>
          <a:lstStyle/>
          <a:p>
            <a:r>
              <a:rPr lang="nl-NL" sz="1600" b="1" i="1" dirty="0" smtClean="0">
                <a:solidFill>
                  <a:srgbClr val="FF0000"/>
                </a:solidFill>
              </a:rPr>
              <a:t>Cobo A, Diaz C., Clinical application of oocyte vitrification: a systematic review and meta-analysis of randomized controlled trials. Ferility and Sterility 2011)</a:t>
            </a:r>
          </a:p>
          <a:p>
            <a:r>
              <a:rPr lang="nl-NL" sz="1600" dirty="0" smtClean="0">
                <a:solidFill>
                  <a:schemeClr val="bg2"/>
                </a:solidFill>
              </a:rPr>
              <a:t>.</a:t>
            </a:r>
            <a:endParaRPr lang="nl-NL" sz="1600" b="1" dirty="0">
              <a:solidFill>
                <a:schemeClr val="bg2"/>
              </a:solidFill>
            </a:endParaRPr>
          </a:p>
        </p:txBody>
      </p:sp>
      <p:pic>
        <p:nvPicPr>
          <p:cNvPr id="8" name="Picture 3" descr="0?wchp=dGLbVlt-zSkzk"/>
          <p:cNvPicPr>
            <a:picLocks noChangeAspect="1" noChangeArrowheads="1"/>
          </p:cNvPicPr>
          <p:nvPr/>
        </p:nvPicPr>
        <p:blipFill>
          <a:blip r:embed="rId3" cstate="print"/>
          <a:srcRect l="-998" t="5405" b="51352"/>
          <a:stretch>
            <a:fillRect/>
          </a:stretch>
        </p:blipFill>
        <p:spPr bwMode="auto">
          <a:xfrm>
            <a:off x="762000" y="3962400"/>
            <a:ext cx="7708900" cy="1600200"/>
          </a:xfrm>
          <a:prstGeom prst="rect">
            <a:avLst/>
          </a:prstGeom>
          <a:noFill/>
          <a:ln w="9525">
            <a:noFill/>
            <a:miter lim="800000"/>
            <a:headEnd/>
            <a:tailEnd/>
          </a:ln>
        </p:spPr>
      </p:pic>
      <p:pic>
        <p:nvPicPr>
          <p:cNvPr id="10" name="Picture 3" descr="0?wchp=dGLbVlt-zSkWb"/>
          <p:cNvPicPr>
            <a:picLocks noChangeAspect="1" noChangeArrowheads="1"/>
          </p:cNvPicPr>
          <p:nvPr/>
        </p:nvPicPr>
        <p:blipFill>
          <a:blip r:embed="rId4" cstate="print"/>
          <a:srcRect t="7426" b="46696"/>
          <a:stretch>
            <a:fillRect/>
          </a:stretch>
        </p:blipFill>
        <p:spPr bwMode="auto">
          <a:xfrm>
            <a:off x="609600" y="1447800"/>
            <a:ext cx="8001000" cy="1600200"/>
          </a:xfrm>
          <a:prstGeom prst="rect">
            <a:avLst/>
          </a:prstGeom>
          <a:noFill/>
          <a:ln w="9525">
            <a:noFill/>
            <a:miter lim="800000"/>
            <a:headEnd/>
            <a:tailEnd/>
          </a:ln>
        </p:spPr>
      </p:pic>
      <p:sp>
        <p:nvSpPr>
          <p:cNvPr id="11" name="Rectangle 10"/>
          <p:cNvSpPr/>
          <p:nvPr/>
        </p:nvSpPr>
        <p:spPr>
          <a:xfrm>
            <a:off x="304800" y="381000"/>
            <a:ext cx="5765746" cy="646331"/>
          </a:xfrm>
          <a:prstGeom prst="rect">
            <a:avLst/>
          </a:prstGeom>
          <a:noFill/>
        </p:spPr>
        <p:txBody>
          <a:bodyPr wrap="none" lIns="91440" tIns="45720" rIns="91440" bIns="45720">
            <a:spAutoFit/>
          </a:bodyPr>
          <a:lstStyle/>
          <a:p>
            <a:pPr algn="ct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Oocyte</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Cryopreservation</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TextBox 14"/>
          <p:cNvSpPr txBox="1"/>
          <p:nvPr/>
        </p:nvSpPr>
        <p:spPr>
          <a:xfrm>
            <a:off x="609600" y="1066800"/>
            <a:ext cx="5056192" cy="369332"/>
          </a:xfrm>
          <a:prstGeom prst="rect">
            <a:avLst/>
          </a:prstGeom>
          <a:noFill/>
        </p:spPr>
        <p:txBody>
          <a:bodyPr wrap="none" rtlCol="0">
            <a:spAutoFit/>
          </a:bodyPr>
          <a:lstStyle/>
          <a:p>
            <a:r>
              <a:rPr lang="en-US" b="1" dirty="0" err="1" smtClean="0">
                <a:solidFill>
                  <a:srgbClr val="FF0066"/>
                </a:solidFill>
              </a:rPr>
              <a:t>Oocyte</a:t>
            </a:r>
            <a:r>
              <a:rPr lang="en-US" b="1" dirty="0" smtClean="0">
                <a:solidFill>
                  <a:srgbClr val="FF0066"/>
                </a:solidFill>
              </a:rPr>
              <a:t> survival rate (</a:t>
            </a:r>
            <a:r>
              <a:rPr lang="en-US" b="1" dirty="0" err="1" smtClean="0">
                <a:solidFill>
                  <a:srgbClr val="FF0066"/>
                </a:solidFill>
              </a:rPr>
              <a:t>Vitrification</a:t>
            </a:r>
            <a:r>
              <a:rPr lang="en-US" b="1" dirty="0" smtClean="0">
                <a:solidFill>
                  <a:srgbClr val="FF0066"/>
                </a:solidFill>
              </a:rPr>
              <a:t> vs. Slow freezing)</a:t>
            </a:r>
            <a:endParaRPr lang="en-US" b="1" dirty="0">
              <a:solidFill>
                <a:srgbClr val="FF0066"/>
              </a:solidFill>
            </a:endParaRPr>
          </a:p>
        </p:txBody>
      </p:sp>
      <p:sp>
        <p:nvSpPr>
          <p:cNvPr id="16" name="TextBox 15"/>
          <p:cNvSpPr txBox="1"/>
          <p:nvPr/>
        </p:nvSpPr>
        <p:spPr>
          <a:xfrm>
            <a:off x="685800" y="3581400"/>
            <a:ext cx="4717317" cy="369332"/>
          </a:xfrm>
          <a:prstGeom prst="rect">
            <a:avLst/>
          </a:prstGeom>
          <a:noFill/>
        </p:spPr>
        <p:txBody>
          <a:bodyPr wrap="none" rtlCol="0">
            <a:spAutoFit/>
          </a:bodyPr>
          <a:lstStyle/>
          <a:p>
            <a:r>
              <a:rPr lang="en-US" b="1" dirty="0" smtClean="0">
                <a:solidFill>
                  <a:srgbClr val="FF0066"/>
                </a:solidFill>
              </a:rPr>
              <a:t>Fertilization rate (</a:t>
            </a:r>
            <a:r>
              <a:rPr lang="en-US" b="1" dirty="0" err="1" smtClean="0">
                <a:solidFill>
                  <a:srgbClr val="FF0066"/>
                </a:solidFill>
              </a:rPr>
              <a:t>Vitrification</a:t>
            </a:r>
            <a:r>
              <a:rPr lang="en-US" b="1" dirty="0" smtClean="0">
                <a:solidFill>
                  <a:srgbClr val="FF0066"/>
                </a:solidFill>
              </a:rPr>
              <a:t> vs. Slow freezing)</a:t>
            </a:r>
            <a:endParaRPr lang="en-US" b="1" dirty="0">
              <a:solidFill>
                <a:srgbClr val="FF0066"/>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p:txBody>
          <a:bodyPr/>
          <a:lstStyle>
            <a:extLst/>
          </a:lstStyle>
          <a:p>
            <a:pPr algn="ctr"/>
            <a:r>
              <a:rPr lang="en-US" dirty="0" smtClean="0">
                <a:solidFill>
                  <a:schemeClr val="accent1">
                    <a:lumMod val="60000"/>
                    <a:lumOff val="40000"/>
                  </a:schemeClr>
                </a:solidFill>
              </a:rPr>
              <a:t>		</a:t>
            </a:r>
            <a:endParaRPr lang="en-US" dirty="0"/>
          </a:p>
        </p:txBody>
      </p:sp>
      <p:sp>
        <p:nvSpPr>
          <p:cNvPr id="9" name="TextBox 8"/>
          <p:cNvSpPr txBox="1"/>
          <p:nvPr/>
        </p:nvSpPr>
        <p:spPr>
          <a:xfrm>
            <a:off x="533400" y="5791200"/>
            <a:ext cx="8382000" cy="830997"/>
          </a:xfrm>
          <a:prstGeom prst="rect">
            <a:avLst/>
          </a:prstGeom>
          <a:noFill/>
        </p:spPr>
        <p:txBody>
          <a:bodyPr wrap="square" rtlCol="0">
            <a:spAutoFit/>
          </a:bodyPr>
          <a:lstStyle/>
          <a:p>
            <a:r>
              <a:rPr lang="nl-NL" sz="1600" b="1" i="1" dirty="0" smtClean="0">
                <a:solidFill>
                  <a:srgbClr val="FF0000"/>
                </a:solidFill>
              </a:rPr>
              <a:t>Cobo A, Diaz C., Clinical application of oocyte vitrification: a systematic review and meta-analysis of randomized controlled trials. Ferility and Sterility 2011)</a:t>
            </a:r>
          </a:p>
          <a:p>
            <a:r>
              <a:rPr lang="nl-NL" sz="1600" dirty="0" smtClean="0">
                <a:solidFill>
                  <a:schemeClr val="bg2"/>
                </a:solidFill>
              </a:rPr>
              <a:t>.</a:t>
            </a:r>
            <a:endParaRPr lang="nl-NL" sz="1600" b="1" dirty="0">
              <a:solidFill>
                <a:schemeClr val="bg2"/>
              </a:solidFill>
            </a:endParaRPr>
          </a:p>
        </p:txBody>
      </p:sp>
      <p:pic>
        <p:nvPicPr>
          <p:cNvPr id="8" name="Picture 3" descr="0?wchp=dGLbVlt-zSkzk"/>
          <p:cNvPicPr>
            <a:picLocks noChangeAspect="1" noChangeArrowheads="1"/>
          </p:cNvPicPr>
          <p:nvPr/>
        </p:nvPicPr>
        <p:blipFill>
          <a:blip r:embed="rId3" cstate="print"/>
          <a:srcRect t="59459"/>
          <a:stretch>
            <a:fillRect/>
          </a:stretch>
        </p:blipFill>
        <p:spPr bwMode="auto">
          <a:xfrm>
            <a:off x="685800" y="2209800"/>
            <a:ext cx="7632700" cy="2286000"/>
          </a:xfrm>
          <a:prstGeom prst="rect">
            <a:avLst/>
          </a:prstGeom>
          <a:noFill/>
          <a:ln w="9525">
            <a:noFill/>
            <a:miter lim="800000"/>
            <a:headEnd/>
            <a:tailEnd/>
          </a:ln>
        </p:spPr>
      </p:pic>
      <p:sp>
        <p:nvSpPr>
          <p:cNvPr id="11" name="Rectangle 10"/>
          <p:cNvSpPr/>
          <p:nvPr/>
        </p:nvSpPr>
        <p:spPr>
          <a:xfrm>
            <a:off x="304800" y="381000"/>
            <a:ext cx="5765746" cy="646331"/>
          </a:xfrm>
          <a:prstGeom prst="rect">
            <a:avLst/>
          </a:prstGeom>
          <a:noFill/>
        </p:spPr>
        <p:txBody>
          <a:bodyPr wrap="none" lIns="91440" tIns="45720" rIns="91440" bIns="45720">
            <a:spAutoFit/>
          </a:bodyPr>
          <a:lstStyle/>
          <a:p>
            <a:pPr algn="ct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Oocyte</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Cryopreservation</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TextBox 14"/>
          <p:cNvSpPr txBox="1"/>
          <p:nvPr/>
        </p:nvSpPr>
        <p:spPr>
          <a:xfrm>
            <a:off x="609600" y="1676400"/>
            <a:ext cx="2954270" cy="369332"/>
          </a:xfrm>
          <a:prstGeom prst="rect">
            <a:avLst/>
          </a:prstGeom>
          <a:noFill/>
        </p:spPr>
        <p:txBody>
          <a:bodyPr wrap="none" rtlCol="0">
            <a:spAutoFit/>
          </a:bodyPr>
          <a:lstStyle/>
          <a:p>
            <a:r>
              <a:rPr lang="en-US" b="1" dirty="0" err="1" smtClean="0">
                <a:solidFill>
                  <a:srgbClr val="FF0066"/>
                </a:solidFill>
              </a:rPr>
              <a:t>Vitrification</a:t>
            </a:r>
            <a:r>
              <a:rPr lang="en-US" b="1" dirty="0" smtClean="0">
                <a:solidFill>
                  <a:srgbClr val="FF0066"/>
                </a:solidFill>
              </a:rPr>
              <a:t> vs. fresh </a:t>
            </a:r>
            <a:r>
              <a:rPr lang="en-US" b="1" dirty="0" err="1" smtClean="0">
                <a:solidFill>
                  <a:srgbClr val="FF0066"/>
                </a:solidFill>
              </a:rPr>
              <a:t>oocytes</a:t>
            </a:r>
            <a:endParaRPr lang="en-US" b="1" dirty="0">
              <a:solidFill>
                <a:srgbClr val="FF0066"/>
              </a:solidFill>
            </a:endParaRPr>
          </a:p>
        </p:txBody>
      </p:sp>
      <p:sp>
        <p:nvSpPr>
          <p:cNvPr id="16" name="Rectangle 15"/>
          <p:cNvSpPr/>
          <p:nvPr/>
        </p:nvSpPr>
        <p:spPr>
          <a:xfrm>
            <a:off x="381000" y="4800600"/>
            <a:ext cx="8534400" cy="646331"/>
          </a:xfrm>
          <a:prstGeom prst="rect">
            <a:avLst/>
          </a:prstGeom>
        </p:spPr>
        <p:txBody>
          <a:bodyPr wrap="square">
            <a:spAutoFit/>
          </a:bodyPr>
          <a:lstStyle/>
          <a:p>
            <a:r>
              <a:rPr lang="nl-NL" dirty="0" smtClean="0">
                <a:solidFill>
                  <a:schemeClr val="accent4">
                    <a:lumMod val="75000"/>
                  </a:schemeClr>
                </a:solidFill>
              </a:rPr>
              <a:t>The rates of fertilization, embryo cleavage, top-quality embryo, and ongoing pregnancy did not differ between the vitrification and the fresh oocyte groups</a:t>
            </a:r>
            <a:endParaRPr lang="en-US" dirty="0">
              <a:solidFill>
                <a:schemeClr val="accent4">
                  <a:lumMod val="75000"/>
                </a:schemeClr>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2"/>
          <p:cNvSpPr>
            <a:spLocks noGrp="1"/>
          </p:cNvSpPr>
          <p:nvPr>
            <p:ph type="body" idx="1"/>
          </p:nvPr>
        </p:nvSpPr>
        <p:spPr>
          <a:xfrm>
            <a:off x="304800" y="1295400"/>
            <a:ext cx="8458200" cy="685800"/>
          </a:xfrm>
        </p:spPr>
        <p:txBody>
          <a:bodyPr>
            <a:normAutofit fontScale="92500" lnSpcReduction="10000"/>
          </a:bodyPr>
          <a:lstStyle/>
          <a:p>
            <a:r>
              <a:rPr lang="en-US" b="1" i="1" dirty="0" err="1" smtClean="0">
                <a:solidFill>
                  <a:srgbClr val="FF0000"/>
                </a:solidFill>
              </a:rPr>
              <a:t>Perinatal</a:t>
            </a:r>
            <a:r>
              <a:rPr lang="en-US" b="1" i="1" dirty="0" smtClean="0">
                <a:solidFill>
                  <a:srgbClr val="FF0000"/>
                </a:solidFill>
              </a:rPr>
              <a:t> outcome from vitrified vs. fresh </a:t>
            </a:r>
            <a:r>
              <a:rPr lang="en-US" b="1" i="1" dirty="0" err="1" smtClean="0">
                <a:solidFill>
                  <a:srgbClr val="FF0000"/>
                </a:solidFill>
              </a:rPr>
              <a:t>oocytes</a:t>
            </a:r>
            <a:endParaRPr lang="en-US" b="1" i="1" dirty="0" smtClean="0">
              <a:solidFill>
                <a:srgbClr val="FF0000"/>
              </a:solidFill>
            </a:endParaRPr>
          </a:p>
          <a:p>
            <a:pPr algn="r"/>
            <a:r>
              <a:rPr lang="en-US" sz="1900" i="1" dirty="0" smtClean="0">
                <a:solidFill>
                  <a:srgbClr val="0070C0"/>
                </a:solidFill>
              </a:rPr>
              <a:t>(Paired cohorts study)</a:t>
            </a:r>
          </a:p>
        </p:txBody>
      </p:sp>
      <p:pic>
        <p:nvPicPr>
          <p:cNvPr id="7" name="Picture 6"/>
          <p:cNvPicPr/>
          <p:nvPr/>
        </p:nvPicPr>
        <p:blipFill>
          <a:blip r:embed="rId3" cstate="print"/>
          <a:srcRect l="4244" t="11949" r="34603" b="3627"/>
          <a:stretch>
            <a:fillRect/>
          </a:stretch>
        </p:blipFill>
        <p:spPr bwMode="auto">
          <a:xfrm>
            <a:off x="1524000" y="1981200"/>
            <a:ext cx="5867400" cy="3737450"/>
          </a:xfrm>
          <a:prstGeom prst="rect">
            <a:avLst/>
          </a:prstGeom>
          <a:noFill/>
          <a:ln w="9525">
            <a:solidFill>
              <a:schemeClr val="accent4">
                <a:lumMod val="60000"/>
                <a:lumOff val="40000"/>
              </a:schemeClr>
            </a:solidFill>
            <a:miter lim="800000"/>
            <a:headEnd/>
            <a:tailEnd/>
          </a:ln>
          <a:effectLst/>
        </p:spPr>
      </p:pic>
      <p:sp>
        <p:nvSpPr>
          <p:cNvPr id="5" name="Rectangle 4"/>
          <p:cNvSpPr/>
          <p:nvPr/>
        </p:nvSpPr>
        <p:spPr>
          <a:xfrm>
            <a:off x="304800" y="381000"/>
            <a:ext cx="5765746" cy="646331"/>
          </a:xfrm>
          <a:prstGeom prst="rect">
            <a:avLst/>
          </a:prstGeom>
          <a:noFill/>
        </p:spPr>
        <p:txBody>
          <a:bodyPr wrap="none" lIns="91440" tIns="45720" rIns="91440" bIns="45720">
            <a:spAutoFit/>
          </a:bodyPr>
          <a:lstStyle/>
          <a:p>
            <a:pPr algn="ct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Oocyte</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Cryopreservation</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TextBox 7"/>
          <p:cNvSpPr txBox="1"/>
          <p:nvPr/>
        </p:nvSpPr>
        <p:spPr>
          <a:xfrm>
            <a:off x="5334000" y="5943600"/>
            <a:ext cx="3657600" cy="584775"/>
          </a:xfrm>
          <a:prstGeom prst="rect">
            <a:avLst/>
          </a:prstGeom>
          <a:noFill/>
        </p:spPr>
        <p:txBody>
          <a:bodyPr wrap="square" rtlCol="0">
            <a:spAutoFit/>
          </a:bodyPr>
          <a:lstStyle/>
          <a:p>
            <a:r>
              <a:rPr lang="en-US" sz="1600" b="1" i="1" dirty="0" err="1" smtClean="0">
                <a:solidFill>
                  <a:srgbClr val="0070C0"/>
                </a:solidFill>
              </a:rPr>
              <a:t>Azim</a:t>
            </a:r>
            <a:r>
              <a:rPr lang="en-US" sz="1600" b="1" i="1" dirty="0" smtClean="0">
                <a:solidFill>
                  <a:srgbClr val="0070C0"/>
                </a:solidFill>
              </a:rPr>
              <a:t> et al, Fertility Sterility 2010 </a:t>
            </a:r>
          </a:p>
          <a:p>
            <a:r>
              <a:rPr lang="en-US" sz="1600" dirty="0" smtClean="0">
                <a:solidFill>
                  <a:schemeClr val="bg1"/>
                </a:solidFill>
              </a:rPr>
              <a:t>Meta analysis (38 studies)</a:t>
            </a:r>
            <a:endParaRPr lang="en-US" sz="1600" dirty="0">
              <a:solidFill>
                <a:schemeClr val="bg1"/>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r>
              <a:rPr dirty="0" smtClean="0">
                <a:solidFill>
                  <a:srgbClr val="C00000"/>
                </a:solidFill>
                <a:effectLst>
                  <a:outerShdw blurRad="38100" dist="38100" dir="2700000" algn="tl">
                    <a:srgbClr val="000000">
                      <a:alpha val="43137"/>
                    </a:srgbClr>
                  </a:outerShdw>
                  <a:reflection blurRad="12700" stA="50000" endPos="50000" dir="5400000" sy="-100000" rotWithShape="0"/>
                </a:effectLst>
              </a:rPr>
              <a:t>Ovarian Tissue Cryopreservation</a:t>
            </a:r>
            <a:endParaRPr lang="en-US" dirty="0">
              <a:solidFill>
                <a:srgbClr val="C00000"/>
              </a:solidFill>
              <a:effectLst>
                <a:outerShdw blurRad="38100" dist="38100" dir="2700000" algn="tl">
                  <a:srgbClr val="000000">
                    <a:alpha val="43137"/>
                  </a:srgbClr>
                </a:outerShdw>
                <a:reflection blurRad="12700" stA="50000" endPos="50000" dir="5400000" sy="-100000" rotWithShape="0"/>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762000" y="990601"/>
          <a:ext cx="7924800" cy="3749040"/>
        </p:xfrm>
        <a:graphic>
          <a:graphicData uri="http://schemas.openxmlformats.org/drawingml/2006/table">
            <a:tbl>
              <a:tblPr firstRow="1" bandRow="1">
                <a:tableStyleId>{5C22544A-7EE6-4342-B048-85BDC9FD1C3A}</a:tableStyleId>
              </a:tblPr>
              <a:tblGrid>
                <a:gridCol w="3886200"/>
                <a:gridCol w="4038600"/>
              </a:tblGrid>
              <a:tr h="334536">
                <a:tc>
                  <a:txBody>
                    <a:bodyPr/>
                    <a:lstStyle/>
                    <a:p>
                      <a:r>
                        <a:rPr lang="en-US" dirty="0" smtClean="0"/>
                        <a:t>Embryo / </a:t>
                      </a:r>
                      <a:r>
                        <a:rPr lang="en-US" dirty="0" err="1" smtClean="0"/>
                        <a:t>oocyte</a:t>
                      </a:r>
                      <a:r>
                        <a:rPr lang="en-US" dirty="0" smtClean="0"/>
                        <a:t> cryopreservation</a:t>
                      </a:r>
                      <a:endParaRPr lang="en-US" dirty="0"/>
                    </a:p>
                  </a:txBody>
                  <a:tcPr/>
                </a:tc>
                <a:tc>
                  <a:txBody>
                    <a:bodyPr/>
                    <a:lstStyle/>
                    <a:p>
                      <a:r>
                        <a:rPr lang="en-US" dirty="0" smtClean="0"/>
                        <a:t>Ovarian tissue cryopreservation</a:t>
                      </a:r>
                      <a:endParaRPr lang="en-US" dirty="0"/>
                    </a:p>
                  </a:txBody>
                  <a:tcPr/>
                </a:tc>
              </a:tr>
              <a:tr h="334536">
                <a:tc>
                  <a:txBody>
                    <a:bodyPr/>
                    <a:lstStyle/>
                    <a:p>
                      <a:r>
                        <a:rPr lang="en-US" dirty="0" smtClean="0"/>
                        <a:t>Women willing to conceive</a:t>
                      </a:r>
                      <a:endParaRPr lang="en-US" dirty="0"/>
                    </a:p>
                  </a:txBody>
                  <a:tcPr/>
                </a:tc>
                <a:tc>
                  <a:txBody>
                    <a:bodyPr/>
                    <a:lstStyle/>
                    <a:p>
                      <a:r>
                        <a:rPr lang="en-US" dirty="0" smtClean="0"/>
                        <a:t>girls</a:t>
                      </a:r>
                      <a:endParaRPr lang="en-US" dirty="0"/>
                    </a:p>
                  </a:txBody>
                  <a:tcPr/>
                </a:tc>
              </a:tr>
              <a:tr h="334536">
                <a:tc>
                  <a:txBody>
                    <a:bodyPr/>
                    <a:lstStyle/>
                    <a:p>
                      <a:r>
                        <a:rPr lang="en-US" dirty="0" smtClean="0"/>
                        <a:t>Oncologist approval for stimulation</a:t>
                      </a:r>
                      <a:endParaRPr lang="en-US" dirty="0"/>
                    </a:p>
                  </a:txBody>
                  <a:tcPr/>
                </a:tc>
                <a:tc>
                  <a:txBody>
                    <a:bodyPr/>
                    <a:lstStyle/>
                    <a:p>
                      <a:r>
                        <a:rPr lang="en-US" dirty="0" smtClean="0"/>
                        <a:t>Contraindication for stimulation</a:t>
                      </a:r>
                      <a:endParaRPr lang="en-US" dirty="0"/>
                    </a:p>
                  </a:txBody>
                  <a:tcPr/>
                </a:tc>
              </a:tr>
              <a:tr h="1087244">
                <a:tc>
                  <a:txBody>
                    <a:bodyPr/>
                    <a:lstStyle/>
                    <a:p>
                      <a:r>
                        <a:rPr lang="en-US" b="1" i="1" dirty="0" smtClean="0">
                          <a:solidFill>
                            <a:srgbClr val="FF0000"/>
                          </a:solidFill>
                        </a:rPr>
                        <a:t>Advantages</a:t>
                      </a:r>
                    </a:p>
                    <a:p>
                      <a:pPr>
                        <a:buFont typeface="Arial" pitchFamily="34" charset="0"/>
                        <a:buChar char="•"/>
                      </a:pPr>
                      <a:r>
                        <a:rPr lang="en-US" dirty="0" smtClean="0"/>
                        <a:t>Successful rate similar to fresh cycles</a:t>
                      </a:r>
                    </a:p>
                    <a:p>
                      <a:pPr>
                        <a:buFont typeface="Arial" pitchFamily="34" charset="0"/>
                        <a:buChar char="•"/>
                      </a:pPr>
                      <a:r>
                        <a:rPr lang="en-US" dirty="0" smtClean="0"/>
                        <a:t>Established technique</a:t>
                      </a:r>
                    </a:p>
                    <a:p>
                      <a:pPr>
                        <a:buFont typeface="Arial" pitchFamily="34" charset="0"/>
                        <a:buChar char="•"/>
                      </a:pPr>
                      <a:endParaRPr lang="en-US" dirty="0"/>
                    </a:p>
                  </a:txBody>
                  <a:tcPr/>
                </a:tc>
                <a:tc>
                  <a:txBody>
                    <a:bodyPr/>
                    <a:lstStyle/>
                    <a:p>
                      <a:r>
                        <a:rPr lang="en-US" b="1" i="1" dirty="0" smtClean="0">
                          <a:solidFill>
                            <a:srgbClr val="FF0000"/>
                          </a:solidFill>
                        </a:rPr>
                        <a:t>Advantages</a:t>
                      </a:r>
                    </a:p>
                    <a:p>
                      <a:pPr>
                        <a:buFont typeface="Arial" pitchFamily="34" charset="0"/>
                        <a:buChar char="•"/>
                      </a:pPr>
                      <a:r>
                        <a:rPr lang="en-US" dirty="0" smtClean="0"/>
                        <a:t> Numerous cycles (up to two years)</a:t>
                      </a:r>
                    </a:p>
                    <a:p>
                      <a:pPr>
                        <a:buFont typeface="Arial" pitchFamily="34" charset="0"/>
                        <a:buChar char="•"/>
                      </a:pPr>
                      <a:r>
                        <a:rPr lang="en-US" dirty="0" smtClean="0"/>
                        <a:t> maintain hormonal function</a:t>
                      </a:r>
                      <a:endParaRPr lang="en-US" dirty="0"/>
                    </a:p>
                  </a:txBody>
                  <a:tcPr/>
                </a:tc>
              </a:tr>
              <a:tr h="1338146">
                <a:tc>
                  <a:txBody>
                    <a:bodyPr/>
                    <a:lstStyle/>
                    <a:p>
                      <a:r>
                        <a:rPr lang="en-US" b="1" i="1" dirty="0" smtClean="0">
                          <a:solidFill>
                            <a:srgbClr val="FF0000"/>
                          </a:solidFill>
                        </a:rPr>
                        <a:t>Restrictions</a:t>
                      </a:r>
                    </a:p>
                    <a:p>
                      <a:pPr>
                        <a:buFont typeface="Arial" pitchFamily="34" charset="0"/>
                        <a:buChar char="•"/>
                      </a:pPr>
                      <a:r>
                        <a:rPr lang="en-US" dirty="0" smtClean="0"/>
                        <a:t>Limited IVF cycles</a:t>
                      </a:r>
                    </a:p>
                    <a:p>
                      <a:pPr>
                        <a:buFont typeface="Arial" pitchFamily="34" charset="0"/>
                        <a:buChar char="•"/>
                      </a:pPr>
                      <a:r>
                        <a:rPr lang="en-US" dirty="0" smtClean="0"/>
                        <a:t>Does not guarantee pregnancy</a:t>
                      </a:r>
                    </a:p>
                    <a:p>
                      <a:pPr>
                        <a:buFont typeface="Arial" pitchFamily="34" charset="0"/>
                        <a:buChar char="•"/>
                      </a:pPr>
                      <a:r>
                        <a:rPr lang="en-US" dirty="0" smtClean="0"/>
                        <a:t>Delay CT treatment</a:t>
                      </a:r>
                    </a:p>
                    <a:p>
                      <a:endParaRPr lang="en-US" dirty="0"/>
                    </a:p>
                  </a:txBody>
                  <a:tcPr/>
                </a:tc>
                <a:tc>
                  <a:txBody>
                    <a:bodyPr/>
                    <a:lstStyle/>
                    <a:p>
                      <a:r>
                        <a:rPr lang="en-US" b="1" i="1" dirty="0" smtClean="0">
                          <a:solidFill>
                            <a:srgbClr val="FF0000"/>
                          </a:solidFill>
                        </a:rPr>
                        <a:t>Restrictions</a:t>
                      </a:r>
                    </a:p>
                    <a:p>
                      <a:pPr>
                        <a:buFont typeface="Arial" pitchFamily="34" charset="0"/>
                        <a:buChar char="•"/>
                      </a:pPr>
                      <a:r>
                        <a:rPr lang="en-US" dirty="0" smtClean="0"/>
                        <a:t>Experimental</a:t>
                      </a:r>
                    </a:p>
                    <a:p>
                      <a:pPr>
                        <a:buFont typeface="Arial" pitchFamily="34" charset="0"/>
                        <a:buChar char="•"/>
                      </a:pPr>
                      <a:r>
                        <a:rPr lang="en-US" dirty="0" smtClean="0"/>
                        <a:t>Need surgery</a:t>
                      </a:r>
                    </a:p>
                    <a:p>
                      <a:pPr>
                        <a:buFont typeface="Arial" pitchFamily="34" charset="0"/>
                        <a:buChar char="•"/>
                      </a:pPr>
                      <a:r>
                        <a:rPr lang="en-US" dirty="0" smtClean="0"/>
                        <a:t>Harboring cancer cells</a:t>
                      </a:r>
                    </a:p>
                    <a:p>
                      <a:pPr>
                        <a:buFont typeface="Arial" pitchFamily="34" charset="0"/>
                        <a:buChar char="•"/>
                      </a:pPr>
                      <a:endParaRPr lang="en-US" dirty="0"/>
                    </a:p>
                  </a:txBody>
                  <a:tcPr/>
                </a:tc>
              </a:tr>
            </a:tbl>
          </a:graphicData>
        </a:graphic>
      </p:graphicFrame>
      <p:pic>
        <p:nvPicPr>
          <p:cNvPr id="11" name="Picture 2"/>
          <p:cNvPicPr>
            <a:picLocks noChangeAspect="1" noChangeArrowheads="1"/>
          </p:cNvPicPr>
          <p:nvPr/>
        </p:nvPicPr>
        <p:blipFill>
          <a:blip r:embed="rId2" cstate="print"/>
          <a:srcRect/>
          <a:stretch>
            <a:fillRect/>
          </a:stretch>
        </p:blipFill>
        <p:spPr bwMode="auto">
          <a:xfrm>
            <a:off x="2743200" y="4876800"/>
            <a:ext cx="3867150" cy="1676400"/>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5" name="Rectangle 4"/>
          <p:cNvSpPr/>
          <p:nvPr/>
        </p:nvSpPr>
        <p:spPr>
          <a:xfrm>
            <a:off x="152400" y="152400"/>
            <a:ext cx="7422865" cy="646331"/>
          </a:xfrm>
          <a:prstGeom prst="rect">
            <a:avLst/>
          </a:prstGeom>
          <a:noFill/>
        </p:spPr>
        <p:txBody>
          <a:bodyPr wrap="none" lIns="91440" tIns="45720" rIns="91440" bIns="45720">
            <a:spAutoFit/>
          </a:bodyPr>
          <a:lstStyle/>
          <a:p>
            <a:pPr algn="ctr"/>
            <a:r>
              <a:rPr kumimoji="0" lang="en-US" sz="3600" b="1" i="0" u="none" strike="noStrike" kern="1200" cap="all" spc="0"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Ovarian Tissue Cryopreservation</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 y="685800"/>
            <a:ext cx="8458200" cy="381000"/>
          </a:xfrm>
        </p:spPr>
        <p:txBody>
          <a:bodyPr>
            <a:normAutofit lnSpcReduction="10000"/>
          </a:bodyPr>
          <a:lstStyle/>
          <a:p>
            <a:r>
              <a:rPr lang="en-US" b="1" dirty="0" smtClean="0">
                <a:solidFill>
                  <a:srgbClr val="FF0000"/>
                </a:solidFill>
              </a:rPr>
              <a:t>Ovarian transplant results (14 babies: 11 from 9 fresh and 3 from 3 frozen).</a:t>
            </a:r>
          </a:p>
        </p:txBody>
      </p:sp>
      <p:sp>
        <p:nvSpPr>
          <p:cNvPr id="6" name="Rectangle 5"/>
          <p:cNvSpPr/>
          <p:nvPr/>
        </p:nvSpPr>
        <p:spPr>
          <a:xfrm>
            <a:off x="381000" y="6858000"/>
            <a:ext cx="10058400" cy="369332"/>
          </a:xfrm>
          <a:prstGeom prst="rect">
            <a:avLst/>
          </a:prstGeom>
        </p:spPr>
        <p:txBody>
          <a:bodyPr wrap="square">
            <a:spAutoFit/>
          </a:bodyPr>
          <a:lstStyle/>
          <a:p>
            <a:r>
              <a:rPr lang="en-US" b="1" i="1" dirty="0" smtClean="0">
                <a:solidFill>
                  <a:srgbClr val="0070C0"/>
                </a:solidFill>
              </a:rPr>
              <a:t> S.J. Silber,  Molecular Human Reproduction, Vol.18, No.2, 2012)</a:t>
            </a:r>
            <a:endParaRPr lang="en-US" b="1" dirty="0"/>
          </a:p>
        </p:txBody>
      </p:sp>
      <p:sp>
        <p:nvSpPr>
          <p:cNvPr id="7" name="Rectangle 6"/>
          <p:cNvSpPr/>
          <p:nvPr/>
        </p:nvSpPr>
        <p:spPr>
          <a:xfrm>
            <a:off x="152400" y="152400"/>
            <a:ext cx="7422865" cy="646331"/>
          </a:xfrm>
          <a:prstGeom prst="rect">
            <a:avLst/>
          </a:prstGeom>
          <a:noFill/>
        </p:spPr>
        <p:txBody>
          <a:bodyPr wrap="none" lIns="91440" tIns="45720" rIns="91440" bIns="45720">
            <a:spAutoFit/>
          </a:bodyPr>
          <a:lstStyle/>
          <a:p>
            <a:pPr algn="ctr"/>
            <a:r>
              <a:rPr kumimoji="0" lang="en-US" sz="3600" b="1" i="0" u="none" strike="noStrike" kern="1200" cap="all" spc="0"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Ovarian Tissue Cryopreservation</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 name="Picture 2"/>
          <p:cNvPicPr>
            <a:picLocks noChangeAspect="1" noChangeArrowheads="1"/>
          </p:cNvPicPr>
          <p:nvPr/>
        </p:nvPicPr>
        <p:blipFill>
          <a:blip r:embed="rId3" cstate="print"/>
          <a:srcRect/>
          <a:stretch>
            <a:fillRect/>
          </a:stretch>
        </p:blipFill>
        <p:spPr bwMode="auto">
          <a:xfrm>
            <a:off x="381000" y="1143000"/>
            <a:ext cx="8153400" cy="3657600"/>
          </a:xfrm>
          <a:prstGeom prst="roundRect">
            <a:avLst>
              <a:gd name="adj" fmla="val 4167"/>
            </a:avLst>
          </a:prstGeom>
          <a:noFill/>
          <a:ln w="76200" cap="sq">
            <a:noFill/>
            <a:miter lim="800000"/>
          </a:ln>
          <a:effectLst>
            <a:reflection blurRad="12700" stA="28000" endPos="28000" dist="5000" dir="5400000" sy="-100000" algn="bl" rotWithShape="0"/>
          </a:effectLst>
        </p:spPr>
      </p:pic>
      <p:sp>
        <p:nvSpPr>
          <p:cNvPr id="9" name="Rectangle 8"/>
          <p:cNvSpPr/>
          <p:nvPr/>
        </p:nvSpPr>
        <p:spPr>
          <a:xfrm>
            <a:off x="609600" y="5943600"/>
            <a:ext cx="7924800" cy="523220"/>
          </a:xfrm>
          <a:prstGeom prst="rect">
            <a:avLst/>
          </a:prstGeom>
        </p:spPr>
        <p:txBody>
          <a:bodyPr wrap="square">
            <a:spAutoFit/>
          </a:bodyPr>
          <a:lstStyle/>
          <a:p>
            <a:r>
              <a:rPr lang="en-US" sz="1400" dirty="0" smtClean="0">
                <a:solidFill>
                  <a:srgbClr val="0070C0"/>
                </a:solidFill>
              </a:rPr>
              <a:t>S.J. Silber. Ovary cryopreservation and transplantation for fertility preservation. Molecular Human Reproduction, Vol.18, No.2 pp. 59–67, 2012</a:t>
            </a:r>
            <a:endParaRPr lang="en-US" sz="1400" dirty="0">
              <a:solidFill>
                <a:srgbClr val="0070C0"/>
              </a:solidFill>
            </a:endParaRPr>
          </a:p>
        </p:txBody>
      </p:sp>
      <p:sp>
        <p:nvSpPr>
          <p:cNvPr id="10" name="Oval 9"/>
          <p:cNvSpPr/>
          <p:nvPr/>
        </p:nvSpPr>
        <p:spPr>
          <a:xfrm>
            <a:off x="2514600" y="4495800"/>
            <a:ext cx="1371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514600" y="4191000"/>
            <a:ext cx="1371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43200" y="1752600"/>
            <a:ext cx="1371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57200" y="4876800"/>
            <a:ext cx="8001000" cy="1077218"/>
          </a:xfrm>
          <a:prstGeom prst="rect">
            <a:avLst/>
          </a:prstGeom>
          <a:noFill/>
        </p:spPr>
        <p:txBody>
          <a:bodyPr wrap="square" rtlCol="0">
            <a:spAutoFit/>
          </a:bodyPr>
          <a:lstStyle/>
          <a:p>
            <a:pPr>
              <a:buFont typeface="Arial" pitchFamily="34" charset="0"/>
              <a:buChar char="•"/>
            </a:pPr>
            <a:r>
              <a:rPr lang="en-US" sz="1600" dirty="0" smtClean="0"/>
              <a:t>Eleven MZ twin pairs presented with discordant ovarian function, one sibling normal and the other having POF.</a:t>
            </a:r>
          </a:p>
          <a:p>
            <a:pPr>
              <a:buFont typeface="Arial" pitchFamily="34" charset="0"/>
              <a:buChar char="•"/>
            </a:pPr>
            <a:r>
              <a:rPr lang="en-US" sz="1600" dirty="0" smtClean="0"/>
              <a:t>All frozen cortical tissues was done by the </a:t>
            </a:r>
            <a:r>
              <a:rPr lang="en-US" sz="1600" b="1" i="1" dirty="0" smtClean="0">
                <a:solidFill>
                  <a:schemeClr val="bg2">
                    <a:lumMod val="25000"/>
                  </a:schemeClr>
                </a:solidFill>
              </a:rPr>
              <a:t>slow freezing technique</a:t>
            </a:r>
          </a:p>
          <a:p>
            <a:endParaRPr lang="en-US" sz="16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990600"/>
            <a:ext cx="8153400" cy="533400"/>
          </a:xfrm>
        </p:spPr>
        <p:txBody>
          <a:bodyPr>
            <a:normAutofit/>
          </a:bodyPr>
          <a:lstStyle/>
          <a:p>
            <a:r>
              <a:rPr lang="en-US" b="1" dirty="0" smtClean="0">
                <a:solidFill>
                  <a:srgbClr val="FF0000"/>
                </a:solidFill>
              </a:rPr>
              <a:t>Worldwide frozen ovarian cortical tissue transplantation pregnancies. </a:t>
            </a:r>
          </a:p>
        </p:txBody>
      </p:sp>
      <p:pic>
        <p:nvPicPr>
          <p:cNvPr id="75778" name="Picture 2"/>
          <p:cNvPicPr>
            <a:picLocks noChangeAspect="1" noChangeArrowheads="1"/>
          </p:cNvPicPr>
          <p:nvPr/>
        </p:nvPicPr>
        <p:blipFill>
          <a:blip r:embed="rId2" cstate="print"/>
          <a:srcRect/>
          <a:stretch>
            <a:fillRect/>
          </a:stretch>
        </p:blipFill>
        <p:spPr bwMode="auto">
          <a:xfrm>
            <a:off x="1143000" y="1752600"/>
            <a:ext cx="6781800" cy="4219575"/>
          </a:xfrm>
          <a:prstGeom prst="roundRect">
            <a:avLst>
              <a:gd name="adj" fmla="val 4167"/>
            </a:avLst>
          </a:prstGeom>
          <a:solidFill>
            <a:srgbClr val="FFFFFF"/>
          </a:solidFill>
          <a:ln w="76200" cap="sq">
            <a:no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Rectangle 6"/>
          <p:cNvSpPr/>
          <p:nvPr/>
        </p:nvSpPr>
        <p:spPr>
          <a:xfrm>
            <a:off x="152400" y="152400"/>
            <a:ext cx="7422865" cy="646331"/>
          </a:xfrm>
          <a:prstGeom prst="rect">
            <a:avLst/>
          </a:prstGeom>
          <a:noFill/>
        </p:spPr>
        <p:txBody>
          <a:bodyPr wrap="none" lIns="91440" tIns="45720" rIns="91440" bIns="45720">
            <a:spAutoFit/>
          </a:bodyPr>
          <a:lstStyle/>
          <a:p>
            <a:pPr algn="ctr"/>
            <a:r>
              <a:rPr kumimoji="0" lang="en-US" sz="3600" b="1" i="0" u="none" strike="noStrike" kern="1200" cap="all" spc="0"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Ovarian Tissue Cryopreservation</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Rectangle 5"/>
          <p:cNvSpPr/>
          <p:nvPr/>
        </p:nvSpPr>
        <p:spPr>
          <a:xfrm>
            <a:off x="685800" y="6019800"/>
            <a:ext cx="7924800" cy="646331"/>
          </a:xfrm>
          <a:prstGeom prst="rect">
            <a:avLst/>
          </a:prstGeom>
        </p:spPr>
        <p:txBody>
          <a:bodyPr wrap="square">
            <a:spAutoFit/>
          </a:bodyPr>
          <a:lstStyle/>
          <a:p>
            <a:r>
              <a:rPr lang="en-US" dirty="0" smtClean="0">
                <a:solidFill>
                  <a:srgbClr val="0070C0"/>
                </a:solidFill>
              </a:rPr>
              <a:t>S.J. Silber. Ovary cryopreservation and transplantation for fertility preservation. Molecular Human Reproduction, Vol.18, No.2 pp. 59–67, 2012</a:t>
            </a:r>
            <a:endParaRPr lang="en-US" dirty="0">
              <a:solidFill>
                <a:srgbClr val="0070C0"/>
              </a:solidFill>
            </a:endParaRPr>
          </a:p>
        </p:txBody>
      </p:sp>
      <p:sp>
        <p:nvSpPr>
          <p:cNvPr id="8" name="Oval 7"/>
          <p:cNvSpPr/>
          <p:nvPr/>
        </p:nvSpPr>
        <p:spPr>
          <a:xfrm>
            <a:off x="4800600" y="5638800"/>
            <a:ext cx="1371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800600" y="5334000"/>
            <a:ext cx="1371600" cy="304800"/>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t="10527"/>
          <a:stretch>
            <a:fillRect/>
          </a:stretch>
        </p:blipFill>
        <p:spPr bwMode="auto">
          <a:xfrm>
            <a:off x="1143000" y="4191000"/>
            <a:ext cx="2819400" cy="1333500"/>
          </a:xfrm>
          <a:prstGeom prst="rect">
            <a:avLst/>
          </a:prstGeom>
          <a:noFill/>
          <a:ln w="9525">
            <a:noFill/>
            <a:miter lim="800000"/>
            <a:headEnd/>
            <a:tailEnd/>
          </a:ln>
          <a:effectLst/>
        </p:spPr>
      </p:pic>
      <p:pic>
        <p:nvPicPr>
          <p:cNvPr id="5" name="Picture 2"/>
          <p:cNvPicPr>
            <a:picLocks noChangeAspect="1" noChangeArrowheads="1"/>
          </p:cNvPicPr>
          <p:nvPr/>
        </p:nvPicPr>
        <p:blipFill>
          <a:blip r:embed="rId4" cstate="print"/>
          <a:srcRect t="10345"/>
          <a:stretch>
            <a:fillRect/>
          </a:stretch>
        </p:blipFill>
        <p:spPr bwMode="auto">
          <a:xfrm>
            <a:off x="5029200" y="4191000"/>
            <a:ext cx="2819400" cy="1371600"/>
          </a:xfrm>
          <a:prstGeom prst="rect">
            <a:avLst/>
          </a:prstGeom>
          <a:noFill/>
          <a:ln w="9525">
            <a:noFill/>
            <a:miter lim="800000"/>
            <a:headEnd/>
            <a:tailEnd/>
          </a:ln>
          <a:effectLst/>
        </p:spPr>
      </p:pic>
      <p:sp>
        <p:nvSpPr>
          <p:cNvPr id="7" name="Rectangle 6"/>
          <p:cNvSpPr/>
          <p:nvPr/>
        </p:nvSpPr>
        <p:spPr>
          <a:xfrm>
            <a:off x="152400" y="152400"/>
            <a:ext cx="7422865" cy="646331"/>
          </a:xfrm>
          <a:prstGeom prst="rect">
            <a:avLst/>
          </a:prstGeom>
          <a:noFill/>
        </p:spPr>
        <p:txBody>
          <a:bodyPr wrap="none" lIns="91440" tIns="45720" rIns="91440" bIns="45720">
            <a:spAutoFit/>
          </a:bodyPr>
          <a:lstStyle/>
          <a:p>
            <a:pPr algn="ctr"/>
            <a:r>
              <a:rPr kumimoji="0" lang="en-US" sz="3600" b="1" i="0" u="none" strike="noStrike" kern="1200" cap="all" spc="0" normalizeH="0" baseline="0" noProof="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uLnTx/>
                <a:uFillTx/>
                <a:latin typeface="+mj-lt"/>
                <a:ea typeface="+mj-ea"/>
                <a:cs typeface="+mj-cs"/>
              </a:rPr>
              <a:t>Ovarian Tissue Cryopreservation</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Rectangle 9"/>
          <p:cNvSpPr/>
          <p:nvPr/>
        </p:nvSpPr>
        <p:spPr>
          <a:xfrm>
            <a:off x="457200" y="914400"/>
            <a:ext cx="8001000" cy="3293209"/>
          </a:xfrm>
          <a:prstGeom prst="rect">
            <a:avLst/>
          </a:prstGeom>
        </p:spPr>
        <p:txBody>
          <a:bodyPr wrap="square">
            <a:spAutoFit/>
          </a:bodyPr>
          <a:lstStyle/>
          <a:p>
            <a:pPr>
              <a:buFont typeface="Arial" pitchFamily="34" charset="0"/>
              <a:buChar char="•"/>
            </a:pPr>
            <a:endParaRPr lang="en-US" sz="1600" dirty="0" smtClean="0"/>
          </a:p>
          <a:p>
            <a:pPr>
              <a:buFont typeface="Arial" pitchFamily="34" charset="0"/>
              <a:buChar char="•"/>
            </a:pPr>
            <a:r>
              <a:rPr lang="en-US" sz="1600" dirty="0" smtClean="0"/>
              <a:t>All transplants (fresh &amp; frozen) had a </a:t>
            </a:r>
            <a:r>
              <a:rPr lang="en-US" sz="1600" i="1" dirty="0" smtClean="0">
                <a:solidFill>
                  <a:srgbClr val="FF0000"/>
                </a:solidFill>
              </a:rPr>
              <a:t>return of </a:t>
            </a:r>
            <a:r>
              <a:rPr lang="en-US" sz="1600" i="1" dirty="0" err="1" smtClean="0">
                <a:solidFill>
                  <a:srgbClr val="FF0000"/>
                </a:solidFill>
              </a:rPr>
              <a:t>ovulatory</a:t>
            </a:r>
            <a:r>
              <a:rPr lang="en-US" sz="1600" i="1" dirty="0" smtClean="0">
                <a:solidFill>
                  <a:srgbClr val="FF0000"/>
                </a:solidFill>
              </a:rPr>
              <a:t> menstrual cycles</a:t>
            </a:r>
            <a:r>
              <a:rPr lang="en-US" sz="1600" dirty="0" smtClean="0"/>
              <a:t> within 4 months.</a:t>
            </a:r>
          </a:p>
          <a:p>
            <a:pPr>
              <a:buFont typeface="Arial" pitchFamily="34" charset="0"/>
              <a:buChar char="•"/>
            </a:pPr>
            <a:r>
              <a:rPr lang="en-US" sz="1600" dirty="0" smtClean="0"/>
              <a:t>The </a:t>
            </a:r>
            <a:r>
              <a:rPr lang="en-US" sz="1600" i="1" dirty="0" smtClean="0">
                <a:solidFill>
                  <a:srgbClr val="FF0000"/>
                </a:solidFill>
              </a:rPr>
              <a:t>duration of function</a:t>
            </a:r>
            <a:r>
              <a:rPr lang="en-US" sz="1600" dirty="0" smtClean="0"/>
              <a:t> was 6 years for the fresh and less than 2 years for the slow frozen grafts .</a:t>
            </a:r>
          </a:p>
          <a:p>
            <a:pPr>
              <a:buFont typeface="Arial" pitchFamily="34" charset="0"/>
              <a:buChar char="•"/>
            </a:pPr>
            <a:r>
              <a:rPr lang="en-US" sz="1600" dirty="0" smtClean="0"/>
              <a:t>With the classical slow freeze technique, the </a:t>
            </a:r>
            <a:r>
              <a:rPr lang="en-US" sz="1600" i="1" dirty="0" smtClean="0">
                <a:solidFill>
                  <a:srgbClr val="FF0000"/>
                </a:solidFill>
              </a:rPr>
              <a:t>in vitro viability testing</a:t>
            </a:r>
          </a:p>
          <a:p>
            <a:r>
              <a:rPr lang="en-US" sz="1600" dirty="0" smtClean="0"/>
              <a:t>showed only 41% of </a:t>
            </a:r>
            <a:r>
              <a:rPr lang="en-US" sz="1600" dirty="0" err="1" smtClean="0"/>
              <a:t>oocytes</a:t>
            </a:r>
            <a:r>
              <a:rPr lang="en-US" sz="1600" dirty="0" smtClean="0"/>
              <a:t> survived </a:t>
            </a:r>
          </a:p>
          <a:p>
            <a:r>
              <a:rPr lang="en-US" sz="1400" i="1" dirty="0" smtClean="0">
                <a:solidFill>
                  <a:srgbClr val="0070C0"/>
                </a:solidFill>
              </a:rPr>
              <a:t>(Newton et al., 1996; Gook et al., 1999; Kagawa et al., 2009; Silber et al., 2010). </a:t>
            </a:r>
          </a:p>
          <a:p>
            <a:pPr>
              <a:buFont typeface="Arial" pitchFamily="34" charset="0"/>
              <a:buChar char="•"/>
            </a:pPr>
            <a:r>
              <a:rPr lang="en-US" sz="1600" dirty="0" smtClean="0"/>
              <a:t>However, with </a:t>
            </a:r>
            <a:r>
              <a:rPr lang="en-US" sz="1600" dirty="0" err="1" smtClean="0"/>
              <a:t>vitrification</a:t>
            </a:r>
            <a:r>
              <a:rPr lang="en-US" sz="1600" dirty="0" smtClean="0"/>
              <a:t> of the ovarian tissue there was no difference between fresh unfrozen controls and frozen tissue.</a:t>
            </a:r>
          </a:p>
          <a:p>
            <a:r>
              <a:rPr lang="en-US" sz="1400" i="1" dirty="0" smtClean="0">
                <a:solidFill>
                  <a:srgbClr val="0070C0"/>
                </a:solidFill>
              </a:rPr>
              <a:t>(S.J. Silber , Molecular Human Reproduction, Vol.18, No.2, 2012)</a:t>
            </a:r>
          </a:p>
          <a:p>
            <a:pPr>
              <a:buFont typeface="Arial" pitchFamily="34" charset="0"/>
              <a:buChar char="•"/>
            </a:pPr>
            <a:r>
              <a:rPr lang="en-US" sz="1600" dirty="0" smtClean="0"/>
              <a:t> It seems likely, therefore, that vitrified ovarian tissue would give better results after transplantation than tissue </a:t>
            </a:r>
            <a:r>
              <a:rPr lang="en-US" sz="1600" dirty="0" err="1" smtClean="0"/>
              <a:t>cryopreserved</a:t>
            </a:r>
            <a:r>
              <a:rPr lang="en-US" sz="1600" dirty="0" smtClean="0"/>
              <a:t> by slow freeze, but it is too early to state that with any certainty.</a:t>
            </a:r>
          </a:p>
        </p:txBody>
      </p:sp>
      <p:sp>
        <p:nvSpPr>
          <p:cNvPr id="9" name="Rectangle 8"/>
          <p:cNvSpPr/>
          <p:nvPr/>
        </p:nvSpPr>
        <p:spPr>
          <a:xfrm>
            <a:off x="762000" y="6172200"/>
            <a:ext cx="7924800" cy="584775"/>
          </a:xfrm>
          <a:prstGeom prst="rect">
            <a:avLst/>
          </a:prstGeom>
        </p:spPr>
        <p:txBody>
          <a:bodyPr wrap="square">
            <a:spAutoFit/>
          </a:bodyPr>
          <a:lstStyle/>
          <a:p>
            <a:r>
              <a:rPr lang="en-US" sz="1600" dirty="0" smtClean="0">
                <a:solidFill>
                  <a:srgbClr val="0070C0"/>
                </a:solidFill>
              </a:rPr>
              <a:t>S.J. Silber. Ovary cryopreservation and transplantation for fertility preservation. Molecular Human Reproduction, Vol.18, No.2 pp. 59–67, 2012</a:t>
            </a:r>
            <a:endParaRPr lang="en-US" sz="1600" dirty="0">
              <a:solidFill>
                <a:srgbClr val="0070C0"/>
              </a:solidFill>
            </a:endParaRPr>
          </a:p>
        </p:txBody>
      </p:sp>
      <p:sp>
        <p:nvSpPr>
          <p:cNvPr id="8" name="Rectangle 7"/>
          <p:cNvSpPr/>
          <p:nvPr/>
        </p:nvSpPr>
        <p:spPr>
          <a:xfrm>
            <a:off x="609601" y="5486400"/>
            <a:ext cx="3733800" cy="584775"/>
          </a:xfrm>
          <a:prstGeom prst="rect">
            <a:avLst/>
          </a:prstGeom>
        </p:spPr>
        <p:txBody>
          <a:bodyPr wrap="square">
            <a:spAutoFit/>
          </a:bodyPr>
          <a:lstStyle/>
          <a:p>
            <a:pPr algn="ctr"/>
            <a:r>
              <a:rPr lang="en-US" sz="1600" dirty="0" smtClean="0">
                <a:solidFill>
                  <a:srgbClr val="FF0066"/>
                </a:solidFill>
              </a:rPr>
              <a:t>Recovery of ovarian function after </a:t>
            </a:r>
            <a:r>
              <a:rPr lang="en-US" sz="1600" b="1" i="1" dirty="0" smtClean="0">
                <a:solidFill>
                  <a:srgbClr val="00B050"/>
                </a:solidFill>
              </a:rPr>
              <a:t>fresh</a:t>
            </a:r>
            <a:r>
              <a:rPr lang="en-US" sz="1600" dirty="0" smtClean="0">
                <a:solidFill>
                  <a:srgbClr val="FF0066"/>
                </a:solidFill>
              </a:rPr>
              <a:t> cortical tissue transplant</a:t>
            </a:r>
            <a:endParaRPr lang="en-US" sz="1600" dirty="0">
              <a:solidFill>
                <a:srgbClr val="FF0066"/>
              </a:solidFill>
            </a:endParaRPr>
          </a:p>
        </p:txBody>
      </p:sp>
      <p:sp>
        <p:nvSpPr>
          <p:cNvPr id="11" name="Rectangle 10"/>
          <p:cNvSpPr/>
          <p:nvPr/>
        </p:nvSpPr>
        <p:spPr>
          <a:xfrm>
            <a:off x="4648200" y="5562600"/>
            <a:ext cx="3733800" cy="584775"/>
          </a:xfrm>
          <a:prstGeom prst="rect">
            <a:avLst/>
          </a:prstGeom>
        </p:spPr>
        <p:txBody>
          <a:bodyPr wrap="square">
            <a:spAutoFit/>
          </a:bodyPr>
          <a:lstStyle/>
          <a:p>
            <a:pPr algn="ctr"/>
            <a:r>
              <a:rPr lang="en-US" sz="1600" dirty="0" smtClean="0">
                <a:solidFill>
                  <a:srgbClr val="FF0066"/>
                </a:solidFill>
              </a:rPr>
              <a:t>Recovery of ovarian function after </a:t>
            </a:r>
            <a:r>
              <a:rPr lang="en-US" sz="1600" b="1" i="1" dirty="0" smtClean="0">
                <a:solidFill>
                  <a:srgbClr val="00B050"/>
                </a:solidFill>
              </a:rPr>
              <a:t>thawed</a:t>
            </a:r>
            <a:r>
              <a:rPr lang="en-US" sz="1600" dirty="0" smtClean="0">
                <a:solidFill>
                  <a:srgbClr val="FF0066"/>
                </a:solidFill>
              </a:rPr>
              <a:t> cortical tissue transplant</a:t>
            </a:r>
            <a:endParaRPr lang="en-US" sz="1600" dirty="0">
              <a:solidFill>
                <a:srgbClr val="FF0066"/>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2819400"/>
            <a:ext cx="7772400" cy="3048000"/>
          </a:xfrm>
        </p:spPr>
        <p:txBody>
          <a:bodyPr>
            <a:noAutofit/>
          </a:bodyPr>
          <a:lstStyle/>
          <a:p>
            <a:pPr>
              <a:lnSpc>
                <a:spcPct val="90000"/>
              </a:lnSpc>
              <a:buFont typeface="Arial" pitchFamily="34" charset="0"/>
              <a:buChar char="•"/>
            </a:pPr>
            <a:r>
              <a:rPr lang="en-US" sz="2400" b="1" i="1" dirty="0" smtClean="0">
                <a:solidFill>
                  <a:srgbClr val="C00000"/>
                </a:solidFill>
                <a:ea typeface="ＭＳ Ｐゴシック" pitchFamily="34" charset="-128"/>
                <a:cs typeface="Arial" charset="0"/>
              </a:rPr>
              <a:t>Cancer patients</a:t>
            </a:r>
            <a:r>
              <a:rPr lang="en-US" sz="2400" dirty="0" smtClean="0">
                <a:solidFill>
                  <a:srgbClr val="C00000"/>
                </a:solidFill>
                <a:ea typeface="ＭＳ Ｐゴシック" pitchFamily="34" charset="-128"/>
                <a:cs typeface="Arial" charset="0"/>
              </a:rPr>
              <a:t> </a:t>
            </a:r>
            <a:r>
              <a:rPr lang="en-US" sz="2400" dirty="0" smtClean="0">
                <a:solidFill>
                  <a:schemeClr val="tx1"/>
                </a:solidFill>
                <a:ea typeface="ＭＳ Ｐゴシック" pitchFamily="34" charset="-128"/>
                <a:cs typeface="Arial" charset="0"/>
              </a:rPr>
              <a:t>before </a:t>
            </a:r>
            <a:r>
              <a:rPr lang="en-US" sz="2400" dirty="0" err="1" smtClean="0">
                <a:solidFill>
                  <a:schemeClr val="tx1"/>
                </a:solidFill>
                <a:ea typeface="ＭＳ Ｐゴシック" pitchFamily="34" charset="-128"/>
                <a:cs typeface="Arial" charset="0"/>
              </a:rPr>
              <a:t>gonadotoxic</a:t>
            </a:r>
            <a:r>
              <a:rPr lang="en-US" sz="2400" dirty="0" smtClean="0">
                <a:solidFill>
                  <a:schemeClr val="tx1"/>
                </a:solidFill>
                <a:ea typeface="ＭＳ Ｐゴシック" pitchFamily="34" charset="-128"/>
                <a:cs typeface="Arial" charset="0"/>
              </a:rPr>
              <a:t> treatment</a:t>
            </a:r>
          </a:p>
          <a:p>
            <a:pPr>
              <a:lnSpc>
                <a:spcPct val="90000"/>
              </a:lnSpc>
              <a:buFont typeface="Arial" pitchFamily="34" charset="0"/>
              <a:buChar char="•"/>
            </a:pPr>
            <a:r>
              <a:rPr lang="en-US" sz="2400" b="1" i="1" dirty="0" smtClean="0">
                <a:solidFill>
                  <a:srgbClr val="C00000"/>
                </a:solidFill>
                <a:ea typeface="ＭＳ Ｐゴシック" pitchFamily="34" charset="-128"/>
                <a:cs typeface="Arial" charset="0"/>
              </a:rPr>
              <a:t>Other diseases before </a:t>
            </a:r>
            <a:r>
              <a:rPr lang="en-US" sz="2400" b="1" i="1" dirty="0" err="1" smtClean="0">
                <a:solidFill>
                  <a:srgbClr val="C00000"/>
                </a:solidFill>
                <a:ea typeface="ＭＳ Ｐゴシック" pitchFamily="34" charset="-128"/>
                <a:cs typeface="Arial" charset="0"/>
              </a:rPr>
              <a:t>gonadotoxic</a:t>
            </a:r>
            <a:r>
              <a:rPr lang="en-US" sz="2400" b="1" i="1" dirty="0" smtClean="0">
                <a:solidFill>
                  <a:srgbClr val="C00000"/>
                </a:solidFill>
                <a:ea typeface="ＭＳ Ｐゴシック" pitchFamily="34" charset="-128"/>
                <a:cs typeface="Arial" charset="0"/>
              </a:rPr>
              <a:t> treatment</a:t>
            </a:r>
            <a:r>
              <a:rPr lang="en-US" sz="2400" dirty="0" smtClean="0">
                <a:solidFill>
                  <a:srgbClr val="C00000"/>
                </a:solidFill>
                <a:ea typeface="ＭＳ Ｐゴシック" pitchFamily="34" charset="-128"/>
                <a:cs typeface="Arial" charset="0"/>
              </a:rPr>
              <a:t> </a:t>
            </a:r>
            <a:r>
              <a:rPr lang="en-US" sz="2400" dirty="0" smtClean="0">
                <a:solidFill>
                  <a:schemeClr val="tx1"/>
                </a:solidFill>
                <a:ea typeface="ＭＳ Ｐゴシック" pitchFamily="34" charset="-128"/>
                <a:cs typeface="Arial" charset="0"/>
              </a:rPr>
              <a:t>(Systemic lupus, rheumatoid arthritis...) </a:t>
            </a:r>
          </a:p>
          <a:p>
            <a:pPr>
              <a:lnSpc>
                <a:spcPct val="90000"/>
              </a:lnSpc>
              <a:buFont typeface="Arial" pitchFamily="34" charset="0"/>
              <a:buChar char="•"/>
            </a:pPr>
            <a:r>
              <a:rPr lang="en-US" sz="2400" dirty="0" smtClean="0">
                <a:solidFill>
                  <a:schemeClr val="tx1"/>
                </a:solidFill>
              </a:rPr>
              <a:t>Individuals exposed to accelerated loss of </a:t>
            </a:r>
            <a:r>
              <a:rPr lang="en-US" sz="2400" dirty="0" err="1" smtClean="0">
                <a:solidFill>
                  <a:schemeClr val="tx1"/>
                </a:solidFill>
              </a:rPr>
              <a:t>oocytes</a:t>
            </a:r>
            <a:r>
              <a:rPr lang="en-US" sz="2400" dirty="0" smtClean="0">
                <a:solidFill>
                  <a:schemeClr val="tx1"/>
                </a:solidFill>
              </a:rPr>
              <a:t> due to </a:t>
            </a:r>
            <a:r>
              <a:rPr lang="en-US" sz="2400" b="1" i="1" dirty="0" smtClean="0">
                <a:solidFill>
                  <a:srgbClr val="C00000"/>
                </a:solidFill>
              </a:rPr>
              <a:t>genetic disease</a:t>
            </a:r>
            <a:r>
              <a:rPr lang="en-US" sz="2400" dirty="0" smtClean="0">
                <a:solidFill>
                  <a:srgbClr val="C00000"/>
                </a:solidFill>
              </a:rPr>
              <a:t>  </a:t>
            </a:r>
            <a:r>
              <a:rPr lang="en-US" sz="2400" dirty="0" smtClean="0">
                <a:solidFill>
                  <a:schemeClr val="tx1"/>
                </a:solidFill>
              </a:rPr>
              <a:t>(</a:t>
            </a:r>
            <a:r>
              <a:rPr lang="en-US" altLang="ja-JP" sz="2400" dirty="0" smtClean="0">
                <a:solidFill>
                  <a:schemeClr val="tx1"/>
                </a:solidFill>
                <a:ea typeface="ＭＳ Ｐゴシック" pitchFamily="34" charset="-128"/>
                <a:cs typeface="Arial" charset="0"/>
              </a:rPr>
              <a:t>Turner syndrome, Fragile X </a:t>
            </a:r>
            <a:r>
              <a:rPr lang="en-US" altLang="ja-JP" sz="2400" dirty="0" err="1" smtClean="0">
                <a:solidFill>
                  <a:schemeClr val="tx1"/>
                </a:solidFill>
                <a:ea typeface="ＭＳ Ｐゴシック" pitchFamily="34" charset="-128"/>
                <a:cs typeface="Arial" charset="0"/>
              </a:rPr>
              <a:t>premutation</a:t>
            </a:r>
            <a:r>
              <a:rPr lang="en-US" altLang="ja-JP" sz="2400" dirty="0" smtClean="0">
                <a:solidFill>
                  <a:schemeClr val="tx1"/>
                </a:solidFill>
                <a:ea typeface="ＭＳ Ｐゴシック" pitchFamily="34" charset="-128"/>
                <a:cs typeface="Arial" charset="0"/>
              </a:rPr>
              <a:t> (FMR 1), </a:t>
            </a:r>
            <a:r>
              <a:rPr lang="en-US" altLang="ja-JP" sz="2400" dirty="0" err="1" smtClean="0">
                <a:solidFill>
                  <a:schemeClr val="tx1"/>
                </a:solidFill>
                <a:ea typeface="ＭＳ Ｐゴシック" pitchFamily="34" charset="-128"/>
                <a:cs typeface="Arial" charset="0"/>
              </a:rPr>
              <a:t>Galactosemia</a:t>
            </a:r>
            <a:r>
              <a:rPr lang="en-US" altLang="ja-JP" sz="2400" dirty="0" smtClean="0">
                <a:solidFill>
                  <a:schemeClr val="tx1"/>
                </a:solidFill>
                <a:ea typeface="ＭＳ Ｐゴシック" pitchFamily="34" charset="-128"/>
                <a:cs typeface="Arial" charset="0"/>
              </a:rPr>
              <a:t>)</a:t>
            </a:r>
          </a:p>
          <a:p>
            <a:pPr>
              <a:lnSpc>
                <a:spcPct val="90000"/>
              </a:lnSpc>
              <a:buFont typeface="Arial" pitchFamily="34" charset="0"/>
              <a:buChar char="•"/>
            </a:pPr>
            <a:r>
              <a:rPr lang="en-US" altLang="ja-JP" sz="2400" b="1" i="1" dirty="0" smtClean="0">
                <a:solidFill>
                  <a:srgbClr val="C00000"/>
                </a:solidFill>
                <a:ea typeface="ＭＳ Ｐゴシック" pitchFamily="34" charset="-128"/>
                <a:cs typeface="Arial" charset="0"/>
              </a:rPr>
              <a:t>Fertility extension</a:t>
            </a:r>
            <a:r>
              <a:rPr lang="en-US" altLang="ja-JP" sz="2400" dirty="0" smtClean="0">
                <a:solidFill>
                  <a:schemeClr val="tx1"/>
                </a:solidFill>
                <a:ea typeface="ＭＳ Ｐゴシック" pitchFamily="34" charset="-128"/>
                <a:cs typeface="Arial" charset="0"/>
              </a:rPr>
              <a:t>. Women delaying pregnancy for career or social reasons </a:t>
            </a:r>
            <a:endParaRPr lang="en-US" sz="2400" dirty="0">
              <a:solidFill>
                <a:schemeClr val="tx1"/>
              </a:solidFill>
            </a:endParaRPr>
          </a:p>
        </p:txBody>
      </p:sp>
      <p:sp>
        <p:nvSpPr>
          <p:cNvPr id="4" name="Rectangle 3"/>
          <p:cNvSpPr/>
          <p:nvPr/>
        </p:nvSpPr>
        <p:spPr>
          <a:xfrm>
            <a:off x="685800" y="1371600"/>
            <a:ext cx="7086600" cy="1077218"/>
          </a:xfrm>
          <a:prstGeom prst="rect">
            <a:avLst/>
          </a:prstGeom>
          <a:noFill/>
        </p:spPr>
        <p:txBody>
          <a:bodyPr wrap="square" lIns="91440" tIns="45720" rIns="91440" bIns="45720">
            <a:spAutoFit/>
          </a:bodyPr>
          <a:lstStyle/>
          <a:p>
            <a:pPr algn="ctr"/>
            <a:r>
              <a:rPr sz="32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Who needs to consider preservation of Fertility?</a:t>
            </a:r>
            <a:endPar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0" y="1600200"/>
            <a:ext cx="7848600" cy="3810000"/>
          </a:xfrm>
        </p:spPr>
        <p:txBody>
          <a:bodyPr>
            <a:normAutofit/>
          </a:bodyPr>
          <a:lstStyle/>
          <a:p>
            <a:pPr lvl="1">
              <a:lnSpc>
                <a:spcPct val="120000"/>
              </a:lnSpc>
              <a:spcAft>
                <a:spcPct val="50000"/>
              </a:spcAft>
            </a:pPr>
            <a:r>
              <a:rPr lang="nl-BE" sz="2400" b="1" i="1" dirty="0" smtClean="0">
                <a:solidFill>
                  <a:srgbClr val="0070C0"/>
                </a:solidFill>
                <a:effectLst>
                  <a:outerShdw blurRad="38100" dist="38100" dir="2700000" algn="tl">
                    <a:srgbClr val="000000">
                      <a:alpha val="43137"/>
                    </a:srgbClr>
                  </a:outerShdw>
                </a:effectLst>
              </a:rPr>
              <a:t>Vitrification will it replace conventional freezing techniques?</a:t>
            </a:r>
          </a:p>
          <a:p>
            <a:pPr lvl="1">
              <a:lnSpc>
                <a:spcPct val="120000"/>
              </a:lnSpc>
              <a:spcAft>
                <a:spcPct val="50000"/>
              </a:spcAft>
              <a:buFont typeface="Arial" charset="0"/>
              <a:buChar char="•"/>
            </a:pPr>
            <a:r>
              <a:rPr lang="nl-BE" sz="2400" dirty="0" smtClean="0">
                <a:solidFill>
                  <a:schemeClr val="tx1"/>
                </a:solidFill>
              </a:rPr>
              <a:t>Recent published data of the vitrification of human oocytes, embryos and ovarian cortical tissue indicate that vitrification works and produces better results than conventional slow freezing and it will eventually replace it.</a:t>
            </a:r>
            <a:endParaRPr lang="en-US" sz="2400" dirty="0">
              <a:solidFill>
                <a:schemeClr val="tx1"/>
              </a:solidFill>
            </a:endParaRPr>
          </a:p>
        </p:txBody>
      </p:sp>
      <p:sp>
        <p:nvSpPr>
          <p:cNvPr id="4" name="Rectangle 1"/>
          <p:cNvSpPr txBox="1">
            <a:spLocks/>
          </p:cNvSpPr>
          <p:nvPr/>
        </p:nvSpPr>
        <p:spPr>
          <a:xfrm>
            <a:off x="457200" y="228600"/>
            <a:ext cx="7772400" cy="838200"/>
          </a:xfrm>
          <a:prstGeom prst="rect">
            <a:avLst/>
          </a:prstGeom>
        </p:spPr>
        <p:txBody>
          <a:bodyPr vert="horz" anchor="b">
            <a:noAutofit/>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extLst/>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all" spc="-150" normalizeH="0" baseline="0" noProof="0" dirty="0" smtClean="0">
                <a:ln/>
                <a:solidFill>
                  <a:srgbClr val="FF0000"/>
                </a:solidFill>
                <a:effectLst>
                  <a:outerShdw blurRad="38100" dist="38100" dir="2700000" algn="tl">
                    <a:srgbClr val="000000">
                      <a:alpha val="43137"/>
                    </a:srgbClr>
                  </a:outerShdw>
                  <a:reflection blurRad="12700" stA="50000" endPos="50000" dir="5400000" sy="-100000" rotWithShape="0"/>
                </a:effectLst>
                <a:uLnTx/>
                <a:uFillTx/>
                <a:latin typeface="+mj-lt"/>
                <a:ea typeface="+mj-ea"/>
                <a:cs typeface="+mj-cs"/>
              </a:rPr>
              <a:t>Conclusion</a:t>
            </a:r>
            <a:endParaRPr kumimoji="0" lang="en-US" sz="3600" b="1" i="0" u="none" strike="noStrike" kern="1200" cap="all" spc="-150" normalizeH="0" baseline="0" noProof="0" dirty="0">
              <a:ln/>
              <a:solidFill>
                <a:srgbClr val="FF0000"/>
              </a:solidFill>
              <a:effectLst>
                <a:outerShdw blurRad="38100" dist="38100" dir="2700000" algn="tl">
                  <a:srgbClr val="000000">
                    <a:alpha val="43137"/>
                  </a:srgbClr>
                </a:outerShdw>
                <a:reflection blurRad="12700" stA="50000" endPos="50000" dir="5400000" sy="-100000" rotWithShape="0"/>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print"/>
          <a:srcRect t="14444"/>
          <a:stretch>
            <a:fillRect/>
          </a:stretch>
        </p:blipFill>
        <p:spPr bwMode="auto">
          <a:xfrm>
            <a:off x="0" y="0"/>
            <a:ext cx="9144000" cy="6857999"/>
          </a:xfrm>
          <a:prstGeom prst="rect">
            <a:avLst/>
          </a:prstGeom>
          <a:noFill/>
          <a:ln w="9525">
            <a:noFill/>
            <a:miter lim="800000"/>
            <a:headEnd/>
            <a:tailEnd/>
          </a:ln>
        </p:spPr>
      </p:pic>
      <p:sp>
        <p:nvSpPr>
          <p:cNvPr id="4" name="Rectangle 3"/>
          <p:cNvSpPr/>
          <p:nvPr/>
        </p:nvSpPr>
        <p:spPr>
          <a:xfrm>
            <a:off x="533400" y="533400"/>
            <a:ext cx="320664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Thank You</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cstate="print"/>
          <a:srcRect/>
          <a:stretch>
            <a:fillRect/>
          </a:stretch>
        </p:blipFill>
        <p:spPr bwMode="auto">
          <a:xfrm>
            <a:off x="-1631" y="0"/>
            <a:ext cx="9147261"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txBox="1">
            <a:spLocks/>
          </p:cNvSpPr>
          <p:nvPr/>
        </p:nvSpPr>
        <p:spPr>
          <a:xfrm>
            <a:off x="304800" y="1600201"/>
            <a:ext cx="4495800" cy="1981199"/>
          </a:xfrm>
          <a:prstGeom prst="rect">
            <a:avLst/>
          </a:prstGeom>
        </p:spPr>
        <p:txBody>
          <a:bodyPr vert="horz">
            <a:normAutofit fontScale="70000" lnSpcReduction="20000"/>
          </a:bodyPr>
          <a:lstStyle>
            <a:extLst/>
          </a:lstStyle>
          <a:p>
            <a:pPr marL="411480" marR="0" lvl="0" indent="-342900" algn="l" defTabSz="914400" rtl="0" eaLnBrk="1" fontAlgn="auto" latinLnBrk="0" hangingPunct="1">
              <a:lnSpc>
                <a:spcPct val="100000"/>
              </a:lnSpc>
              <a:spcBef>
                <a:spcPts val="700"/>
              </a:spcBef>
              <a:spcAft>
                <a:spcPts val="0"/>
              </a:spcAft>
              <a:buClrTx/>
              <a:buSzPct val="95000"/>
              <a:buFont typeface="Arial" pitchFamily="34" charset="0"/>
              <a:buChar char="•"/>
              <a:tabLst/>
              <a:defRPr/>
            </a:pPr>
            <a:r>
              <a:rPr kumimoji="0" lang="en-US" sz="3000" b="1" i="1" u="none" strike="noStrike" kern="1200" cap="none" spc="0" normalizeH="0" baseline="0" noProof="0" dirty="0" err="1" smtClean="0">
                <a:ln>
                  <a:noFill/>
                </a:ln>
                <a:solidFill>
                  <a:srgbClr val="002060"/>
                </a:solidFill>
                <a:effectLst/>
                <a:uLnTx/>
                <a:uFillTx/>
                <a:latin typeface="+mn-lt"/>
                <a:ea typeface="+mn-ea"/>
                <a:cs typeface="+mn-cs"/>
              </a:rPr>
              <a:t>GnRha</a:t>
            </a:r>
            <a:r>
              <a:rPr kumimoji="0" lang="en-US" sz="3000" b="0" i="0" u="none" strike="noStrike" kern="1200" cap="none" spc="0" normalizeH="0" baseline="0" noProof="0" dirty="0" smtClean="0">
                <a:ln>
                  <a:noFill/>
                </a:ln>
                <a:solidFill>
                  <a:srgbClr val="002060"/>
                </a:solidFill>
                <a:effectLst/>
                <a:uLnTx/>
                <a:uFillTx/>
                <a:latin typeface="+mn-lt"/>
                <a:ea typeface="+mn-ea"/>
                <a:cs typeface="+mn-cs"/>
              </a:rPr>
              <a:t> may prevent follicles from reaching the </a:t>
            </a:r>
            <a:r>
              <a:rPr lang="en-US" sz="3000" dirty="0" err="1" smtClean="0">
                <a:solidFill>
                  <a:srgbClr val="002060"/>
                </a:solidFill>
              </a:rPr>
              <a:t>cyto</a:t>
            </a:r>
            <a:r>
              <a:rPr kumimoji="0" lang="en-US" sz="3000" b="0" i="0" u="none" strike="noStrike" kern="1200" cap="none" spc="0" normalizeH="0" baseline="0" noProof="0" dirty="0" smtClean="0">
                <a:ln>
                  <a:noFill/>
                </a:ln>
                <a:solidFill>
                  <a:srgbClr val="002060"/>
                </a:solidFill>
                <a:effectLst/>
                <a:uLnTx/>
                <a:uFillTx/>
                <a:latin typeface="+mn-lt"/>
                <a:ea typeface="+mn-ea"/>
                <a:cs typeface="+mn-cs"/>
              </a:rPr>
              <a:t>toxic threshold by decreasing mitotic activity in the </a:t>
            </a:r>
            <a:r>
              <a:rPr kumimoji="0" lang="en-US" sz="3000" b="0" i="0" u="none" strike="noStrike" kern="1200" cap="none" spc="0" normalizeH="0" baseline="0" noProof="0" dirty="0" err="1" smtClean="0">
                <a:ln>
                  <a:noFill/>
                </a:ln>
                <a:solidFill>
                  <a:srgbClr val="002060"/>
                </a:solidFill>
                <a:effectLst/>
                <a:uLnTx/>
                <a:uFillTx/>
                <a:latin typeface="+mn-lt"/>
                <a:ea typeface="+mn-ea"/>
                <a:cs typeface="+mn-cs"/>
              </a:rPr>
              <a:t>granulosa</a:t>
            </a:r>
            <a:r>
              <a:rPr kumimoji="0" lang="en-US" sz="3000" b="0" i="0" u="none" strike="noStrike" kern="1200" cap="none" spc="0" normalizeH="0" baseline="0" noProof="0" dirty="0" smtClean="0">
                <a:ln>
                  <a:noFill/>
                </a:ln>
                <a:solidFill>
                  <a:srgbClr val="002060"/>
                </a:solidFill>
                <a:effectLst/>
                <a:uLnTx/>
                <a:uFillTx/>
                <a:latin typeface="+mn-lt"/>
                <a:ea typeface="+mn-ea"/>
                <a:cs typeface="+mn-cs"/>
              </a:rPr>
              <a:t> cells</a:t>
            </a:r>
          </a:p>
          <a:p>
            <a:pPr marL="411480" marR="0" lvl="0" indent="-342900" algn="l" defTabSz="914400" rtl="0" eaLnBrk="1" fontAlgn="auto" latinLnBrk="0" hangingPunct="1">
              <a:lnSpc>
                <a:spcPct val="100000"/>
              </a:lnSpc>
              <a:spcBef>
                <a:spcPts val="700"/>
              </a:spcBef>
              <a:spcAft>
                <a:spcPts val="0"/>
              </a:spcAft>
              <a:buClrTx/>
              <a:buSzPct val="95000"/>
              <a:tabLst/>
              <a:defRPr/>
            </a:pPr>
            <a:endParaRPr kumimoji="0" lang="en-US" sz="3000" b="0" i="0" u="none" strike="noStrike" kern="1200" cap="none" spc="0" normalizeH="0" baseline="0" noProof="0" dirty="0" smtClean="0">
              <a:ln>
                <a:noFill/>
              </a:ln>
              <a:solidFill>
                <a:srgbClr val="002060"/>
              </a:solidFill>
              <a:effectLst/>
              <a:uLnTx/>
              <a:uFillTx/>
              <a:latin typeface="+mn-lt"/>
              <a:ea typeface="+mn-ea"/>
              <a:cs typeface="+mn-cs"/>
            </a:endParaRPr>
          </a:p>
          <a:p>
            <a:pPr marL="411480" indent="-342900">
              <a:spcBef>
                <a:spcPts val="700"/>
              </a:spcBef>
              <a:buSzPct val="95000"/>
              <a:defRPr/>
            </a:pPr>
            <a:r>
              <a:rPr lang="en-US" sz="1900" dirty="0" smtClean="0">
                <a:solidFill>
                  <a:srgbClr val="FF0000"/>
                </a:solidFill>
              </a:rPr>
              <a:t>American Society of Clinical Oncology (ASCO) Guideline 2013</a:t>
            </a:r>
          </a:p>
          <a:p>
            <a:pPr marL="411480" marR="0" lvl="0" indent="-342900" algn="l" defTabSz="914400" rtl="0" eaLnBrk="1" fontAlgn="auto" latinLnBrk="0" hangingPunct="1">
              <a:lnSpc>
                <a:spcPct val="100000"/>
              </a:lnSpc>
              <a:spcBef>
                <a:spcPts val="700"/>
              </a:spcBef>
              <a:spcAft>
                <a:spcPts val="0"/>
              </a:spcAft>
              <a:buClrTx/>
              <a:buSzPct val="95000"/>
              <a:tabLst/>
              <a:defRPr/>
            </a:pPr>
            <a:endParaRPr kumimoji="0" lang="en-US" sz="3000" b="0" i="0" u="none" strike="noStrike" kern="1200" cap="none" spc="0" normalizeH="0" baseline="0" noProof="0" dirty="0" smtClean="0">
              <a:ln>
                <a:noFill/>
              </a:ln>
              <a:solidFill>
                <a:srgbClr val="002060"/>
              </a:solidFill>
              <a:effectLst/>
              <a:uLnTx/>
              <a:uFillTx/>
              <a:latin typeface="+mn-lt"/>
              <a:ea typeface="+mn-ea"/>
              <a:cs typeface="+mn-cs"/>
            </a:endParaRPr>
          </a:p>
          <a:p>
            <a:pPr marL="411480" marR="0" lvl="0" indent="-342900" algn="l" defTabSz="914400" rtl="0" eaLnBrk="1" fontAlgn="auto" latinLnBrk="0" hangingPunct="1">
              <a:lnSpc>
                <a:spcPct val="100000"/>
              </a:lnSpc>
              <a:spcBef>
                <a:spcPts val="700"/>
              </a:spcBef>
              <a:spcAft>
                <a:spcPts val="0"/>
              </a:spcAft>
              <a:buClrTx/>
              <a:buSzPct val="95000"/>
              <a:buFont typeface="Wingdings"/>
              <a:buChar char=""/>
              <a:tabLst/>
              <a:defRPr/>
            </a:pPr>
            <a:endParaRPr kumimoji="0" lang="en-US" sz="3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9" name="Picture 5"/>
          <p:cNvPicPr>
            <a:picLocks noChangeAspect="1" noChangeArrowheads="1"/>
          </p:cNvPicPr>
          <p:nvPr/>
        </p:nvPicPr>
        <p:blipFill>
          <a:blip r:embed="rId3" cstate="print"/>
          <a:srcRect/>
          <a:stretch>
            <a:fillRect/>
          </a:stretch>
        </p:blipFill>
        <p:spPr bwMode="auto">
          <a:xfrm>
            <a:off x="5715000" y="152400"/>
            <a:ext cx="3276600" cy="2362200"/>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a:off x="4724400" y="1447800"/>
            <a:ext cx="1905000" cy="1981200"/>
          </a:xfrm>
          <a:prstGeom prst="rect">
            <a:avLst/>
          </a:prstGeom>
          <a:noFill/>
          <a:ln w="9525">
            <a:noFill/>
            <a:miter lim="800000"/>
            <a:headEnd/>
            <a:tailEnd/>
          </a:ln>
          <a:effectLst>
            <a:innerShdw blurRad="63500" dist="50800" dir="13500000">
              <a:prstClr val="black">
                <a:alpha val="50000"/>
              </a:prstClr>
            </a:innerShdw>
          </a:effectLst>
        </p:spPr>
      </p:pic>
      <p:pic>
        <p:nvPicPr>
          <p:cNvPr id="11" name="Picture 6"/>
          <p:cNvPicPr>
            <a:picLocks noChangeAspect="1" noChangeArrowheads="1"/>
          </p:cNvPicPr>
          <p:nvPr/>
        </p:nvPicPr>
        <p:blipFill>
          <a:blip r:embed="rId5" cstate="print"/>
          <a:srcRect/>
          <a:stretch>
            <a:fillRect/>
          </a:stretch>
        </p:blipFill>
        <p:spPr bwMode="auto">
          <a:xfrm>
            <a:off x="6781800" y="1828800"/>
            <a:ext cx="2079966" cy="1828800"/>
          </a:xfrm>
          <a:prstGeom prst="rect">
            <a:avLst/>
          </a:prstGeom>
          <a:noFill/>
          <a:ln w="9525">
            <a:noFill/>
            <a:miter lim="800000"/>
            <a:headEnd/>
            <a:tailEnd/>
          </a:ln>
          <a:scene3d>
            <a:camera prst="orthographicFront"/>
            <a:lightRig rig="threePt" dir="t"/>
          </a:scene3d>
          <a:sp3d>
            <a:bevelT w="165100" prst="coolSlant"/>
          </a:sp3d>
        </p:spPr>
      </p:pic>
      <p:pic>
        <p:nvPicPr>
          <p:cNvPr id="13" name="Picture 2"/>
          <p:cNvPicPr>
            <a:picLocks noChangeAspect="1" noChangeArrowheads="1"/>
          </p:cNvPicPr>
          <p:nvPr/>
        </p:nvPicPr>
        <p:blipFill>
          <a:blip r:embed="rId6" cstate="print"/>
          <a:srcRect/>
          <a:stretch>
            <a:fillRect/>
          </a:stretch>
        </p:blipFill>
        <p:spPr bwMode="auto">
          <a:xfrm>
            <a:off x="152400" y="3810000"/>
            <a:ext cx="8686800" cy="2209800"/>
          </a:xfrm>
          <a:prstGeom prst="rect">
            <a:avLst/>
          </a:prstGeom>
          <a:noFill/>
          <a:ln w="9525">
            <a:noFill/>
            <a:miter lim="800000"/>
            <a:headEnd/>
            <a:tailEnd/>
          </a:ln>
          <a:effectLst>
            <a:outerShdw blurRad="50800" dist="38100" dir="8100000" algn="tr" rotWithShape="0">
              <a:prstClr val="black">
                <a:alpha val="40000"/>
              </a:prstClr>
            </a:outerShdw>
          </a:effectLst>
        </p:spPr>
      </p:pic>
      <p:sp>
        <p:nvSpPr>
          <p:cNvPr id="14" name="Rectangle 13"/>
          <p:cNvSpPr/>
          <p:nvPr/>
        </p:nvSpPr>
        <p:spPr>
          <a:xfrm>
            <a:off x="228600" y="228600"/>
            <a:ext cx="4019818" cy="1077218"/>
          </a:xfrm>
          <a:prstGeom prst="rect">
            <a:avLst/>
          </a:prstGeom>
          <a:noFill/>
        </p:spPr>
        <p:txBody>
          <a:bodyPr wrap="none" lIns="91440" tIns="45720" rIns="91440" bIns="45720">
            <a:spAutoFit/>
          </a:bodyPr>
          <a:lstStyle/>
          <a:p>
            <a:pPr algn="ct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Pharmacological</a:t>
            </a:r>
          </a:p>
          <a:p>
            <a:pPr algn="ct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Protection</a:t>
            </a:r>
            <a:endPar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TextBox 14"/>
          <p:cNvSpPr txBox="1"/>
          <p:nvPr/>
        </p:nvSpPr>
        <p:spPr>
          <a:xfrm>
            <a:off x="304800" y="6248400"/>
            <a:ext cx="8839200" cy="276999"/>
          </a:xfrm>
          <a:prstGeom prst="rect">
            <a:avLst/>
          </a:prstGeom>
          <a:noFill/>
        </p:spPr>
        <p:txBody>
          <a:bodyPr wrap="square" rtlCol="0">
            <a:spAutoFit/>
          </a:bodyPr>
          <a:lstStyle/>
          <a:p>
            <a:r>
              <a:rPr lang="en-US" sz="1200" dirty="0" err="1" smtClean="0">
                <a:solidFill>
                  <a:srgbClr val="FF0000"/>
                </a:solidFill>
              </a:rPr>
              <a:t>Oktay</a:t>
            </a:r>
            <a:r>
              <a:rPr lang="en-US" sz="1200" dirty="0" smtClean="0">
                <a:solidFill>
                  <a:srgbClr val="FF0000"/>
                </a:solidFill>
              </a:rPr>
              <a:t> K. Fertility preservation in female patients, Human Reproduction Update, Vol.10, No.3 pp. 251±266, 2004</a:t>
            </a:r>
            <a:endParaRPr lang="en-US" sz="1200" u="sng"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Grp="1" noChangeArrowheads="1"/>
          </p:cNvSpPr>
          <p:nvPr>
            <p:ph idx="1"/>
          </p:nvPr>
        </p:nvSpPr>
        <p:spPr>
          <a:xfrm>
            <a:off x="457200" y="1628775"/>
            <a:ext cx="8686800" cy="3095625"/>
          </a:xfrm>
        </p:spPr>
        <p:txBody>
          <a:bodyPr>
            <a:normAutofit/>
          </a:bodyPr>
          <a:lstStyle/>
          <a:p>
            <a:pPr eaLnBrk="1" hangingPunct="1">
              <a:lnSpc>
                <a:spcPct val="90000"/>
              </a:lnSpc>
              <a:buFont typeface="Monotype Sorts" pitchFamily="2" charset="2"/>
              <a:buNone/>
            </a:pPr>
            <a:r>
              <a:rPr lang="en-US" sz="2000" dirty="0" smtClean="0">
                <a:solidFill>
                  <a:schemeClr val="bg1"/>
                </a:solidFill>
              </a:rPr>
              <a:t>(The ovarian dose is reduced by transposition </a:t>
            </a:r>
            <a:r>
              <a:rPr lang="en-US" altLang="ar-SA" sz="2000" dirty="0" smtClean="0">
                <a:solidFill>
                  <a:schemeClr val="bg1"/>
                </a:solidFill>
              </a:rPr>
              <a:t>to 5–10%</a:t>
            </a:r>
            <a:r>
              <a:rPr lang="en-US" altLang="ar-SA" dirty="0" smtClean="0">
                <a:solidFill>
                  <a:schemeClr val="bg1"/>
                </a:solidFill>
              </a:rPr>
              <a:t>)</a:t>
            </a:r>
          </a:p>
          <a:p>
            <a:pPr eaLnBrk="1" hangingPunct="1">
              <a:lnSpc>
                <a:spcPct val="90000"/>
              </a:lnSpc>
              <a:buFont typeface="Monotype Sorts" pitchFamily="2" charset="2"/>
              <a:buNone/>
            </a:pPr>
            <a:endParaRPr lang="en-US" altLang="ar-SA" dirty="0" smtClean="0">
              <a:solidFill>
                <a:schemeClr val="bg1"/>
              </a:solidFill>
            </a:endParaRPr>
          </a:p>
          <a:p>
            <a:pPr eaLnBrk="1" hangingPunct="1">
              <a:lnSpc>
                <a:spcPct val="90000"/>
              </a:lnSpc>
              <a:buFont typeface="Monotype Sorts" pitchFamily="2" charset="2"/>
              <a:buNone/>
            </a:pPr>
            <a:endParaRPr lang="en-US" altLang="ar-SA" dirty="0" smtClean="0">
              <a:solidFill>
                <a:schemeClr val="bg1"/>
              </a:solidFill>
            </a:endParaRPr>
          </a:p>
          <a:p>
            <a:pPr eaLnBrk="1" hangingPunct="1">
              <a:lnSpc>
                <a:spcPct val="90000"/>
              </a:lnSpc>
              <a:buFont typeface="Monotype Sorts" pitchFamily="2" charset="2"/>
              <a:buNone/>
            </a:pPr>
            <a:endParaRPr lang="en-US" altLang="ar-SA" dirty="0" smtClean="0">
              <a:solidFill>
                <a:schemeClr val="bg1"/>
              </a:solidFill>
            </a:endParaRPr>
          </a:p>
          <a:p>
            <a:pPr eaLnBrk="1" hangingPunct="1">
              <a:lnSpc>
                <a:spcPct val="90000"/>
              </a:lnSpc>
              <a:buFont typeface="Monotype Sorts" pitchFamily="2" charset="2"/>
              <a:buNone/>
            </a:pPr>
            <a:endParaRPr lang="ar-SA" altLang="ar-SA" dirty="0" smtClean="0">
              <a:solidFill>
                <a:schemeClr val="bg1"/>
              </a:solidFill>
            </a:endParaRPr>
          </a:p>
          <a:p>
            <a:pPr eaLnBrk="1" hangingPunct="1">
              <a:lnSpc>
                <a:spcPct val="90000"/>
              </a:lnSpc>
              <a:buFont typeface="Monotype Sorts" pitchFamily="2" charset="2"/>
              <a:buNone/>
            </a:pPr>
            <a:endParaRPr lang="en-US" dirty="0" smtClean="0">
              <a:solidFill>
                <a:schemeClr val="bg1"/>
              </a:solidFill>
            </a:endParaRPr>
          </a:p>
        </p:txBody>
      </p:sp>
      <p:pic>
        <p:nvPicPr>
          <p:cNvPr id="33796" name="Picture 5" descr="http://t1.gstatic.com/images?q=tbn:ReBFUlIlHKJPNM:http://www.ajronline.org/content/vol184/issue5/images/large/00_04_1021_02.jpeg"/>
          <p:cNvPicPr>
            <a:picLocks noChangeAspect="1" noChangeArrowheads="1"/>
          </p:cNvPicPr>
          <p:nvPr/>
        </p:nvPicPr>
        <p:blipFill>
          <a:blip r:embed="rId3" cstate="print"/>
          <a:srcRect/>
          <a:stretch>
            <a:fillRect/>
          </a:stretch>
        </p:blipFill>
        <p:spPr bwMode="auto">
          <a:xfrm>
            <a:off x="7327900" y="762000"/>
            <a:ext cx="1816100" cy="2349500"/>
          </a:xfrm>
          <a:prstGeom prst="rect">
            <a:avLst/>
          </a:prstGeom>
          <a:noFill/>
          <a:ln w="9525">
            <a:noFill/>
            <a:miter lim="800000"/>
            <a:headEnd/>
            <a:tailEnd/>
          </a:ln>
        </p:spPr>
      </p:pic>
      <p:sp>
        <p:nvSpPr>
          <p:cNvPr id="5" name="Rectangle 4"/>
          <p:cNvSpPr/>
          <p:nvPr/>
        </p:nvSpPr>
        <p:spPr>
          <a:xfrm>
            <a:off x="228600" y="228600"/>
            <a:ext cx="8686800" cy="1569660"/>
          </a:xfrm>
          <a:prstGeom prst="rect">
            <a:avLst/>
          </a:prstGeom>
          <a:noFill/>
        </p:spPr>
        <p:txBody>
          <a:bodyPr wrap="square" lIns="91440" tIns="45720" rIns="91440" bIns="45720">
            <a:spAutoFit/>
          </a:bodyPr>
          <a:lstStyle/>
          <a:p>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Surgical Protection</a:t>
            </a:r>
          </a:p>
          <a:p>
            <a:pPr algn="ctr"/>
            <a:r>
              <a:rPr lang="en-US" sz="32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Ovarian transposition</a:t>
            </a:r>
          </a:p>
          <a:p>
            <a:pPr algn="ctr"/>
            <a:endPar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7" name="Picture 5" descr="مشاهدة الصورة بالحجم الكامل"/>
          <p:cNvPicPr>
            <a:picLocks noChangeAspect="1" noChangeArrowheads="1"/>
          </p:cNvPicPr>
          <p:nvPr/>
        </p:nvPicPr>
        <p:blipFill>
          <a:blip r:embed="rId4" cstate="print"/>
          <a:srcRect/>
          <a:stretch>
            <a:fillRect/>
          </a:stretch>
        </p:blipFill>
        <p:spPr bwMode="auto">
          <a:xfrm>
            <a:off x="6553200" y="2514600"/>
            <a:ext cx="1809750" cy="2413000"/>
          </a:xfrm>
          <a:prstGeom prst="rect">
            <a:avLst/>
          </a:prstGeom>
          <a:noFill/>
          <a:ln w="9525">
            <a:noFill/>
            <a:miter lim="800000"/>
            <a:headEnd/>
            <a:tailEnd/>
          </a:ln>
          <a:effectLst>
            <a:outerShdw blurRad="50800" dist="38100" dir="13500000" algn="br" rotWithShape="0">
              <a:prstClr val="black">
                <a:alpha val="40000"/>
              </a:prstClr>
            </a:outerShdw>
          </a:effectLst>
        </p:spPr>
      </p:pic>
      <p:graphicFrame>
        <p:nvGraphicFramePr>
          <p:cNvPr id="6" name="Diagram 5"/>
          <p:cNvGraphicFramePr/>
          <p:nvPr/>
        </p:nvGraphicFramePr>
        <p:xfrm>
          <a:off x="381000" y="1676400"/>
          <a:ext cx="5257800" cy="2286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Rectangle 7"/>
          <p:cNvSpPr/>
          <p:nvPr/>
        </p:nvSpPr>
        <p:spPr>
          <a:xfrm>
            <a:off x="609600" y="6096000"/>
            <a:ext cx="7924800" cy="338554"/>
          </a:xfrm>
          <a:prstGeom prst="rect">
            <a:avLst/>
          </a:prstGeom>
        </p:spPr>
        <p:txBody>
          <a:bodyPr wrap="square">
            <a:spAutoFit/>
          </a:bodyPr>
          <a:lstStyle/>
          <a:p>
            <a:pPr marL="411480" indent="-342900">
              <a:spcBef>
                <a:spcPts val="700"/>
              </a:spcBef>
              <a:buSzPct val="95000"/>
              <a:defRPr/>
            </a:pPr>
            <a:r>
              <a:rPr lang="en-US" sz="1600" dirty="0" smtClean="0">
                <a:solidFill>
                  <a:srgbClr val="FF0000"/>
                </a:solidFill>
              </a:rPr>
              <a:t>American Society of Clinical Oncology (ASCO) Guideline 2013</a:t>
            </a:r>
          </a:p>
        </p:txBody>
      </p:sp>
      <p:sp>
        <p:nvSpPr>
          <p:cNvPr id="9" name="Rectangle 8"/>
          <p:cNvSpPr/>
          <p:nvPr/>
        </p:nvSpPr>
        <p:spPr>
          <a:xfrm>
            <a:off x="304800" y="4191000"/>
            <a:ext cx="6705600" cy="2209836"/>
          </a:xfrm>
          <a:prstGeom prst="rect">
            <a:avLst/>
          </a:prstGeom>
        </p:spPr>
        <p:txBody>
          <a:bodyPr wrap="square">
            <a:spAutoFit/>
          </a:bodyPr>
          <a:lstStyle/>
          <a:p>
            <a:pPr eaLnBrk="1" hangingPunct="1">
              <a:lnSpc>
                <a:spcPct val="80000"/>
              </a:lnSpc>
              <a:buFont typeface="Arial" pitchFamily="34" charset="0"/>
              <a:buChar char="•"/>
            </a:pPr>
            <a:r>
              <a:rPr lang="en-US" sz="1600" dirty="0" smtClean="0"/>
              <a:t>89% spontaneous pregnancy with 75%  occurring without repositioning.</a:t>
            </a:r>
          </a:p>
          <a:p>
            <a:pPr eaLnBrk="1" hangingPunct="1">
              <a:lnSpc>
                <a:spcPct val="90000"/>
              </a:lnSpc>
            </a:pPr>
            <a:r>
              <a:rPr lang="en-US" sz="1600" dirty="0" smtClean="0"/>
              <a:t>11% conceived with IVF. </a:t>
            </a:r>
          </a:p>
          <a:p>
            <a:pPr eaLnBrk="1" hangingPunct="1">
              <a:lnSpc>
                <a:spcPct val="90000"/>
              </a:lnSpc>
              <a:buFont typeface="Arial" pitchFamily="34" charset="0"/>
              <a:buChar char="•"/>
            </a:pPr>
            <a:r>
              <a:rPr lang="en-US" sz="1600" b="1" i="1" dirty="0" smtClean="0">
                <a:solidFill>
                  <a:srgbClr val="00B0F0"/>
                </a:solidFill>
              </a:rPr>
              <a:t>However :</a:t>
            </a:r>
          </a:p>
          <a:p>
            <a:pPr eaLnBrk="1" hangingPunct="1">
              <a:lnSpc>
                <a:spcPct val="90000"/>
              </a:lnSpc>
              <a:buFont typeface="Wingdings" pitchFamily="2" charset="2"/>
              <a:buChar char="q"/>
            </a:pPr>
            <a:r>
              <a:rPr lang="en-US" sz="1600" i="1" dirty="0" smtClean="0"/>
              <a:t>Fallopian tube infarction.</a:t>
            </a:r>
          </a:p>
          <a:p>
            <a:pPr eaLnBrk="1" hangingPunct="1">
              <a:lnSpc>
                <a:spcPct val="90000"/>
              </a:lnSpc>
              <a:buFont typeface="Wingdings" pitchFamily="2" charset="2"/>
              <a:buChar char="q"/>
            </a:pPr>
            <a:r>
              <a:rPr lang="en-US" sz="1600" i="1" dirty="0" smtClean="0"/>
              <a:t>Chronic ovarian pain.</a:t>
            </a:r>
          </a:p>
          <a:p>
            <a:pPr eaLnBrk="1" hangingPunct="1">
              <a:lnSpc>
                <a:spcPct val="90000"/>
              </a:lnSpc>
              <a:buFont typeface="Wingdings" pitchFamily="2" charset="2"/>
              <a:buChar char="q"/>
            </a:pPr>
            <a:r>
              <a:rPr lang="en-US" sz="1600" i="1" dirty="0" smtClean="0"/>
              <a:t>Ovarian cyst formation.</a:t>
            </a:r>
          </a:p>
          <a:p>
            <a:pPr eaLnBrk="1" hangingPunct="1">
              <a:lnSpc>
                <a:spcPct val="90000"/>
              </a:lnSpc>
              <a:buFont typeface="Wingdings" pitchFamily="2" charset="2"/>
              <a:buChar char="q"/>
            </a:pPr>
            <a:r>
              <a:rPr lang="en-US" sz="1600" i="1" dirty="0" smtClean="0"/>
              <a:t>Migration of ovaries back to their original position</a:t>
            </a:r>
            <a:r>
              <a:rPr lang="en-US" sz="1600" dirty="0" smtClean="0"/>
              <a:t>.</a:t>
            </a:r>
          </a:p>
          <a:p>
            <a:pPr eaLnBrk="1" hangingPunct="1">
              <a:lnSpc>
                <a:spcPct val="80000"/>
              </a:lnSpc>
            </a:pPr>
            <a:endParaRPr lang="en-US" sz="1200" dirty="0" smtClean="0"/>
          </a:p>
          <a:p>
            <a:pPr eaLnBrk="1" hangingPunct="1">
              <a:lnSpc>
                <a:spcPct val="80000"/>
              </a:lnSpc>
            </a:pPr>
            <a:endParaRPr lang="en-US" sz="1200" dirty="0" smtClean="0"/>
          </a:p>
          <a:p>
            <a:pPr eaLnBrk="1" hangingPunct="1">
              <a:lnSpc>
                <a:spcPct val="80000"/>
              </a:lnSpc>
            </a:pPr>
            <a:endParaRPr lang="en-US" sz="1200" dirty="0" smtClean="0"/>
          </a:p>
          <a:p>
            <a:pPr eaLnBrk="1" hangingPunct="1">
              <a:lnSpc>
                <a:spcPct val="80000"/>
              </a:lnSpc>
            </a:pPr>
            <a:endParaRPr lang="en-US" sz="12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209800"/>
            <a:ext cx="7620000" cy="4495800"/>
          </a:xfrm>
        </p:spPr>
        <p:txBody>
          <a:bodyPr>
            <a:normAutofit/>
          </a:bodyPr>
          <a:lstStyle/>
          <a:p>
            <a:pPr marL="533400" indent="-533400">
              <a:lnSpc>
                <a:spcPct val="90000"/>
              </a:lnSpc>
              <a:defRPr/>
            </a:pPr>
            <a:r>
              <a:rPr lang="en-CA" sz="2400" b="1" i="1" dirty="0" smtClean="0">
                <a:solidFill>
                  <a:schemeClr val="tx1"/>
                </a:solidFill>
                <a:ea typeface="ＭＳ Ｐゴシック" pitchFamily="34" charset="-128"/>
                <a:cs typeface="Arial" pitchFamily="34" charset="0"/>
              </a:rPr>
              <a:t>Should be </a:t>
            </a:r>
            <a:r>
              <a:rPr lang="en-CA" sz="2400" b="1" i="1" dirty="0" smtClean="0">
                <a:solidFill>
                  <a:srgbClr val="C00000"/>
                </a:solidFill>
                <a:ea typeface="ＭＳ Ｐゴシック" pitchFamily="34" charset="-128"/>
                <a:cs typeface="Arial" pitchFamily="34" charset="0"/>
              </a:rPr>
              <a:t>tailored</a:t>
            </a:r>
            <a:r>
              <a:rPr lang="en-CA" sz="2400" b="1" i="1" dirty="0" smtClean="0">
                <a:solidFill>
                  <a:schemeClr val="tx1"/>
                </a:solidFill>
                <a:ea typeface="ＭＳ Ｐゴシック" pitchFamily="34" charset="-128"/>
                <a:cs typeface="Arial" pitchFamily="34" charset="0"/>
              </a:rPr>
              <a:t> according to:</a:t>
            </a:r>
          </a:p>
          <a:p>
            <a:pPr marL="533400" indent="-533400">
              <a:lnSpc>
                <a:spcPct val="90000"/>
              </a:lnSpc>
              <a:buFont typeface="Arial" pitchFamily="34" charset="0"/>
              <a:buChar char="•"/>
              <a:defRPr/>
            </a:pPr>
            <a:r>
              <a:rPr lang="en-CA" sz="2400" dirty="0" smtClean="0">
                <a:solidFill>
                  <a:schemeClr val="tx1"/>
                </a:solidFill>
                <a:ea typeface="ＭＳ Ｐゴシック" pitchFamily="34" charset="-128"/>
                <a:cs typeface="Arial" pitchFamily="34" charset="0"/>
              </a:rPr>
              <a:t>Patient</a:t>
            </a:r>
            <a:r>
              <a:rPr lang="en-CA" altLang="en-US" sz="2400" dirty="0" smtClean="0">
                <a:solidFill>
                  <a:schemeClr val="tx1"/>
                </a:solidFill>
                <a:ea typeface="ＭＳ Ｐゴシック" pitchFamily="34" charset="-128"/>
                <a:cs typeface="Arial" pitchFamily="34" charset="0"/>
              </a:rPr>
              <a:t>’</a:t>
            </a:r>
            <a:r>
              <a:rPr lang="en-CA" sz="2400" dirty="0" smtClean="0">
                <a:solidFill>
                  <a:schemeClr val="tx1"/>
                </a:solidFill>
                <a:ea typeface="ＭＳ Ｐゴシック" pitchFamily="34" charset="-128"/>
                <a:cs typeface="Arial" pitchFamily="34" charset="0"/>
              </a:rPr>
              <a:t>s age </a:t>
            </a:r>
          </a:p>
          <a:p>
            <a:pPr marL="533400" indent="-533400">
              <a:lnSpc>
                <a:spcPct val="90000"/>
              </a:lnSpc>
              <a:buFont typeface="Arial" pitchFamily="34" charset="0"/>
              <a:buChar char="•"/>
              <a:defRPr/>
            </a:pPr>
            <a:r>
              <a:rPr lang="en-CA" sz="2400" dirty="0" smtClean="0">
                <a:solidFill>
                  <a:schemeClr val="tx1"/>
                </a:solidFill>
                <a:ea typeface="ＭＳ Ｐゴシック" pitchFamily="34" charset="-128"/>
                <a:cs typeface="Arial" pitchFamily="34" charset="0"/>
              </a:rPr>
              <a:t>Type of disease </a:t>
            </a:r>
          </a:p>
          <a:p>
            <a:pPr marL="533400" indent="-533400">
              <a:lnSpc>
                <a:spcPct val="90000"/>
              </a:lnSpc>
              <a:buFont typeface="Arial" pitchFamily="34" charset="0"/>
              <a:buChar char="•"/>
              <a:defRPr/>
            </a:pPr>
            <a:r>
              <a:rPr lang="en-CA" sz="2400" dirty="0" smtClean="0">
                <a:solidFill>
                  <a:schemeClr val="tx1"/>
                </a:solidFill>
                <a:ea typeface="ＭＳ Ｐゴシック" pitchFamily="34" charset="-128"/>
                <a:cs typeface="Arial" pitchFamily="34" charset="0"/>
              </a:rPr>
              <a:t>Spread of the disease</a:t>
            </a:r>
          </a:p>
          <a:p>
            <a:pPr marL="533400" indent="-533400">
              <a:lnSpc>
                <a:spcPct val="90000"/>
              </a:lnSpc>
              <a:buFont typeface="Arial" pitchFamily="34" charset="0"/>
              <a:buChar char="•"/>
              <a:defRPr/>
            </a:pPr>
            <a:r>
              <a:rPr lang="en-CA" sz="2400" dirty="0" smtClean="0">
                <a:solidFill>
                  <a:schemeClr val="tx1"/>
                </a:solidFill>
                <a:ea typeface="ＭＳ Ｐゴシック" pitchFamily="34" charset="-128"/>
                <a:cs typeface="Arial" pitchFamily="34" charset="0"/>
              </a:rPr>
              <a:t>Planned treatment</a:t>
            </a:r>
          </a:p>
          <a:p>
            <a:pPr marL="533400" indent="-533400">
              <a:lnSpc>
                <a:spcPct val="90000"/>
              </a:lnSpc>
              <a:buFont typeface="Arial" pitchFamily="34" charset="0"/>
              <a:buChar char="•"/>
              <a:defRPr/>
            </a:pPr>
            <a:r>
              <a:rPr lang="en-CA" sz="2400" dirty="0" smtClean="0">
                <a:solidFill>
                  <a:schemeClr val="tx1"/>
                </a:solidFill>
                <a:ea typeface="ＭＳ Ｐゴシック" pitchFamily="34" charset="-128"/>
                <a:cs typeface="Arial" pitchFamily="34" charset="0"/>
              </a:rPr>
              <a:t>Time available </a:t>
            </a:r>
          </a:p>
          <a:p>
            <a:pPr marL="533400" indent="-533400">
              <a:lnSpc>
                <a:spcPct val="90000"/>
              </a:lnSpc>
              <a:buFont typeface="Arial" pitchFamily="34" charset="0"/>
              <a:buChar char="•"/>
              <a:defRPr/>
            </a:pPr>
            <a:r>
              <a:rPr lang="en-CA" sz="2400" dirty="0" smtClean="0">
                <a:solidFill>
                  <a:schemeClr val="tx1"/>
                </a:solidFill>
                <a:ea typeface="ＭＳ Ｐゴシック" pitchFamily="34" charset="-128"/>
                <a:cs typeface="Arial" pitchFamily="34" charset="0"/>
              </a:rPr>
              <a:t>Whether she has a partner</a:t>
            </a:r>
          </a:p>
          <a:p>
            <a:pPr marL="533400" indent="-533400">
              <a:lnSpc>
                <a:spcPct val="90000"/>
              </a:lnSpc>
              <a:defRPr/>
            </a:pPr>
            <a:endParaRPr lang="en-CA" dirty="0" smtClean="0">
              <a:solidFill>
                <a:schemeClr val="tx1"/>
              </a:solidFill>
              <a:ea typeface="ＭＳ Ｐゴシック" pitchFamily="34" charset="-128"/>
              <a:cs typeface="Arial" pitchFamily="34" charset="0"/>
            </a:endParaRPr>
          </a:p>
          <a:p>
            <a:pPr marL="533400" indent="-533400" algn="r">
              <a:lnSpc>
                <a:spcPct val="90000"/>
              </a:lnSpc>
              <a:defRPr/>
            </a:pPr>
            <a:endParaRPr lang="en-CA" sz="1800" b="1" i="1" dirty="0" smtClean="0">
              <a:solidFill>
                <a:srgbClr val="002060"/>
              </a:solidFill>
              <a:ea typeface="ＭＳ Ｐゴシック" pitchFamily="34" charset="-128"/>
              <a:cs typeface="Arial" pitchFamily="34" charset="0"/>
            </a:endParaRPr>
          </a:p>
          <a:p>
            <a:pPr marL="533400" indent="-533400" algn="r">
              <a:lnSpc>
                <a:spcPct val="90000"/>
              </a:lnSpc>
              <a:defRPr/>
            </a:pPr>
            <a:r>
              <a:rPr lang="en-CA" sz="1800" b="1" i="1" dirty="0" smtClean="0">
                <a:solidFill>
                  <a:srgbClr val="002060"/>
                </a:solidFill>
                <a:ea typeface="ＭＳ Ｐゴシック" pitchFamily="34" charset="-128"/>
                <a:cs typeface="Arial" pitchFamily="34" charset="0"/>
              </a:rPr>
              <a:t>(</a:t>
            </a:r>
            <a:r>
              <a:rPr lang="en-CA" sz="1800" b="1" i="1" dirty="0" err="1" smtClean="0">
                <a:solidFill>
                  <a:srgbClr val="002060"/>
                </a:solidFill>
                <a:ea typeface="ＭＳ Ｐゴシック" pitchFamily="34" charset="-128"/>
                <a:cs typeface="Arial" pitchFamily="34" charset="0"/>
              </a:rPr>
              <a:t>Holzer</a:t>
            </a:r>
            <a:r>
              <a:rPr lang="en-CA" sz="1800" b="1" i="1" dirty="0" smtClean="0">
                <a:solidFill>
                  <a:srgbClr val="002060"/>
                </a:solidFill>
                <a:ea typeface="ＭＳ Ｐゴシック" pitchFamily="34" charset="-128"/>
                <a:cs typeface="Arial" pitchFamily="34" charset="0"/>
              </a:rPr>
              <a:t> Tan 2005)</a:t>
            </a:r>
          </a:p>
          <a:p>
            <a:pPr marL="533400" indent="-533400">
              <a:lnSpc>
                <a:spcPct val="90000"/>
              </a:lnSpc>
              <a:defRPr/>
            </a:pPr>
            <a:endParaRPr lang="en-CA" dirty="0" smtClean="0">
              <a:solidFill>
                <a:schemeClr val="tx1"/>
              </a:solidFill>
              <a:ea typeface="ＭＳ Ｐゴシック" pitchFamily="34" charset="-128"/>
              <a:cs typeface="Arial" pitchFamily="34" charset="0"/>
            </a:endParaRPr>
          </a:p>
          <a:p>
            <a:pPr>
              <a:lnSpc>
                <a:spcPct val="90000"/>
              </a:lnSpc>
            </a:pPr>
            <a:endParaRPr lang="en-US" dirty="0">
              <a:solidFill>
                <a:schemeClr val="tx1"/>
              </a:solidFill>
            </a:endParaRPr>
          </a:p>
        </p:txBody>
      </p:sp>
      <p:sp>
        <p:nvSpPr>
          <p:cNvPr id="4" name="Rectangle 3"/>
          <p:cNvSpPr/>
          <p:nvPr/>
        </p:nvSpPr>
        <p:spPr>
          <a:xfrm>
            <a:off x="457200" y="228600"/>
            <a:ext cx="7568224" cy="1323439"/>
          </a:xfrm>
          <a:prstGeom prst="rect">
            <a:avLst/>
          </a:prstGeom>
          <a:noFill/>
        </p:spPr>
        <p:txBody>
          <a:bodyPr wrap="square" lIns="91440" tIns="45720" rIns="91440" bIns="45720">
            <a:spAutoFit/>
          </a:bodyPr>
          <a:lstStyle/>
          <a:p>
            <a:pPr algn="ctr"/>
            <a:r>
              <a:rPr lang="en-CA"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a typeface="ＭＳ Ｐゴシック" pitchFamily="34" charset="-128"/>
                <a:cs typeface="Arial" pitchFamily="34" charset="0"/>
              </a:rPr>
              <a:t>Options for fertility preservation </a:t>
            </a:r>
            <a:endPar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19200" y="228600"/>
            <a:ext cx="7086600" cy="584775"/>
          </a:xfrm>
          <a:prstGeom prst="rect">
            <a:avLst/>
          </a:prstGeom>
          <a:noFill/>
        </p:spPr>
        <p:txBody>
          <a:bodyPr wrap="square" lIns="91440" tIns="45720" rIns="91440" bIns="45720">
            <a:spAutoFit/>
          </a:bodyPr>
          <a:lstStyle/>
          <a:p>
            <a:pPr algn="ctr"/>
            <a:r>
              <a:rPr lang="en-US" sz="32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Male fertility preservation</a:t>
            </a:r>
            <a:endParaRPr lang="en-US" sz="32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6" name="Rectangle 5"/>
          <p:cNvSpPr/>
          <p:nvPr/>
        </p:nvSpPr>
        <p:spPr>
          <a:xfrm>
            <a:off x="152400" y="6324600"/>
            <a:ext cx="8382000" cy="369332"/>
          </a:xfrm>
          <a:prstGeom prst="rect">
            <a:avLst/>
          </a:prstGeom>
        </p:spPr>
        <p:txBody>
          <a:bodyPr wrap="square">
            <a:spAutoFit/>
          </a:bodyPr>
          <a:lstStyle/>
          <a:p>
            <a:pPr marL="411480" indent="-342900">
              <a:spcBef>
                <a:spcPts val="700"/>
              </a:spcBef>
              <a:buSzPct val="95000"/>
              <a:defRPr/>
            </a:pPr>
            <a:r>
              <a:rPr lang="en-US" dirty="0" smtClean="0">
                <a:solidFill>
                  <a:srgbClr val="FF0000"/>
                </a:solidFill>
              </a:rPr>
              <a:t>American Society of Clinical Oncology (ASCO) Guideline 2013</a:t>
            </a:r>
          </a:p>
        </p:txBody>
      </p:sp>
      <p:graphicFrame>
        <p:nvGraphicFramePr>
          <p:cNvPr id="7" name="Table 6"/>
          <p:cNvGraphicFramePr>
            <a:graphicFrameLocks noGrp="1"/>
          </p:cNvGraphicFramePr>
          <p:nvPr/>
        </p:nvGraphicFramePr>
        <p:xfrm>
          <a:off x="152400" y="1142999"/>
          <a:ext cx="8839200" cy="4435823"/>
        </p:xfrm>
        <a:graphic>
          <a:graphicData uri="http://schemas.openxmlformats.org/drawingml/2006/table">
            <a:tbl>
              <a:tblPr/>
              <a:tblGrid>
                <a:gridCol w="2266950"/>
                <a:gridCol w="2190750"/>
                <a:gridCol w="2190750"/>
                <a:gridCol w="2190750"/>
              </a:tblGrid>
              <a:tr h="228601">
                <a:tc>
                  <a:txBody>
                    <a:bodyPr/>
                    <a:lstStyle/>
                    <a:p>
                      <a:pPr marL="0" marR="0" algn="ctr">
                        <a:lnSpc>
                          <a:spcPct val="115000"/>
                        </a:lnSpc>
                        <a:spcBef>
                          <a:spcPts val="0"/>
                        </a:spcBef>
                        <a:spcAft>
                          <a:spcPts val="0"/>
                        </a:spcAft>
                      </a:pPr>
                      <a:r>
                        <a:rPr lang="en-US" sz="1400" b="1" dirty="0" smtClean="0">
                          <a:latin typeface="Calibri"/>
                          <a:ea typeface="SimSun"/>
                          <a:cs typeface="Arial"/>
                        </a:rPr>
                        <a:t>Intervention</a:t>
                      </a:r>
                    </a:p>
                  </a:txBody>
                  <a:tcPr marL="14975" marR="14975" marT="7296" marB="7296" anchor="b">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smtClean="0">
                          <a:latin typeface="Helvetica"/>
                          <a:ea typeface="Times New Roman"/>
                          <a:cs typeface="Helvetica"/>
                        </a:rPr>
                        <a:t>Definition</a:t>
                      </a:r>
                    </a:p>
                  </a:txBody>
                  <a:tcPr marL="14975" marR="14975" marT="7296" marB="7296" anchor="b">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Helvetica"/>
                          <a:ea typeface="Times New Roman"/>
                          <a:cs typeface="Helvetica"/>
                        </a:rPr>
                        <a:t>Comment</a:t>
                      </a:r>
                      <a:endParaRPr lang="en-US" sz="1200" b="1" dirty="0">
                        <a:latin typeface="Calibri"/>
                        <a:ea typeface="SimSun"/>
                        <a:cs typeface="Arial"/>
                      </a:endParaRPr>
                    </a:p>
                  </a:txBody>
                  <a:tcPr marL="14975" marR="14975" marT="7296" marB="7296" anchor="b">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smtClean="0">
                          <a:latin typeface="Helvetica"/>
                          <a:ea typeface="Times New Roman"/>
                          <a:cs typeface="Helvetica"/>
                        </a:rPr>
                        <a:t>Considerations</a:t>
                      </a:r>
                    </a:p>
                  </a:txBody>
                  <a:tcPr marL="14975" marR="14975" marT="7296" marB="7296" anchor="b">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r>
              <a:tr h="1200435">
                <a:tc>
                  <a:txBody>
                    <a:bodyPr/>
                    <a:lstStyle/>
                    <a:p>
                      <a:pPr marL="0" marR="0" algn="ctr">
                        <a:lnSpc>
                          <a:spcPct val="115000"/>
                        </a:lnSpc>
                        <a:spcBef>
                          <a:spcPts val="0"/>
                        </a:spcBef>
                        <a:spcAft>
                          <a:spcPts val="0"/>
                        </a:spcAft>
                      </a:pPr>
                      <a:endParaRPr lang="en-US" sz="1050" dirty="0" smtClean="0">
                        <a:solidFill>
                          <a:srgbClr val="FF0000"/>
                        </a:solidFill>
                        <a:latin typeface="Helvetica"/>
                        <a:ea typeface="Times New Roman"/>
                        <a:cs typeface="Helvetica"/>
                      </a:endParaRPr>
                    </a:p>
                    <a:p>
                      <a:pPr marL="0" marR="0" algn="ctr">
                        <a:lnSpc>
                          <a:spcPct val="115000"/>
                        </a:lnSpc>
                        <a:spcBef>
                          <a:spcPts val="0"/>
                        </a:spcBef>
                        <a:spcAft>
                          <a:spcPts val="0"/>
                        </a:spcAft>
                      </a:pPr>
                      <a:endParaRPr lang="en-US" sz="1050" dirty="0" smtClean="0">
                        <a:solidFill>
                          <a:srgbClr val="FF0000"/>
                        </a:solidFill>
                        <a:latin typeface="Helvetica"/>
                        <a:ea typeface="Times New Roman"/>
                        <a:cs typeface="Helvetica"/>
                      </a:endParaRPr>
                    </a:p>
                    <a:p>
                      <a:pPr marL="0" marR="0" algn="ctr">
                        <a:lnSpc>
                          <a:spcPct val="115000"/>
                        </a:lnSpc>
                        <a:spcBef>
                          <a:spcPts val="0"/>
                        </a:spcBef>
                        <a:spcAft>
                          <a:spcPts val="0"/>
                        </a:spcAft>
                      </a:pPr>
                      <a:r>
                        <a:rPr lang="en-US" sz="1050" b="1" dirty="0" smtClean="0">
                          <a:solidFill>
                            <a:srgbClr val="FF0000"/>
                          </a:solidFill>
                          <a:latin typeface="Helvetica"/>
                          <a:ea typeface="Times New Roman"/>
                          <a:cs typeface="Helvetica"/>
                        </a:rPr>
                        <a:t>Sperm </a:t>
                      </a:r>
                      <a:r>
                        <a:rPr lang="en-US" sz="1050" b="1" dirty="0">
                          <a:solidFill>
                            <a:srgbClr val="FF0000"/>
                          </a:solidFill>
                          <a:latin typeface="Helvetica"/>
                          <a:ea typeface="Times New Roman"/>
                          <a:cs typeface="Helvetica"/>
                        </a:rPr>
                        <a:t>cryopreservation (</a:t>
                      </a:r>
                      <a:r>
                        <a:rPr lang="en-US" sz="1050" b="1" dirty="0" smtClean="0">
                          <a:solidFill>
                            <a:srgbClr val="FF0000"/>
                          </a:solidFill>
                          <a:latin typeface="Helvetica"/>
                          <a:ea typeface="Times New Roman"/>
                          <a:cs typeface="Helvetica"/>
                        </a:rPr>
                        <a:t>S)</a:t>
                      </a:r>
                      <a:endParaRPr lang="en-US" sz="1050" b="1" dirty="0">
                        <a:solidFill>
                          <a:srgbClr val="FF0000"/>
                        </a:solidFill>
                        <a:latin typeface="Calibri"/>
                        <a:ea typeface="SimSun"/>
                        <a:cs typeface="Arial"/>
                      </a:endParaRPr>
                    </a:p>
                  </a:txBody>
                  <a:tcPr marL="14975" marR="14975" marT="7296" marB="7296">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latin typeface="Helvetica"/>
                          <a:ea typeface="Times New Roman"/>
                          <a:cs typeface="Helvetica"/>
                        </a:rPr>
                        <a:t>Freezing sperm obtained through masturbation</a:t>
                      </a:r>
                      <a:endParaRPr lang="en-US" sz="1050" dirty="0">
                        <a:latin typeface="Calibri"/>
                        <a:ea typeface="SimSun"/>
                        <a:cs typeface="Arial"/>
                      </a:endParaRPr>
                    </a:p>
                  </a:txBody>
                  <a:tcPr marL="14975" marR="14975" marT="7296" marB="7296">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latin typeface="Helvetica"/>
                          <a:ea typeface="Times New Roman"/>
                          <a:cs typeface="Helvetica"/>
                        </a:rPr>
                        <a:t>The most established technique for fertility preservation in men; large cohort studies in men with cancer</a:t>
                      </a:r>
                      <a:endParaRPr lang="en-US" sz="1050" dirty="0">
                        <a:latin typeface="Calibri"/>
                        <a:ea typeface="SimSun"/>
                        <a:cs typeface="Arial"/>
                      </a:endParaRPr>
                    </a:p>
                  </a:txBody>
                  <a:tcPr marL="14975" marR="14975" marT="7296" marB="7296">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marL="342900" marR="31750" lvl="0" indent="-342900" rtl="0" fontAlgn="base">
                        <a:lnSpc>
                          <a:spcPct val="115000"/>
                        </a:lnSpc>
                        <a:spcBef>
                          <a:spcPts val="730"/>
                        </a:spcBef>
                        <a:spcAft>
                          <a:spcPts val="730"/>
                        </a:spcAft>
                        <a:buSzPts val="1000"/>
                        <a:buFont typeface="Symbol"/>
                        <a:buChar char=""/>
                        <a:tabLst>
                          <a:tab pos="457200" algn="l"/>
                        </a:tabLst>
                      </a:pPr>
                      <a:r>
                        <a:rPr lang="en-US" sz="1050" dirty="0">
                          <a:latin typeface="inherit"/>
                          <a:ea typeface="Times New Roman"/>
                          <a:cs typeface="Helvetica"/>
                        </a:rPr>
                        <a:t>Outpatient procedure</a:t>
                      </a:r>
                      <a:endParaRPr lang="en-US" sz="1050" dirty="0">
                        <a:latin typeface="Calibri"/>
                        <a:ea typeface="SimSun"/>
                        <a:cs typeface="Arial"/>
                      </a:endParaRPr>
                    </a:p>
                    <a:p>
                      <a:pPr marL="342900" marR="31750" lvl="0" indent="-342900" fontAlgn="base">
                        <a:lnSpc>
                          <a:spcPct val="115000"/>
                        </a:lnSpc>
                        <a:spcBef>
                          <a:spcPts val="0"/>
                        </a:spcBef>
                        <a:spcAft>
                          <a:spcPts val="0"/>
                        </a:spcAft>
                        <a:buSzPts val="1000"/>
                        <a:buFont typeface="Symbol"/>
                        <a:buChar char=""/>
                        <a:tabLst>
                          <a:tab pos="457200" algn="l"/>
                        </a:tabLst>
                      </a:pPr>
                      <a:r>
                        <a:rPr lang="en-US" sz="1050" dirty="0">
                          <a:latin typeface="inherit"/>
                          <a:ea typeface="Times New Roman"/>
                          <a:cs typeface="Helvetica"/>
                        </a:rPr>
                        <a:t>Approximately $1,500 for three samples stored for 3 years, storage fee for additional years</a:t>
                      </a:r>
                      <a:r>
                        <a:rPr lang="en-US" sz="1050" u="none" strike="noStrike" baseline="30000" dirty="0">
                          <a:solidFill>
                            <a:srgbClr val="581858"/>
                          </a:solidFill>
                          <a:latin typeface="inherit"/>
                          <a:ea typeface="Times New Roman"/>
                          <a:cs typeface="Helvetica"/>
                          <a:hlinkClick r:id="rId2"/>
                        </a:rPr>
                        <a:t>*</a:t>
                      </a:r>
                      <a:endParaRPr lang="en-US" sz="1050" dirty="0">
                        <a:latin typeface="Calibri"/>
                        <a:ea typeface="SimSun"/>
                        <a:cs typeface="Arial"/>
                      </a:endParaRPr>
                    </a:p>
                  </a:txBody>
                  <a:tcPr marL="14975" marR="14975" marT="7296" marB="7296">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r>
              <a:tr h="1548592">
                <a:tc>
                  <a:txBody>
                    <a:bodyPr/>
                    <a:lstStyle/>
                    <a:p>
                      <a:pPr marL="0" marR="0" algn="ctr">
                        <a:lnSpc>
                          <a:spcPct val="115000"/>
                        </a:lnSpc>
                        <a:spcBef>
                          <a:spcPts val="0"/>
                        </a:spcBef>
                        <a:spcAft>
                          <a:spcPts val="0"/>
                        </a:spcAft>
                      </a:pPr>
                      <a:endParaRPr lang="en-US" sz="1050" dirty="0" smtClean="0">
                        <a:solidFill>
                          <a:srgbClr val="FF0000"/>
                        </a:solidFill>
                        <a:latin typeface="Helvetica"/>
                        <a:ea typeface="Times New Roman"/>
                        <a:cs typeface="Helvetica"/>
                      </a:endParaRPr>
                    </a:p>
                    <a:p>
                      <a:pPr marL="0" marR="0" algn="ctr">
                        <a:lnSpc>
                          <a:spcPct val="115000"/>
                        </a:lnSpc>
                        <a:spcBef>
                          <a:spcPts val="0"/>
                        </a:spcBef>
                        <a:spcAft>
                          <a:spcPts val="0"/>
                        </a:spcAft>
                      </a:pPr>
                      <a:r>
                        <a:rPr lang="en-US" sz="1050" b="1" dirty="0" err="1" smtClean="0">
                          <a:solidFill>
                            <a:srgbClr val="FF0000"/>
                          </a:solidFill>
                          <a:latin typeface="Helvetica"/>
                          <a:ea typeface="Times New Roman"/>
                          <a:cs typeface="Helvetica"/>
                        </a:rPr>
                        <a:t>Gonadal</a:t>
                      </a:r>
                      <a:r>
                        <a:rPr lang="en-US" sz="1050" b="1" dirty="0" smtClean="0">
                          <a:solidFill>
                            <a:srgbClr val="FF0000"/>
                          </a:solidFill>
                          <a:latin typeface="Helvetica"/>
                          <a:ea typeface="Times New Roman"/>
                          <a:cs typeface="Helvetica"/>
                        </a:rPr>
                        <a:t> </a:t>
                      </a:r>
                      <a:r>
                        <a:rPr lang="en-US" sz="1050" b="1" dirty="0">
                          <a:solidFill>
                            <a:srgbClr val="FF0000"/>
                          </a:solidFill>
                          <a:latin typeface="Helvetica"/>
                          <a:ea typeface="Times New Roman"/>
                          <a:cs typeface="Helvetica"/>
                        </a:rPr>
                        <a:t>shielding during radiation therapy (S)</a:t>
                      </a:r>
                      <a:endParaRPr lang="en-US" sz="1050" b="1" dirty="0">
                        <a:solidFill>
                          <a:srgbClr val="FF0000"/>
                        </a:solidFill>
                        <a:latin typeface="Calibri"/>
                        <a:ea typeface="SimSun"/>
                        <a:cs typeface="Arial"/>
                      </a:endParaRPr>
                    </a:p>
                  </a:txBody>
                  <a:tcPr marL="14975" marR="14975" marT="7296" marB="7296">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latin typeface="Helvetica"/>
                          <a:ea typeface="Times New Roman"/>
                          <a:cs typeface="Helvetica"/>
                        </a:rPr>
                        <a:t>Use of shielding to reduce the dose of radiation delivered to the testicles</a:t>
                      </a:r>
                      <a:endParaRPr lang="en-US" sz="1050" dirty="0">
                        <a:latin typeface="Calibri"/>
                        <a:ea typeface="SimSun"/>
                        <a:cs typeface="Arial"/>
                      </a:endParaRPr>
                    </a:p>
                  </a:txBody>
                  <a:tcPr marL="14975" marR="14975" marT="7296" marB="7296">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latin typeface="Helvetica"/>
                          <a:ea typeface="Times New Roman"/>
                          <a:cs typeface="Helvetica"/>
                        </a:rPr>
                        <a:t>Case series</a:t>
                      </a:r>
                      <a:endParaRPr lang="en-US" sz="1050">
                        <a:latin typeface="Calibri"/>
                        <a:ea typeface="SimSun"/>
                        <a:cs typeface="Arial"/>
                      </a:endParaRPr>
                    </a:p>
                  </a:txBody>
                  <a:tcPr marL="14975" marR="14975" marT="7296" marB="7296">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marL="342900" marR="31750" lvl="0" indent="-342900" rtl="0" fontAlgn="base">
                        <a:lnSpc>
                          <a:spcPct val="115000"/>
                        </a:lnSpc>
                        <a:spcBef>
                          <a:spcPts val="730"/>
                        </a:spcBef>
                        <a:spcAft>
                          <a:spcPts val="730"/>
                        </a:spcAft>
                        <a:buSzPts val="1000"/>
                        <a:buFont typeface="Symbol"/>
                        <a:buChar char=""/>
                        <a:tabLst>
                          <a:tab pos="457200" algn="l"/>
                        </a:tabLst>
                      </a:pPr>
                      <a:r>
                        <a:rPr lang="en-US" sz="1050">
                          <a:latin typeface="inherit"/>
                          <a:ea typeface="Times New Roman"/>
                          <a:cs typeface="Helvetica"/>
                        </a:rPr>
                        <a:t>Only possible with selected radiation fields and anatomy</a:t>
                      </a:r>
                      <a:endParaRPr lang="en-US" sz="1050">
                        <a:latin typeface="Calibri"/>
                        <a:ea typeface="SimSun"/>
                        <a:cs typeface="Arial"/>
                      </a:endParaRPr>
                    </a:p>
                    <a:p>
                      <a:pPr marL="342900" marR="31750" lvl="0" indent="-342900" fontAlgn="base">
                        <a:lnSpc>
                          <a:spcPct val="115000"/>
                        </a:lnSpc>
                        <a:spcBef>
                          <a:spcPts val="730"/>
                        </a:spcBef>
                        <a:spcAft>
                          <a:spcPts val="730"/>
                        </a:spcAft>
                        <a:buSzPts val="1000"/>
                        <a:buFont typeface="Symbol"/>
                        <a:buChar char=""/>
                        <a:tabLst>
                          <a:tab pos="457200" algn="l"/>
                        </a:tabLst>
                      </a:pPr>
                      <a:r>
                        <a:rPr lang="en-US" sz="1050">
                          <a:latin typeface="inherit"/>
                          <a:ea typeface="Times New Roman"/>
                          <a:cs typeface="Helvetica"/>
                        </a:rPr>
                        <a:t>Expertise is required to ensure shielding does not increase dose delivered to the reproductive organs</a:t>
                      </a:r>
                      <a:endParaRPr lang="en-US" sz="1050">
                        <a:latin typeface="Calibri"/>
                        <a:ea typeface="SimSun"/>
                        <a:cs typeface="Arial"/>
                      </a:endParaRPr>
                    </a:p>
                  </a:txBody>
                  <a:tcPr marL="14975" marR="14975" marT="7296" marB="7296">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r>
              <a:tr h="713420">
                <a:tc>
                  <a:txBody>
                    <a:bodyPr/>
                    <a:lstStyle/>
                    <a:p>
                      <a:pPr marL="0" marR="0" algn="ctr">
                        <a:lnSpc>
                          <a:spcPct val="115000"/>
                        </a:lnSpc>
                        <a:spcBef>
                          <a:spcPts val="0"/>
                        </a:spcBef>
                        <a:spcAft>
                          <a:spcPts val="0"/>
                        </a:spcAft>
                      </a:pPr>
                      <a:r>
                        <a:rPr lang="en-US" sz="1050" dirty="0">
                          <a:solidFill>
                            <a:srgbClr val="00B050"/>
                          </a:solidFill>
                          <a:latin typeface="Helvetica"/>
                          <a:ea typeface="Times New Roman"/>
                          <a:cs typeface="Helvetica"/>
                        </a:rPr>
                        <a:t>Testicular tissue cryopreservation Testis </a:t>
                      </a:r>
                      <a:r>
                        <a:rPr lang="en-US" sz="1050" dirty="0" err="1">
                          <a:solidFill>
                            <a:srgbClr val="00B050"/>
                          </a:solidFill>
                          <a:latin typeface="Helvetica"/>
                          <a:ea typeface="Times New Roman"/>
                          <a:cs typeface="Helvetica"/>
                        </a:rPr>
                        <a:t>xenografting</a:t>
                      </a:r>
                      <a:r>
                        <a:rPr lang="en-US" sz="1050" dirty="0">
                          <a:solidFill>
                            <a:srgbClr val="00B050"/>
                          </a:solidFill>
                          <a:latin typeface="Helvetica"/>
                          <a:ea typeface="Times New Roman"/>
                          <a:cs typeface="Helvetica"/>
                        </a:rPr>
                        <a:t> </a:t>
                      </a:r>
                      <a:r>
                        <a:rPr lang="en-US" sz="1050" dirty="0" err="1">
                          <a:solidFill>
                            <a:srgbClr val="00B050"/>
                          </a:solidFill>
                          <a:latin typeface="Helvetica"/>
                          <a:ea typeface="Times New Roman"/>
                          <a:cs typeface="Helvetica"/>
                        </a:rPr>
                        <a:t>Spermatogonial</a:t>
                      </a:r>
                      <a:r>
                        <a:rPr lang="en-US" sz="1050" dirty="0">
                          <a:solidFill>
                            <a:srgbClr val="00B050"/>
                          </a:solidFill>
                          <a:latin typeface="Helvetica"/>
                          <a:ea typeface="Times New Roman"/>
                          <a:cs typeface="Helvetica"/>
                        </a:rPr>
                        <a:t> isolation (I)</a:t>
                      </a:r>
                      <a:endParaRPr lang="en-US" sz="1050" dirty="0">
                        <a:solidFill>
                          <a:srgbClr val="00B050"/>
                        </a:solidFill>
                        <a:latin typeface="Calibri"/>
                        <a:ea typeface="SimSun"/>
                        <a:cs typeface="Arial"/>
                      </a:endParaRPr>
                    </a:p>
                  </a:txBody>
                  <a:tcPr marL="14975" marR="14975" marT="7296" marB="7296">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dirty="0">
                          <a:latin typeface="Helvetica"/>
                          <a:ea typeface="Times New Roman"/>
                          <a:cs typeface="Helvetica"/>
                        </a:rPr>
                        <a:t>Freezing testicular tissue or germ cells and </a:t>
                      </a:r>
                      <a:r>
                        <a:rPr lang="en-US" sz="1050" dirty="0" err="1">
                          <a:latin typeface="Helvetica"/>
                          <a:ea typeface="Times New Roman"/>
                          <a:cs typeface="Helvetica"/>
                        </a:rPr>
                        <a:t>reimplantation</a:t>
                      </a:r>
                      <a:r>
                        <a:rPr lang="en-US" sz="1050" dirty="0">
                          <a:latin typeface="Helvetica"/>
                          <a:ea typeface="Times New Roman"/>
                          <a:cs typeface="Helvetica"/>
                        </a:rPr>
                        <a:t> after cancer treatment or maturation in animals</a:t>
                      </a:r>
                      <a:endParaRPr lang="en-US" sz="1050" dirty="0">
                        <a:latin typeface="Calibri"/>
                        <a:ea typeface="SimSun"/>
                        <a:cs typeface="Arial"/>
                      </a:endParaRPr>
                    </a:p>
                  </a:txBody>
                  <a:tcPr marL="14975" marR="14975" marT="7296" marB="7296">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latin typeface="Helvetica"/>
                          <a:ea typeface="Times New Roman"/>
                          <a:cs typeface="Helvetica"/>
                        </a:rPr>
                        <a:t>Has not been tested in humans; successful application in animal models</a:t>
                      </a:r>
                      <a:endParaRPr lang="en-US" sz="1050">
                        <a:latin typeface="Calibri"/>
                        <a:ea typeface="SimSun"/>
                        <a:cs typeface="Arial"/>
                      </a:endParaRPr>
                    </a:p>
                  </a:txBody>
                  <a:tcPr marL="14975" marR="14975" marT="7296" marB="7296">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c>
                  <a:txBody>
                    <a:bodyPr/>
                    <a:lstStyle/>
                    <a:p>
                      <a:pPr marL="0" marR="0">
                        <a:lnSpc>
                          <a:spcPct val="115000"/>
                        </a:lnSpc>
                        <a:spcBef>
                          <a:spcPts val="0"/>
                        </a:spcBef>
                        <a:spcAft>
                          <a:spcPts val="0"/>
                        </a:spcAft>
                      </a:pPr>
                      <a:r>
                        <a:rPr lang="en-US" sz="1050">
                          <a:latin typeface="Helvetica"/>
                          <a:ea typeface="Times New Roman"/>
                          <a:cs typeface="Helvetica"/>
                        </a:rPr>
                        <a:t>Outpatient surgical procedure</a:t>
                      </a:r>
                      <a:endParaRPr lang="en-US" sz="1050">
                        <a:latin typeface="Calibri"/>
                        <a:ea typeface="SimSun"/>
                        <a:cs typeface="Arial"/>
                      </a:endParaRPr>
                    </a:p>
                  </a:txBody>
                  <a:tcPr marL="14975" marR="14975" marT="7296" marB="7296">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r>
              <a:tr h="713420">
                <a:tc>
                  <a:txBody>
                    <a:bodyPr/>
                    <a:lstStyle/>
                    <a:p>
                      <a:pPr marL="0" marR="0" algn="ctr">
                        <a:lnSpc>
                          <a:spcPct val="115000"/>
                        </a:lnSpc>
                        <a:spcBef>
                          <a:spcPts val="0"/>
                        </a:spcBef>
                        <a:spcAft>
                          <a:spcPts val="0"/>
                        </a:spcAft>
                      </a:pPr>
                      <a:r>
                        <a:rPr lang="en-US" sz="1050" dirty="0">
                          <a:solidFill>
                            <a:srgbClr val="00B050"/>
                          </a:solidFill>
                          <a:latin typeface="Helvetica"/>
                          <a:ea typeface="Times New Roman"/>
                          <a:cs typeface="Helvetica"/>
                        </a:rPr>
                        <a:t>Testicular suppression with </a:t>
                      </a:r>
                      <a:r>
                        <a:rPr lang="en-US" sz="1050" dirty="0" err="1">
                          <a:solidFill>
                            <a:srgbClr val="00B050"/>
                          </a:solidFill>
                          <a:latin typeface="Helvetica"/>
                          <a:ea typeface="Times New Roman"/>
                          <a:cs typeface="Helvetica"/>
                        </a:rPr>
                        <a:t>gonadotropin</a:t>
                      </a:r>
                      <a:r>
                        <a:rPr lang="en-US" sz="1050" dirty="0">
                          <a:solidFill>
                            <a:srgbClr val="00B050"/>
                          </a:solidFill>
                          <a:latin typeface="Helvetica"/>
                          <a:ea typeface="Times New Roman"/>
                          <a:cs typeface="Helvetica"/>
                        </a:rPr>
                        <a:t> releasing hormone (</a:t>
                      </a:r>
                      <a:r>
                        <a:rPr lang="en-US" sz="1050" dirty="0" err="1">
                          <a:solidFill>
                            <a:srgbClr val="00B050"/>
                          </a:solidFill>
                          <a:latin typeface="Helvetica"/>
                          <a:ea typeface="Times New Roman"/>
                          <a:cs typeface="Helvetica"/>
                        </a:rPr>
                        <a:t>GnRH</a:t>
                      </a:r>
                      <a:r>
                        <a:rPr lang="en-US" sz="1050" dirty="0">
                          <a:solidFill>
                            <a:srgbClr val="00B050"/>
                          </a:solidFill>
                          <a:latin typeface="Helvetica"/>
                          <a:ea typeface="Times New Roman"/>
                          <a:cs typeface="Helvetica"/>
                        </a:rPr>
                        <a:t>) analogs or antagonists (I)</a:t>
                      </a:r>
                      <a:endParaRPr lang="en-US" sz="1050" dirty="0">
                        <a:solidFill>
                          <a:srgbClr val="00B050"/>
                        </a:solidFill>
                        <a:latin typeface="Calibri"/>
                        <a:ea typeface="SimSun"/>
                        <a:cs typeface="Arial"/>
                      </a:endParaRPr>
                    </a:p>
                  </a:txBody>
                  <a:tcPr marL="14975" marR="14975" marT="7296" marB="7296">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50" dirty="0">
                          <a:solidFill>
                            <a:srgbClr val="403838"/>
                          </a:solidFill>
                          <a:latin typeface="Helvetica"/>
                          <a:ea typeface="Times New Roman"/>
                          <a:cs typeface="Helvetica"/>
                        </a:rPr>
                        <a:t>Use of hormonal therapies to protect testicular tissue during chemotherapy or radiation therapy</a:t>
                      </a:r>
                      <a:endParaRPr lang="en-US" sz="1050" dirty="0">
                        <a:latin typeface="Calibri"/>
                        <a:ea typeface="SimSun"/>
                        <a:cs typeface="Arial"/>
                      </a:endParaRPr>
                    </a:p>
                  </a:txBody>
                  <a:tcPr marL="14975" marR="14975" marT="7296" marB="7296">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050">
                          <a:solidFill>
                            <a:srgbClr val="403838"/>
                          </a:solidFill>
                          <a:latin typeface="Helvetica"/>
                          <a:ea typeface="Times New Roman"/>
                          <a:cs typeface="Helvetica"/>
                        </a:rPr>
                        <a:t>Studies do not support the effectiveness of this approach</a:t>
                      </a:r>
                      <a:r>
                        <a:rPr lang="en-US" sz="1050">
                          <a:latin typeface="inherit"/>
                          <a:ea typeface="Times New Roman"/>
                          <a:cs typeface="Times New Roman"/>
                        </a:rPr>
                        <a:t/>
                      </a:r>
                      <a:br>
                        <a:rPr lang="en-US" sz="1050">
                          <a:latin typeface="inherit"/>
                          <a:ea typeface="Times New Roman"/>
                          <a:cs typeface="Times New Roman"/>
                        </a:rPr>
                      </a:br>
                      <a:endParaRPr lang="en-US" sz="1050">
                        <a:latin typeface="Calibri"/>
                        <a:ea typeface="SimSun"/>
                        <a:cs typeface="Arial"/>
                      </a:endParaRPr>
                    </a:p>
                  </a:txBody>
                  <a:tcPr marL="14975" marR="14975" marT="7296" marB="7296">
                    <a:lnL w="12700" cap="flat" cmpd="sng" algn="ctr">
                      <a:solidFill>
                        <a:srgbClr val="E8E8E8"/>
                      </a:solidFill>
                      <a:prstDash val="solid"/>
                      <a:round/>
                      <a:headEnd type="none" w="med" len="med"/>
                      <a:tailEnd type="none" w="med" len="med"/>
                    </a:lnL>
                    <a:lnR w="12700" cap="flat" cmpd="sng" algn="ctr">
                      <a:solidFill>
                        <a:srgbClr val="E8E8E8"/>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solidFill>
                      <a:srgbClr val="FFFFFF"/>
                    </a:solidFill>
                  </a:tcPr>
                </a:tc>
                <a:tc>
                  <a:txBody>
                    <a:bodyPr/>
                    <a:lstStyle/>
                    <a:p>
                      <a:pPr>
                        <a:lnSpc>
                          <a:spcPct val="115000"/>
                        </a:lnSpc>
                      </a:pPr>
                      <a:endParaRPr lang="en-US" sz="1050" dirty="0">
                        <a:latin typeface="Calibri"/>
                        <a:cs typeface="Arial"/>
                      </a:endParaRPr>
                    </a:p>
                  </a:txBody>
                  <a:tcPr marL="0" marR="0" marT="0" marB="0" anchor="b">
                    <a:lnL w="12700" cap="flat" cmpd="sng" algn="ctr">
                      <a:solidFill>
                        <a:srgbClr val="E8E8E8"/>
                      </a:solidFill>
                      <a:prstDash val="solid"/>
                      <a:round/>
                      <a:headEnd type="none" w="med" len="med"/>
                      <a:tailEnd type="none" w="med" len="med"/>
                    </a:lnL>
                    <a:lnR w="12700" cap="flat" cmpd="sng" algn="ctr">
                      <a:solidFill>
                        <a:srgbClr val="C0C0C0"/>
                      </a:solidFill>
                      <a:prstDash val="solid"/>
                      <a:round/>
                      <a:headEnd type="none" w="med" len="med"/>
                      <a:tailEnd type="none" w="med" len="med"/>
                    </a:lnR>
                    <a:lnT w="12700" cap="flat" cmpd="sng" algn="ctr">
                      <a:solidFill>
                        <a:srgbClr val="C0C0C0"/>
                      </a:solidFill>
                      <a:prstDash val="solid"/>
                      <a:round/>
                      <a:headEnd type="none" w="med" len="med"/>
                      <a:tailEnd type="none" w="med" len="med"/>
                    </a:lnT>
                    <a:lnB w="12700" cap="flat" cmpd="sng" algn="ctr">
                      <a:solidFill>
                        <a:srgbClr val="C0C0C0"/>
                      </a:solidFill>
                      <a:prstDash val="solid"/>
                      <a:round/>
                      <a:headEnd type="none" w="med" len="med"/>
                      <a:tailEnd type="none" w="med" len="med"/>
                    </a:lnB>
                  </a:tcPr>
                </a:tc>
              </a:tr>
            </a:tbl>
          </a:graphicData>
        </a:graphic>
      </p:graphicFrame>
      <p:sp>
        <p:nvSpPr>
          <p:cNvPr id="72705" name="Rectangle 1"/>
          <p:cNvSpPr>
            <a:spLocks noChangeArrowheads="1"/>
          </p:cNvSpPr>
          <p:nvPr/>
        </p:nvSpPr>
        <p:spPr bwMode="auto">
          <a:xfrm>
            <a:off x="304800" y="6019800"/>
            <a:ext cx="35052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457200" algn="l"/>
              </a:tabLst>
            </a:pPr>
            <a:r>
              <a:rPr kumimoji="0" lang="en-US" altLang="zh-CN" sz="1200" b="0" i="0" u="none" strike="noStrike" cap="none" normalizeH="0" baseline="0" dirty="0" smtClean="0">
                <a:ln>
                  <a:noFill/>
                </a:ln>
                <a:solidFill>
                  <a:srgbClr val="403838"/>
                </a:solidFill>
                <a:effectLst/>
                <a:latin typeface="inherit"/>
                <a:ea typeface="Times New Roman" pitchFamily="18" charset="0"/>
                <a:cs typeface="Arial" pitchFamily="34" charset="0"/>
              </a:rPr>
              <a:t>Abbreviations: S, standard; I, investigational.</a:t>
            </a:r>
            <a:endParaRPr kumimoji="0" lang="en-US" altLang="zh-CN"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Oval 7"/>
          <p:cNvSpPr/>
          <p:nvPr/>
        </p:nvSpPr>
        <p:spPr>
          <a:xfrm>
            <a:off x="228600" y="1524000"/>
            <a:ext cx="2133600" cy="762000"/>
          </a:xfrm>
          <a:prstGeom prst="ellipse">
            <a:avLst/>
          </a:prstGeom>
          <a:noFill/>
          <a:ln w="317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graphicFrame>
        <p:nvGraphicFramePr>
          <p:cNvPr id="6" name="Diagram 5"/>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13 - &amp;quot;Preservation of Fertility&amp;quot;&quot;/&gt;&lt;property id=&quot;20307&quot; value=&quot;257&quot;/&gt;&lt;/object&gt;&lt;object type=&quot;3&quot; unique_id=&quot;10006&quot;&gt;&lt;property id=&quot;20148&quot; value=&quot;5&quot;/&gt;&lt;property id=&quot;20300&quot; value=&quot;Slide 16 - &amp;quot;Ovarian Stimulation in estrogen sensitive cancers&amp;quot;&quot;/&gt;&lt;property id=&quot;20307&quot; value=&quot;260&quot;/&gt;&lt;/object&gt;&lt;object type=&quot;3&quot; unique_id=&quot;10007&quot;&gt;&lt;property id=&quot;20148&quot; value=&quot;5&quot;/&gt;&lt;property id=&quot;20300&quot; value=&quot;Slide 5 - &amp;quot;Breast Cancer Treatment…&amp;quot;&quot;/&gt;&lt;property id=&quot;20307&quot; value=&quot;259&quot;/&gt;&lt;/object&gt;&lt;object type=&quot;3&quot; unique_id=&quot;10008&quot;&gt;&lt;property id=&quot;20148&quot; value=&quot;5&quot;/&gt;&lt;property id=&quot;20300&quot; value=&quot;Slide 17 - &amp;quot;Ovarian Stimulation &amp;amp; Breast Cancer&amp;quot;&quot;/&gt;&lt;property id=&quot;20307&quot; value=&quot;261&quot;/&gt;&lt;/object&gt;&lt;object type=&quot;3&quot; unique_id=&quot;10009&quot;&gt;&lt;property id=&quot;20148&quot; value=&quot;5&quot;/&gt;&lt;property id=&quot;20300&quot; value=&quot;Slide 4&quot;/&gt;&lt;property id=&quot;20307&quot; value=&quot;262&quot;/&gt;&lt;/object&gt;&lt;object type=&quot;3&quot; unique_id=&quot;10010&quot;&gt;&lt;property id=&quot;20148&quot; value=&quot;5&quot;/&gt;&lt;property id=&quot;20300&quot; value=&quot;Slide 19&quot;/&gt;&lt;property id=&quot;20307&quot; value=&quot;263&quot;/&gt;&lt;/object&gt;&lt;object type=&quot;3&quot; unique_id=&quot;10011&quot;&gt;&lt;property id=&quot;20148&quot; value=&quot;5&quot;/&gt;&lt;property id=&quot;20300&quot; value=&quot;Slide 7 - &amp;quot;Even if menstrual cycle resumes…&amp;quot;&quot;/&gt;&lt;property id=&quot;20307&quot; value=&quot;264&quot;/&gt;&lt;/object&gt;&lt;object type=&quot;3&quot; unique_id=&quot;10014&quot;&gt;&lt;property id=&quot;20148&quot; value=&quot;5&quot;/&gt;&lt;property id=&quot;20300&quot; value=&quot;Slide 22 - &amp;quot;Timeline&amp;quot;&quot;/&gt;&lt;property id=&quot;20307&quot; value=&quot;265&quot;/&gt;&lt;/object&gt;&lt;object type=&quot;3&quot; unique_id=&quot;10015&quot;&gt;&lt;property id=&quot;20148&quot; value=&quot;5&quot;/&gt;&lt;property id=&quot;20300&quot; value=&quot;Slide 20 - &amp;quot;Ovarian Stimulation &amp;amp; Breast Cancer&amp;quot;&quot;/&gt;&lt;property id=&quot;20307&quot; value=&quot;281&quot;/&gt;&lt;/object&gt;&lt;object type=&quot;3&quot; unique_id=&quot;10016&quot;&gt;&lt;property id=&quot;20148&quot; value=&quot;5&quot;/&gt;&lt;property id=&quot;20300&quot; value=&quot;Slide 12 - &amp;quot;Protection&amp;quot;&quot;/&gt;&lt;property id=&quot;20307&quot; value=&quot;278&quot;/&gt;&lt;/object&gt;&lt;object type=&quot;3&quot; unique_id=&quot;10017&quot;&gt;&lt;property id=&quot;20148&quot; value=&quot;5&quot;/&gt;&lt;property id=&quot;20300&quot; value=&quot;Slide 6 - &amp;quot;&amp;#x0D;&amp;#x0A;Chemotherapy for Breast Cancer&amp;#x0D;&amp;#x0A;&amp;quot;&quot;/&gt;&lt;property id=&quot;20307&quot; value=&quot;280&quot;/&gt;&lt;/object&gt;&lt;object type=&quot;3&quot; unique_id=&quot;10018&quot;&gt;&lt;property id=&quot;20148&quot; value=&quot;5&quot;/&gt;&lt;property id=&quot;20300&quot; value=&quot;Slide 28 - &amp;quot;Slow Freezing&amp;amp;#x09;&amp;amp;#x09;&amp;amp;#x09;Vitrification&amp;quot;&quot;/&gt;&lt;property id=&quot;20307&quot; value=&quot;279&quot;/&gt;&lt;/object&gt;&lt;object type=&quot;3&quot; unique_id=&quot;10019&quot;&gt;&lt;property id=&quot;20148&quot; value=&quot;5&quot;/&gt;&lt;property id=&quot;20300&quot; value=&quot;Slide 36&quot;/&gt;&lt;property id=&quot;20307&quot; value=&quot;266&quot;/&gt;&lt;/object&gt;&lt;object type=&quot;3&quot; unique_id=&quot;10020&quot;&gt;&lt;property id=&quot;20148&quot; value=&quot;5&quot;/&gt;&lt;property id=&quot;20300&quot; value=&quot;Slide 27 - &amp;quot;The Egg is a Unique Cell&amp;quot;&quot;/&gt;&lt;property id=&quot;20307&quot; value=&quot;267&quot;/&gt;&lt;/object&gt;&lt;object type=&quot;3&quot; unique_id=&quot;10021&quot;&gt;&lt;property id=&quot;20148&quot; value=&quot;5&quot;/&gt;&lt;property id=&quot;20300&quot; value=&quot;Slide 33 - &amp;quot;Ovarian Tissue Cryopreservation&amp;quot;&quot;/&gt;&lt;property id=&quot;20307&quot; value=&quot;283&quot;/&gt;&lt;/object&gt;&lt;object type=&quot;3&quot; unique_id=&quot;10164&quot;&gt;&lt;property id=&quot;20148&quot; value=&quot;5&quot;/&gt;&lt;property id=&quot;20300&quot; value=&quot;Slide 1&quot;/&gt;&lt;property id=&quot;20307&quot; value=&quot;284&quot;/&gt;&lt;/object&gt;&lt;object type=&quot;3&quot; unique_id=&quot;10165&quot;&gt;&lt;property id=&quot;20148&quot; value=&quot;5&quot;/&gt;&lt;property id=&quot;20300&quot; value=&quot;Slide 3 - &amp;quot;How Many Women are diagnosed…&amp;quot;&quot;/&gt;&lt;property id=&quot;20307&quot; value=&quot;285&quot;/&gt;&lt;/object&gt;&lt;object type=&quot;3&quot; unique_id=&quot;10743&quot;&gt;&lt;property id=&quot;20148&quot; value=&quot;5&quot;/&gt;&lt;property id=&quot;20300&quot; value=&quot;Slide 11&quot;/&gt;&lt;property id=&quot;20307&quot; value=&quot;286&quot;/&gt;&lt;/object&gt;&lt;object type=&quot;3&quot; unique_id=&quot;10813&quot;&gt;&lt;property id=&quot;20148&quot; value=&quot;5&quot;/&gt;&lt;property id=&quot;20300&quot; value=&quot;Slide 8 - &amp;quot;Age is also an important factor…&amp;quot;&quot;/&gt;&lt;property id=&quot;20307&quot; value=&quot;287&quot;/&gt;&lt;/object&gt;&lt;object type=&quot;3&quot; unique_id=&quot;11078&quot;&gt;&lt;property id=&quot;20148&quot; value=&quot;5&quot;/&gt;&lt;property id=&quot;20300&quot; value=&quot;Slide 21 - &amp;quot;Ovarian Stimulation &amp;amp; Breast Cancer&amp;quot;&quot;/&gt;&lt;property id=&quot;20307&quot; value=&quot;288&quot;/&gt;&lt;/object&gt;&lt;object type=&quot;3&quot; unique_id=&quot;11079&quot;&gt;&lt;property id=&quot;20148&quot; value=&quot;5&quot;/&gt;&lt;property id=&quot;20300&quot; value=&quot;Slide 25 - &amp;quot;Low Estrogen Ovarian Stimulation&amp;quot;&quot;/&gt;&lt;property id=&quot;20307&quot; value=&quot;289&quot;/&gt;&lt;/object&gt;&lt;object type=&quot;3&quot; unique_id=&quot;11106&quot;&gt;&lt;property id=&quot;20148&quot; value=&quot;5&quot;/&gt;&lt;property id=&quot;20300&quot; value=&quot;Slide 18 - &amp;quot;Ovarian Stimulation &amp;amp; Breast Cancer&amp;quot;&quot;/&gt;&lt;property id=&quot;20307&quot; value=&quot;290&quot;/&gt;&lt;/object&gt;&lt;object type=&quot;3&quot; unique_id=&quot;11323&quot;&gt;&lt;property id=&quot;20148&quot; value=&quot;5&quot;/&gt;&lt;property id=&quot;20300&quot; value=&quot;Slide 14 - &amp;quot;Embryo Cryopreservation&amp;quot;&quot;/&gt;&lt;property id=&quot;20307&quot; value=&quot;291&quot;/&gt;&lt;/object&gt;&lt;object type=&quot;3&quot; unique_id=&quot;11520&quot;&gt;&lt;property id=&quot;20148&quot; value=&quot;5&quot;/&gt;&lt;property id=&quot;20300&quot; value=&quot;Slide 23 - &amp;quot;Pregnancy after Breast Cancer Treatment&amp;quot;&quot;/&gt;&lt;property id=&quot;20307&quot; value=&quot;292&quot;/&gt;&lt;/object&gt;&lt;object type=&quot;3&quot; unique_id=&quot;11550&quot;&gt;&lt;property id=&quot;20148&quot; value=&quot;5&quot;/&gt;&lt;property id=&quot;20300&quot; value=&quot;Slide 2&quot;/&gt;&lt;property id=&quot;20307&quot; value=&quot;293&quot;/&gt;&lt;/object&gt;&lt;object type=&quot;3&quot; unique_id=&quot;12576&quot;&gt;&lt;property id=&quot;20148&quot; value=&quot;5&quot;/&gt;&lt;property id=&quot;20300&quot; value=&quot;Slide 24 - &amp;quot;Pregnancy after Breast Cancer Treatment&amp;quot;&quot;/&gt;&lt;property id=&quot;20307&quot; value=&quot;295&quot;/&gt;&lt;/object&gt;&lt;object type=&quot;3&quot; unique_id=&quot;12609&quot;&gt;&lt;property id=&quot;20148&quot; value=&quot;5&quot;/&gt;&lt;property id=&quot;20300&quot; value=&quot;Slide 29 - &amp;quot;          Egg Freezing; Facts&amp;amp;#x09;&amp;amp;#x09;&amp;amp;#x09;&amp;quot;&quot;/&gt;&lt;property id=&quot;20307&quot; value=&quot;296&quot;/&gt;&lt;/object&gt;&lt;object type=&quot;3&quot; unique_id=&quot;12643&quot;&gt;&lt;property id=&quot;20148&quot; value=&quot;5&quot;/&gt;&lt;property id=&quot;20300&quot; value=&quot;Slide 30 - &amp;quot;          Egg Freezing; Facts&amp;amp;#x09;&amp;amp;#x09;&amp;amp;#x09;&amp;quot;&quot;/&gt;&lt;property id=&quot;20307&quot; value=&quot;297&quot;/&gt;&lt;/object&gt;&lt;object type=&quot;3&quot; unique_id=&quot;12712&quot;&gt;&lt;property id=&quot;20148&quot; value=&quot;5&quot;/&gt;&lt;property id=&quot;20300&quot; value=&quot;Slide 15 - &amp;quot;Embryo Cryopreservation&amp;quot;&quot;/&gt;&lt;property id=&quot;20307&quot; value=&quot;298&quot;/&gt;&lt;/object&gt;&lt;object type=&quot;3&quot; unique_id=&quot;12713&quot;&gt;&lt;property id=&quot;20148&quot; value=&quot;5&quot;/&gt;&lt;property id=&quot;20300&quot; value=&quot;Slide 26 - &amp;quot;Oocyte Cryopreservation&amp;quot;&quot;/&gt;&lt;property id=&quot;20307&quot; value=&quot;299&quot;/&gt;&lt;/object&gt;&lt;object type=&quot;3&quot; unique_id=&quot;12858&quot;&gt;&lt;property id=&quot;20148&quot; value=&quot;5&quot;/&gt;&lt;property id=&quot;20300&quot; value=&quot;Slide 32 - &amp;quot;Ovarian Tissue Cryopreservation&amp;quot;&quot;/&gt;&lt;property id=&quot;20307&quot; value=&quot;300&quot;/&gt;&lt;/object&gt;&lt;object type=&quot;3&quot; unique_id=&quot;12970&quot;&gt;&lt;property id=&quot;20148&quot; value=&quot;5&quot;/&gt;&lt;property id=&quot;20300&quot; value=&quot;Slide 31 - &amp;quot;Ovarian Tissue Cryopreservation&amp;quot;&quot;/&gt;&lt;property id=&quot;20307&quot; value=&quot;301&quot;/&gt;&lt;/object&gt;&lt;object type=&quot;3&quot; unique_id=&quot;13587&quot;&gt;&lt;property id=&quot;20148&quot; value=&quot;5&quot;/&gt;&lt;property id=&quot;20300&quot; value=&quot;Slide 34 - &amp;quot;Yes You Can&amp;quot;&quot;/&gt;&lt;property id=&quot;20307&quot; value=&quot;302&quot;/&gt;&lt;/object&gt;&lt;object type=&quot;3&quot; unique_id=&quot;13588&quot;&gt;&lt;property id=&quot;20148&quot; value=&quot;5&quot;/&gt;&lt;property id=&quot;20300&quot; value=&quot;Slide 35 - &amp;quot;Yes just need to..&amp;quot;&quot;/&gt;&lt;property id=&quot;20307&quot; value=&quot;303&quot;/&gt;&lt;/object&gt;&lt;object type=&quot;3&quot; unique_id=&quot;13661&quot;&gt;&lt;property id=&quot;20148&quot; value=&quot;5&quot;/&gt;&lt;property id=&quot;20300&quot; value=&quot;Slide 9 - &amp;quot;Nobody told you all that…&amp;quot;&quot;/&gt;&lt;property id=&quot;20307&quot; value=&quot;304&quot;/&gt;&lt;/object&gt;&lt;object type=&quot;3&quot; unique_id=&quot;13662&quot;&gt;&lt;property id=&quot;20148&quot; value=&quot;5&quot;/&gt;&lt;property id=&quot;20300&quot; value=&quot;Slide 10 - &amp;quot;Age is also an important factor…&amp;quot;&quot;/&gt;&lt;property id=&quot;20307&quot; value=&quot;305&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2831</Words>
  <Application>Microsoft Office PowerPoint</Application>
  <PresentationFormat>On-screen Show (4:3)</PresentationFormat>
  <Paragraphs>466</Paragraphs>
  <Slides>31</Slides>
  <Notes>22</Notes>
  <HiddenSlides>2</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Office Theme</vt:lpstr>
      <vt:lpstr>Photo Editor Photo</vt:lpstr>
      <vt:lpstr>Slide 1</vt:lpstr>
      <vt:lpstr>Slide 2</vt:lpstr>
      <vt:lpstr>Slide 3</vt:lpstr>
      <vt:lpstr>Slide 4</vt:lpstr>
      <vt:lpstr>Slide 5</vt:lpstr>
      <vt:lpstr>Slide 6</vt:lpstr>
      <vt:lpstr>Slide 7</vt:lpstr>
      <vt:lpstr>Slide 8</vt:lpstr>
      <vt:lpstr>Slide 9</vt:lpstr>
      <vt:lpstr>Slide 10</vt:lpstr>
      <vt:lpstr>Vitrification</vt:lpstr>
      <vt:lpstr>Slide 12</vt:lpstr>
      <vt:lpstr>Embryo  Cryopreservation</vt:lpstr>
      <vt:lpstr>Slide 14</vt:lpstr>
      <vt:lpstr>Slide 15</vt:lpstr>
      <vt:lpstr>Slide 16</vt:lpstr>
      <vt:lpstr>Slide 17</vt:lpstr>
      <vt:lpstr>Slide 18</vt:lpstr>
      <vt:lpstr>Oocyte Cryopreservation</vt:lpstr>
      <vt:lpstr>Slide 20</vt:lpstr>
      <vt:lpstr>  </vt:lpstr>
      <vt:lpstr>  </vt:lpstr>
      <vt:lpstr>  </vt:lpstr>
      <vt:lpstr>Slide 24</vt:lpstr>
      <vt:lpstr>Ovarian Tissue Cryopreservation</vt:lpstr>
      <vt:lpstr>Slide 26</vt:lpstr>
      <vt:lpstr>Slide 27</vt:lpstr>
      <vt:lpstr>Slide 28</vt:lpstr>
      <vt:lpstr>Slide 29</vt:lpstr>
      <vt:lpstr>Slide 30</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Fertility on Ice</dc:title>
  <dc:subject>How to Conceive after Breast Cancer</dc:subject>
  <dc:creator/>
  <cp:keywords>Breast cancer, fertility preservation</cp:keywords>
  <cp:lastModifiedBy/>
  <cp:revision>1</cp:revision>
  <dcterms:created xsi:type="dcterms:W3CDTF">2010-05-19T04:13:49Z</dcterms:created>
  <dcterms:modified xsi:type="dcterms:W3CDTF">2014-02-23T17:53:31Z</dcterms:modified>
  <cp:category>cancer;fertility</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