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1"/>
  </p:notesMasterIdLst>
  <p:sldIdLst>
    <p:sldId id="256" r:id="rId2"/>
    <p:sldId id="387" r:id="rId3"/>
    <p:sldId id="395" r:id="rId4"/>
    <p:sldId id="398" r:id="rId5"/>
    <p:sldId id="396" r:id="rId6"/>
    <p:sldId id="397" r:id="rId7"/>
    <p:sldId id="400" r:id="rId8"/>
    <p:sldId id="388" r:id="rId9"/>
    <p:sldId id="401" r:id="rId10"/>
    <p:sldId id="402" r:id="rId11"/>
    <p:sldId id="389" r:id="rId12"/>
    <p:sldId id="391" r:id="rId13"/>
    <p:sldId id="393" r:id="rId14"/>
    <p:sldId id="403" r:id="rId15"/>
    <p:sldId id="404" r:id="rId16"/>
    <p:sldId id="475" r:id="rId17"/>
    <p:sldId id="476" r:id="rId18"/>
    <p:sldId id="405" r:id="rId19"/>
    <p:sldId id="407" r:id="rId20"/>
    <p:sldId id="477" r:id="rId21"/>
    <p:sldId id="408" r:id="rId22"/>
    <p:sldId id="406" r:id="rId23"/>
    <p:sldId id="478" r:id="rId24"/>
    <p:sldId id="409" r:id="rId25"/>
    <p:sldId id="411" r:id="rId26"/>
    <p:sldId id="412" r:id="rId27"/>
    <p:sldId id="413" r:id="rId28"/>
    <p:sldId id="410" r:id="rId29"/>
    <p:sldId id="414" r:id="rId30"/>
    <p:sldId id="415" r:id="rId31"/>
    <p:sldId id="416" r:id="rId32"/>
    <p:sldId id="417" r:id="rId33"/>
    <p:sldId id="418" r:id="rId34"/>
    <p:sldId id="419" r:id="rId35"/>
    <p:sldId id="594" r:id="rId36"/>
    <p:sldId id="420" r:id="rId37"/>
    <p:sldId id="421" r:id="rId38"/>
    <p:sldId id="422" r:id="rId39"/>
    <p:sldId id="423" r:id="rId40"/>
    <p:sldId id="424" r:id="rId41"/>
    <p:sldId id="425" r:id="rId42"/>
    <p:sldId id="426" r:id="rId43"/>
    <p:sldId id="427" r:id="rId44"/>
    <p:sldId id="428" r:id="rId45"/>
    <p:sldId id="430" r:id="rId46"/>
    <p:sldId id="429" r:id="rId47"/>
    <p:sldId id="431" r:id="rId48"/>
    <p:sldId id="596" r:id="rId49"/>
    <p:sldId id="595" r:id="rId50"/>
    <p:sldId id="432" r:id="rId51"/>
    <p:sldId id="433" r:id="rId52"/>
    <p:sldId id="434" r:id="rId53"/>
    <p:sldId id="435" r:id="rId54"/>
    <p:sldId id="436" r:id="rId55"/>
    <p:sldId id="597" r:id="rId56"/>
    <p:sldId id="598" r:id="rId57"/>
    <p:sldId id="437" r:id="rId58"/>
    <p:sldId id="438" r:id="rId59"/>
    <p:sldId id="43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4" r:id="rId74"/>
    <p:sldId id="455" r:id="rId75"/>
    <p:sldId id="479"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470" r:id="rId91"/>
    <p:sldId id="471" r:id="rId92"/>
    <p:sldId id="472" r:id="rId93"/>
    <p:sldId id="473" r:id="rId94"/>
    <p:sldId id="474" r:id="rId95"/>
    <p:sldId id="480" r:id="rId96"/>
    <p:sldId id="481" r:id="rId97"/>
    <p:sldId id="611" r:id="rId98"/>
    <p:sldId id="482" r:id="rId99"/>
    <p:sldId id="483" r:id="rId100"/>
    <p:sldId id="484" r:id="rId101"/>
    <p:sldId id="485" r:id="rId102"/>
    <p:sldId id="486" r:id="rId103"/>
    <p:sldId id="487" r:id="rId104"/>
    <p:sldId id="593" r:id="rId105"/>
    <p:sldId id="488" r:id="rId106"/>
    <p:sldId id="489" r:id="rId107"/>
    <p:sldId id="490" r:id="rId108"/>
    <p:sldId id="491" r:id="rId109"/>
    <p:sldId id="492" r:id="rId110"/>
    <p:sldId id="493" r:id="rId111"/>
    <p:sldId id="494" r:id="rId112"/>
    <p:sldId id="495" r:id="rId113"/>
    <p:sldId id="496" r:id="rId114"/>
    <p:sldId id="498" r:id="rId115"/>
    <p:sldId id="499" r:id="rId116"/>
    <p:sldId id="599" r:id="rId117"/>
    <p:sldId id="600" r:id="rId118"/>
    <p:sldId id="601" r:id="rId119"/>
    <p:sldId id="602" r:id="rId120"/>
    <p:sldId id="603" r:id="rId121"/>
    <p:sldId id="604" r:id="rId122"/>
    <p:sldId id="605" r:id="rId123"/>
    <p:sldId id="606" r:id="rId124"/>
    <p:sldId id="607" r:id="rId125"/>
    <p:sldId id="609" r:id="rId126"/>
    <p:sldId id="608" r:id="rId127"/>
    <p:sldId id="501" r:id="rId128"/>
    <p:sldId id="502" r:id="rId129"/>
    <p:sldId id="503" r:id="rId130"/>
    <p:sldId id="504" r:id="rId131"/>
    <p:sldId id="505" r:id="rId132"/>
    <p:sldId id="507" r:id="rId133"/>
    <p:sldId id="506" r:id="rId134"/>
    <p:sldId id="508" r:id="rId135"/>
    <p:sldId id="510" r:id="rId136"/>
    <p:sldId id="509" r:id="rId137"/>
    <p:sldId id="511" r:id="rId138"/>
    <p:sldId id="512" r:id="rId139"/>
    <p:sldId id="513" r:id="rId140"/>
    <p:sldId id="514" r:id="rId141"/>
    <p:sldId id="515" r:id="rId142"/>
    <p:sldId id="516" r:id="rId143"/>
    <p:sldId id="517" r:id="rId144"/>
    <p:sldId id="518" r:id="rId145"/>
    <p:sldId id="519" r:id="rId146"/>
    <p:sldId id="520" r:id="rId147"/>
    <p:sldId id="521" r:id="rId148"/>
    <p:sldId id="522" r:id="rId149"/>
    <p:sldId id="523" r:id="rId150"/>
    <p:sldId id="524" r:id="rId151"/>
    <p:sldId id="610" r:id="rId152"/>
    <p:sldId id="525" r:id="rId153"/>
    <p:sldId id="526" r:id="rId154"/>
    <p:sldId id="527" r:id="rId155"/>
    <p:sldId id="528" r:id="rId156"/>
    <p:sldId id="529" r:id="rId157"/>
    <p:sldId id="530" r:id="rId158"/>
    <p:sldId id="531" r:id="rId159"/>
    <p:sldId id="532" r:id="rId160"/>
    <p:sldId id="533" r:id="rId161"/>
    <p:sldId id="534" r:id="rId162"/>
    <p:sldId id="535" r:id="rId163"/>
    <p:sldId id="536" r:id="rId164"/>
    <p:sldId id="537" r:id="rId165"/>
    <p:sldId id="538" r:id="rId166"/>
    <p:sldId id="539" r:id="rId167"/>
    <p:sldId id="540" r:id="rId168"/>
    <p:sldId id="541" r:id="rId169"/>
    <p:sldId id="542" r:id="rId170"/>
    <p:sldId id="543" r:id="rId171"/>
    <p:sldId id="544" r:id="rId172"/>
    <p:sldId id="545" r:id="rId173"/>
    <p:sldId id="546" r:id="rId174"/>
    <p:sldId id="547" r:id="rId175"/>
    <p:sldId id="548" r:id="rId176"/>
    <p:sldId id="549" r:id="rId177"/>
    <p:sldId id="550" r:id="rId178"/>
    <p:sldId id="551" r:id="rId179"/>
    <p:sldId id="552" r:id="rId180"/>
    <p:sldId id="553" r:id="rId181"/>
    <p:sldId id="554" r:id="rId182"/>
    <p:sldId id="555" r:id="rId183"/>
    <p:sldId id="556" r:id="rId184"/>
    <p:sldId id="557" r:id="rId185"/>
    <p:sldId id="558" r:id="rId186"/>
    <p:sldId id="559" r:id="rId187"/>
    <p:sldId id="560" r:id="rId188"/>
    <p:sldId id="561" r:id="rId189"/>
    <p:sldId id="562" r:id="rId190"/>
    <p:sldId id="563" r:id="rId191"/>
    <p:sldId id="564" r:id="rId192"/>
    <p:sldId id="565" r:id="rId193"/>
    <p:sldId id="566" r:id="rId194"/>
    <p:sldId id="567" r:id="rId195"/>
    <p:sldId id="568" r:id="rId196"/>
    <p:sldId id="569" r:id="rId197"/>
    <p:sldId id="570" r:id="rId198"/>
    <p:sldId id="571" r:id="rId199"/>
    <p:sldId id="572" r:id="rId200"/>
    <p:sldId id="573" r:id="rId201"/>
    <p:sldId id="574" r:id="rId202"/>
    <p:sldId id="575" r:id="rId203"/>
    <p:sldId id="576" r:id="rId204"/>
    <p:sldId id="577" r:id="rId205"/>
    <p:sldId id="578" r:id="rId206"/>
    <p:sldId id="579" r:id="rId207"/>
    <p:sldId id="580" r:id="rId208"/>
    <p:sldId id="581" r:id="rId209"/>
    <p:sldId id="582" r:id="rId210"/>
    <p:sldId id="583" r:id="rId211"/>
    <p:sldId id="584" r:id="rId212"/>
    <p:sldId id="585" r:id="rId213"/>
    <p:sldId id="586" r:id="rId214"/>
    <p:sldId id="587" r:id="rId215"/>
    <p:sldId id="588" r:id="rId216"/>
    <p:sldId id="589" r:id="rId217"/>
    <p:sldId id="590" r:id="rId218"/>
    <p:sldId id="591" r:id="rId219"/>
    <p:sldId id="337" r:id="rId2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286" autoAdjust="0"/>
    <p:restoredTop sz="87898" autoAdjust="0"/>
  </p:normalViewPr>
  <p:slideViewPr>
    <p:cSldViewPr>
      <p:cViewPr varScale="1">
        <p:scale>
          <a:sx n="72" d="100"/>
          <a:sy n="72" d="100"/>
        </p:scale>
        <p:origin x="-1158" y="-10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_rels/viewProps.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slide" Target="slides/slide1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64B91AB-C77B-4576-A2CD-4FC7280AB44E}" type="datetimeFigureOut">
              <a:rPr lang="en-US"/>
              <a:pPr>
                <a:defRPr/>
              </a:pPr>
              <a:t>11/4/2008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A1E4833-61D4-4C04-B80B-5D35EAA265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baseline="0" dirty="0" smtClean="0">
                <a:solidFill>
                  <a:schemeClr val="tx1"/>
                </a:solidFill>
                <a:latin typeface="+mn-lt"/>
                <a:ea typeface="+mn-ea"/>
                <a:cs typeface="+mn-cs"/>
              </a:rPr>
              <a:t>Age: </a:t>
            </a:r>
            <a:r>
              <a:rPr lang="en-US" sz="1200" kern="1200" baseline="0" dirty="0" smtClean="0">
                <a:solidFill>
                  <a:schemeClr val="tx1"/>
                </a:solidFill>
                <a:latin typeface="+mn-lt"/>
                <a:ea typeface="+mn-ea"/>
                <a:cs typeface="+mn-cs"/>
              </a:rPr>
              <a:t>The reduction in fertility is greatest in women in their late 30s and early 40s. For women aged 35-39 years the</a:t>
            </a:r>
          </a:p>
          <a:p>
            <a:r>
              <a:rPr lang="en-US" sz="1200" kern="1200" baseline="0" dirty="0" smtClean="0">
                <a:solidFill>
                  <a:schemeClr val="tx1"/>
                </a:solidFill>
                <a:latin typeface="+mn-lt"/>
                <a:ea typeface="+mn-ea"/>
                <a:cs typeface="+mn-cs"/>
              </a:rPr>
              <a:t>chance of conceiving spontaneously is about half that of women aged 19-26 years. The natural cumulative conception rate in the</a:t>
            </a:r>
          </a:p>
          <a:p>
            <a:r>
              <a:rPr lang="en-US" sz="1200" kern="1200" baseline="0" dirty="0" smtClean="0">
                <a:solidFill>
                  <a:schemeClr val="tx1"/>
                </a:solidFill>
                <a:latin typeface="+mn-lt"/>
                <a:ea typeface="+mn-ea"/>
                <a:cs typeface="+mn-cs"/>
              </a:rPr>
              <a:t>35-39 age group is around 60% at one year and 85% at two years.</a:t>
            </a:r>
          </a:p>
          <a:p>
            <a:endParaRPr lang="en-US" b="1" dirty="0" smtClean="0"/>
          </a:p>
          <a:p>
            <a:pPr algn="l"/>
            <a:r>
              <a:rPr lang="en-US" sz="1200" baseline="0" dirty="0" smtClean="0">
                <a:solidFill>
                  <a:srgbClr val="292526"/>
                </a:solidFill>
                <a:latin typeface="New-Baskerville-RomanA"/>
              </a:rPr>
              <a:t>If </a:t>
            </a:r>
            <a:r>
              <a:rPr lang="en-US" sz="1200" b="1" baseline="0" dirty="0" smtClean="0">
                <a:solidFill>
                  <a:srgbClr val="292526"/>
                </a:solidFill>
                <a:latin typeface="New-Baskerville-RomanA"/>
              </a:rPr>
              <a:t>the duration of </a:t>
            </a:r>
            <a:r>
              <a:rPr lang="en-US" sz="1200" b="1" baseline="0" dirty="0" err="1" smtClean="0">
                <a:solidFill>
                  <a:srgbClr val="292526"/>
                </a:solidFill>
                <a:latin typeface="New-Baskerville-RomanA"/>
              </a:rPr>
              <a:t>subfertility</a:t>
            </a:r>
            <a:r>
              <a:rPr lang="en-US" sz="1200" b="1" baseline="0" dirty="0" smtClean="0">
                <a:solidFill>
                  <a:srgbClr val="292526"/>
                </a:solidFill>
                <a:latin typeface="New-Baskerville-RomanA"/>
              </a:rPr>
              <a:t> </a:t>
            </a:r>
            <a:r>
              <a:rPr lang="en-US" sz="1200" baseline="0" dirty="0" smtClean="0">
                <a:solidFill>
                  <a:srgbClr val="292526"/>
                </a:solidFill>
                <a:latin typeface="New-Baskerville-RomanA"/>
              </a:rPr>
              <a:t>is less than three years, a couple is 1.7 times more likely to conceive than couples who have been trying for longer.</a:t>
            </a:r>
          </a:p>
          <a:p>
            <a:pPr algn="l"/>
            <a:r>
              <a:rPr lang="en-US" sz="1200" baseline="0" dirty="0" smtClean="0">
                <a:solidFill>
                  <a:srgbClr val="292526"/>
                </a:solidFill>
                <a:latin typeface="New-Baskerville-RomanA"/>
              </a:rPr>
              <a:t>With unexplained </a:t>
            </a:r>
            <a:r>
              <a:rPr lang="en-US" sz="1200" baseline="0" dirty="0" err="1" smtClean="0">
                <a:solidFill>
                  <a:srgbClr val="292526"/>
                </a:solidFill>
                <a:latin typeface="New-Baskerville-RomanA"/>
              </a:rPr>
              <a:t>subfertility</a:t>
            </a:r>
            <a:r>
              <a:rPr lang="en-US" sz="1200" baseline="0" dirty="0" smtClean="0">
                <a:solidFill>
                  <a:srgbClr val="292526"/>
                </a:solidFill>
                <a:latin typeface="New-Baskerville-RomanA"/>
              </a:rPr>
              <a:t> of more than three years, the chances of conception occurring are about 1-3% each cycle.</a:t>
            </a:r>
            <a:endParaRPr lang="en-US" sz="1600" baseline="0" dirty="0" smtClean="0">
              <a:solidFill>
                <a:srgbClr val="000000"/>
              </a:solidFill>
              <a:latin typeface="New-Baskerville-RomanA"/>
            </a:endParaRPr>
          </a:p>
          <a:p>
            <a:endParaRPr lang="en-US" sz="1200" kern="1200" baseline="0" dirty="0" smtClean="0">
              <a:solidFill>
                <a:schemeClr val="tx1"/>
              </a:solidFill>
              <a:latin typeface="+mn-lt"/>
              <a:ea typeface="+mn-ea"/>
              <a:cs typeface="+mn-cs"/>
            </a:endParaRPr>
          </a:p>
          <a:p>
            <a:r>
              <a:rPr lang="en-US" sz="1200" b="1" dirty="0" smtClean="0"/>
              <a:t>Previous pregnancy: </a:t>
            </a:r>
            <a:r>
              <a:rPr lang="en-US" sz="1200" kern="1200" baseline="0" dirty="0" smtClean="0">
                <a:solidFill>
                  <a:schemeClr val="tx1"/>
                </a:solidFill>
                <a:latin typeface="+mn-lt"/>
                <a:ea typeface="+mn-ea"/>
                <a:cs typeface="+mn-cs"/>
              </a:rPr>
              <a:t>The likelihood of conception is increased 1.8-fold if the couple has secondary rather than primary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a:t>
            </a:r>
          </a:p>
          <a:p>
            <a:endParaRPr lang="en-US" b="1" dirty="0" smtClean="0"/>
          </a:p>
          <a:p>
            <a:r>
              <a:rPr lang="en-US" b="1" dirty="0" smtClean="0"/>
              <a:t>Obesity</a:t>
            </a:r>
            <a:r>
              <a:rPr lang="en-US" dirty="0" smtClean="0"/>
              <a:t> </a:t>
            </a:r>
            <a:r>
              <a:rPr lang="en-US" sz="1200" kern="1200" baseline="0" dirty="0" smtClean="0">
                <a:solidFill>
                  <a:schemeClr val="tx1"/>
                </a:solidFill>
                <a:latin typeface="+mn-lt"/>
                <a:ea typeface="+mn-ea"/>
                <a:cs typeface="+mn-cs"/>
              </a:rPr>
              <a:t>: (body mass index (BMI) (weight (kg)/(height (m)2)</a:t>
            </a:r>
            <a:r>
              <a:rPr lang="en-US" sz="1200" dirty="0" smtClean="0"/>
              <a:t> &lt; 20 or &gt; 30</a:t>
            </a:r>
            <a:endParaRPr lang="en-US" sz="1200" kern="1200" baseline="0" dirty="0" smtClean="0">
              <a:solidFill>
                <a:schemeClr val="tx1"/>
              </a:solidFill>
              <a:latin typeface="+mn-lt"/>
              <a:ea typeface="+mn-ea"/>
              <a:cs typeface="+mn-cs"/>
            </a:endParaRPr>
          </a:p>
          <a:p>
            <a:r>
              <a:rPr lang="en-US" dirty="0" smtClean="0"/>
              <a:t>is also associated with an</a:t>
            </a:r>
            <a:r>
              <a:rPr lang="en-US" baseline="0" dirty="0" smtClean="0"/>
              <a:t> </a:t>
            </a:r>
            <a:r>
              <a:rPr lang="en-US" dirty="0" smtClean="0"/>
              <a:t>increased risk of miscarriage and obstetric</a:t>
            </a:r>
            <a:r>
              <a:rPr lang="en-US" baseline="0" dirty="0" smtClean="0"/>
              <a:t> </a:t>
            </a:r>
            <a:r>
              <a:rPr lang="en-US" dirty="0" smtClean="0"/>
              <a:t>complications such as hypertension,</a:t>
            </a:r>
            <a:r>
              <a:rPr lang="en-US" baseline="0" dirty="0" smtClean="0"/>
              <a:t> </a:t>
            </a:r>
            <a:r>
              <a:rPr lang="en-US" dirty="0" smtClean="0"/>
              <a:t>gestational diabetes, </a:t>
            </a:r>
            <a:r>
              <a:rPr lang="en-US" dirty="0" err="1" smtClean="0"/>
              <a:t>thromboembolism</a:t>
            </a:r>
            <a:r>
              <a:rPr lang="en-US" dirty="0" smtClean="0"/>
              <a:t>,</a:t>
            </a:r>
            <a:r>
              <a:rPr lang="en-US" baseline="0" dirty="0" smtClean="0"/>
              <a:t> </a:t>
            </a:r>
            <a:r>
              <a:rPr lang="en-US" dirty="0" smtClean="0"/>
              <a:t>and complicated delivery</a:t>
            </a:r>
          </a:p>
          <a:p>
            <a:endParaRPr lang="en-US" dirty="0" smtClean="0"/>
          </a:p>
          <a:p>
            <a:r>
              <a:rPr lang="en-US" dirty="0" smtClean="0"/>
              <a:t>It has been estimated that </a:t>
            </a:r>
            <a:r>
              <a:rPr lang="en-US" b="1" dirty="0" smtClean="0"/>
              <a:t>smokers</a:t>
            </a:r>
            <a:r>
              <a:rPr lang="en-US" dirty="0" smtClean="0"/>
              <a:t> are 3.4</a:t>
            </a:r>
            <a:r>
              <a:rPr lang="en-US" baseline="0" dirty="0" smtClean="0"/>
              <a:t> </a:t>
            </a:r>
            <a:r>
              <a:rPr lang="en-US" dirty="0" smtClean="0"/>
              <a:t>times more likely to take more than a year</a:t>
            </a:r>
            <a:r>
              <a:rPr lang="en-US" baseline="0" dirty="0" smtClean="0"/>
              <a:t> </a:t>
            </a:r>
            <a:r>
              <a:rPr lang="en-US" dirty="0" smtClean="0"/>
              <a:t>to conceive than non-smokers, and in each</a:t>
            </a:r>
            <a:r>
              <a:rPr lang="en-US" baseline="0" dirty="0" smtClean="0"/>
              <a:t> </a:t>
            </a:r>
            <a:r>
              <a:rPr lang="en-US" dirty="0" smtClean="0"/>
              <a:t>cycle smokers have two thirds the chance</a:t>
            </a:r>
            <a:r>
              <a:rPr lang="en-US" baseline="0" dirty="0" smtClean="0"/>
              <a:t> </a:t>
            </a:r>
            <a:r>
              <a:rPr lang="en-US" dirty="0" smtClean="0"/>
              <a:t>of conceiving compared with non-smokers</a:t>
            </a:r>
          </a:p>
          <a:p>
            <a:endParaRPr lang="en-US" dirty="0" smtClean="0"/>
          </a:p>
          <a:p>
            <a:r>
              <a:rPr lang="en-US" sz="1200" b="1" kern="1200" baseline="0" dirty="0" smtClean="0">
                <a:solidFill>
                  <a:schemeClr val="tx1"/>
                </a:solidFill>
                <a:latin typeface="+mn-lt"/>
                <a:ea typeface="+mn-ea"/>
                <a:cs typeface="+mn-cs"/>
              </a:rPr>
              <a:t>Timing of intercourse during </a:t>
            </a:r>
            <a:r>
              <a:rPr lang="en-US" sz="1200" b="1" kern="1200" baseline="0" dirty="0" err="1" smtClean="0">
                <a:solidFill>
                  <a:schemeClr val="tx1"/>
                </a:solidFill>
                <a:latin typeface="+mn-lt"/>
                <a:ea typeface="+mn-ea"/>
                <a:cs typeface="+mn-cs"/>
              </a:rPr>
              <a:t>ovulatory</a:t>
            </a:r>
            <a:r>
              <a:rPr lang="en-US" sz="1200" b="1" kern="1200" baseline="0" dirty="0" smtClean="0">
                <a:solidFill>
                  <a:schemeClr val="tx1"/>
                </a:solidFill>
                <a:latin typeface="+mn-lt"/>
                <a:ea typeface="+mn-ea"/>
                <a:cs typeface="+mn-cs"/>
              </a:rPr>
              <a:t> cycle </a:t>
            </a:r>
            <a:r>
              <a:rPr lang="en-US" sz="1200" kern="1200" baseline="0" dirty="0" smtClean="0">
                <a:solidFill>
                  <a:schemeClr val="tx1"/>
                </a:solidFill>
                <a:latin typeface="+mn-lt"/>
                <a:ea typeface="+mn-ea"/>
                <a:cs typeface="+mn-cs"/>
              </a:rPr>
              <a:t>The window of opportunity lasts six days, ending on the day of ovulation. the probability of</a:t>
            </a:r>
          </a:p>
          <a:p>
            <a:r>
              <a:rPr lang="en-US" sz="1200" kern="1200" baseline="0" dirty="0" smtClean="0">
                <a:solidFill>
                  <a:schemeClr val="tx1"/>
                </a:solidFill>
                <a:latin typeface="+mn-lt"/>
                <a:ea typeface="+mn-ea"/>
                <a:cs typeface="+mn-cs"/>
              </a:rPr>
              <a:t>conception rose from six days before ovulation, peaked two days before ovulation, then fell markedly by the day of ovulation. This is consistent with the progesterone induced changes in cervical mucus that occur immediately after ovulation and impede the penetration of sperm.</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Impaired fertility in women drinking more than five units of </a:t>
            </a:r>
            <a:r>
              <a:rPr lang="en-US" sz="1200" b="1" kern="1200" baseline="0" dirty="0" smtClean="0">
                <a:solidFill>
                  <a:schemeClr val="tx1"/>
                </a:solidFill>
                <a:latin typeface="+mn-lt"/>
                <a:ea typeface="+mn-ea"/>
                <a:cs typeface="+mn-cs"/>
              </a:rPr>
              <a:t>alcohol</a:t>
            </a:r>
            <a:r>
              <a:rPr lang="en-US" sz="1200" kern="1200" baseline="0" dirty="0" smtClean="0">
                <a:solidFill>
                  <a:schemeClr val="tx1"/>
                </a:solidFill>
                <a:latin typeface="+mn-lt"/>
                <a:ea typeface="+mn-ea"/>
                <a:cs typeface="+mn-cs"/>
              </a:rPr>
              <a:t> a week, whereas others have found that low to moderate alcohol</a:t>
            </a:r>
          </a:p>
          <a:p>
            <a:r>
              <a:rPr lang="en-US" sz="1200" kern="1200" baseline="0" dirty="0" smtClean="0">
                <a:solidFill>
                  <a:schemeClr val="tx1"/>
                </a:solidFill>
                <a:latin typeface="+mn-lt"/>
                <a:ea typeface="+mn-ea"/>
                <a:cs typeface="+mn-cs"/>
              </a:rPr>
              <a:t>consumption may be associated with a higher conception rate than in non-drinkers. Excess alcohol consumption in men can</a:t>
            </a:r>
          </a:p>
          <a:p>
            <a:r>
              <a:rPr lang="en-US" sz="1200" kern="1200" baseline="0" dirty="0" smtClean="0">
                <a:solidFill>
                  <a:schemeClr val="tx1"/>
                </a:solidFill>
                <a:latin typeface="+mn-lt"/>
                <a:ea typeface="+mn-ea"/>
                <a:cs typeface="+mn-cs"/>
              </a:rPr>
              <a:t>contribute to impotence and difficulties with ejaculation and may impair spermatogenesis.</a:t>
            </a:r>
          </a:p>
          <a:p>
            <a:endParaRPr lang="en-US" sz="1200"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baseline="0" dirty="0" smtClean="0">
              <a:solidFill>
                <a:schemeClr val="tx1"/>
              </a:solidFill>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kern="1200" baseline="0" dirty="0" smtClean="0">
                <a:solidFill>
                  <a:schemeClr val="tx1"/>
                </a:solidFill>
                <a:latin typeface="+mn-lt"/>
                <a:ea typeface="+mn-ea"/>
                <a:cs typeface="+mn-cs"/>
              </a:rPr>
              <a:t>Medical induction</a:t>
            </a:r>
          </a:p>
          <a:p>
            <a:r>
              <a:rPr lang="en-US" sz="1200" b="1" i="1" kern="1200" baseline="0" dirty="0" err="1" smtClean="0">
                <a:solidFill>
                  <a:schemeClr val="tx1"/>
                </a:solidFill>
                <a:latin typeface="+mn-lt"/>
                <a:ea typeface="+mn-ea"/>
                <a:cs typeface="+mn-cs"/>
              </a:rPr>
              <a:t>Pulsatile</a:t>
            </a:r>
            <a:r>
              <a:rPr lang="en-US" sz="1200" b="1" i="1" kern="1200" baseline="0" dirty="0" smtClean="0">
                <a:solidFill>
                  <a:schemeClr val="tx1"/>
                </a:solidFill>
                <a:latin typeface="+mn-lt"/>
                <a:ea typeface="+mn-ea"/>
                <a:cs typeface="+mn-cs"/>
              </a:rPr>
              <a:t> gonadotrophin releasing hormone</a:t>
            </a:r>
          </a:p>
          <a:p>
            <a:r>
              <a:rPr lang="en-US" sz="1200" kern="1200" baseline="0" dirty="0" smtClean="0">
                <a:solidFill>
                  <a:schemeClr val="tx1"/>
                </a:solidFill>
                <a:latin typeface="+mn-lt"/>
                <a:ea typeface="+mn-ea"/>
                <a:cs typeface="+mn-cs"/>
              </a:rPr>
              <a:t>Treatment with gonadotrophin releasing hormone that is</a:t>
            </a:r>
          </a:p>
          <a:p>
            <a:r>
              <a:rPr lang="en-US" sz="1200" kern="1200" baseline="0" dirty="0" smtClean="0">
                <a:solidFill>
                  <a:schemeClr val="tx1"/>
                </a:solidFill>
                <a:latin typeface="+mn-lt"/>
                <a:ea typeface="+mn-ea"/>
                <a:cs typeface="+mn-cs"/>
              </a:rPr>
              <a:t>started in a </a:t>
            </a:r>
            <a:r>
              <a:rPr lang="en-US" sz="1200" kern="1200" baseline="0" dirty="0" err="1" smtClean="0">
                <a:solidFill>
                  <a:schemeClr val="tx1"/>
                </a:solidFill>
                <a:latin typeface="+mn-lt"/>
                <a:ea typeface="+mn-ea"/>
                <a:cs typeface="+mn-cs"/>
              </a:rPr>
              <a:t>specialised</a:t>
            </a:r>
            <a:r>
              <a:rPr lang="en-US" sz="1200" kern="1200" baseline="0" dirty="0" smtClean="0">
                <a:solidFill>
                  <a:schemeClr val="tx1"/>
                </a:solidFill>
                <a:latin typeface="+mn-lt"/>
                <a:ea typeface="+mn-ea"/>
                <a:cs typeface="+mn-cs"/>
              </a:rPr>
              <a:t> hospital setting may be suitable for</a:t>
            </a:r>
          </a:p>
          <a:p>
            <a:r>
              <a:rPr lang="en-US" sz="1200" kern="1200" baseline="0" dirty="0" smtClean="0">
                <a:solidFill>
                  <a:schemeClr val="tx1"/>
                </a:solidFill>
                <a:latin typeface="+mn-lt"/>
                <a:ea typeface="+mn-ea"/>
                <a:cs typeface="+mn-cs"/>
              </a:rPr>
              <a:t>women who have a purely hypothalamic cause for their</a:t>
            </a:r>
          </a:p>
          <a:p>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for example women with recovered weight</a:t>
            </a:r>
          </a:p>
          <a:p>
            <a:r>
              <a:rPr lang="en-US" sz="1200" kern="1200" baseline="0" dirty="0" smtClean="0">
                <a:solidFill>
                  <a:schemeClr val="tx1"/>
                </a:solidFill>
                <a:latin typeface="+mn-lt"/>
                <a:ea typeface="+mn-ea"/>
                <a:cs typeface="+mn-cs"/>
              </a:rPr>
              <a:t>related </a:t>
            </a:r>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but who are still not ovulating. The</a:t>
            </a:r>
          </a:p>
          <a:p>
            <a:r>
              <a:rPr lang="en-US" sz="1200" kern="1200" baseline="0" dirty="0" smtClean="0">
                <a:solidFill>
                  <a:schemeClr val="tx1"/>
                </a:solidFill>
                <a:latin typeface="+mn-lt"/>
                <a:ea typeface="+mn-ea"/>
                <a:cs typeface="+mn-cs"/>
              </a:rPr>
              <a:t>woman wears a small mechanical syringe pump that can deliver</a:t>
            </a:r>
          </a:p>
          <a:p>
            <a:r>
              <a:rPr lang="en-US" sz="1200" kern="1200" baseline="0" dirty="0" smtClean="0">
                <a:solidFill>
                  <a:schemeClr val="tx1"/>
                </a:solidFill>
                <a:latin typeface="+mn-lt"/>
                <a:ea typeface="+mn-ea"/>
                <a:cs typeface="+mn-cs"/>
              </a:rPr>
              <a:t>a pulse of gonadotrophin releasing hormone subcutaneously</a:t>
            </a:r>
          </a:p>
          <a:p>
            <a:r>
              <a:rPr lang="en-US" sz="1200" kern="1200" baseline="0" dirty="0" smtClean="0">
                <a:solidFill>
                  <a:schemeClr val="tx1"/>
                </a:solidFill>
                <a:latin typeface="+mn-lt"/>
                <a:ea typeface="+mn-ea"/>
                <a:cs typeface="+mn-cs"/>
              </a:rPr>
              <a:t>every 90 minutes, and this usually leads to </a:t>
            </a:r>
            <a:r>
              <a:rPr lang="en-US" sz="1200" kern="1200" baseline="0" dirty="0" err="1" smtClean="0">
                <a:solidFill>
                  <a:schemeClr val="tx1"/>
                </a:solidFill>
                <a:latin typeface="+mn-lt"/>
                <a:ea typeface="+mn-ea"/>
                <a:cs typeface="+mn-cs"/>
              </a:rPr>
              <a:t>unifollicular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ovulation. Local reactions may occur at the injection site.</a:t>
            </a:r>
          </a:p>
          <a:p>
            <a:r>
              <a:rPr lang="en-US" sz="1200" kern="1200" baseline="0" dirty="0" smtClean="0">
                <a:solidFill>
                  <a:schemeClr val="tx1"/>
                </a:solidFill>
                <a:latin typeface="+mn-lt"/>
                <a:ea typeface="+mn-ea"/>
                <a:cs typeface="+mn-cs"/>
              </a:rPr>
              <a:t>Conception rates are similar to those in the normal population</a:t>
            </a:r>
          </a:p>
          <a:p>
            <a:r>
              <a:rPr lang="en-US" sz="1200" kern="1200" baseline="0" dirty="0" smtClean="0">
                <a:solidFill>
                  <a:schemeClr val="tx1"/>
                </a:solidFill>
                <a:latin typeface="+mn-lt"/>
                <a:ea typeface="+mn-ea"/>
                <a:cs typeface="+mn-cs"/>
              </a:rPr>
              <a:t>at around 20-30% per cycle and 80-90% after 12 months’ use.</a:t>
            </a:r>
          </a:p>
          <a:p>
            <a:endParaRPr lang="en-US" dirty="0" smtClean="0"/>
          </a:p>
          <a:p>
            <a:r>
              <a:rPr lang="en-US" sz="1200" b="1" i="1" kern="1200" baseline="0" dirty="0" err="1" smtClean="0">
                <a:solidFill>
                  <a:schemeClr val="tx1"/>
                </a:solidFill>
                <a:latin typeface="+mn-lt"/>
                <a:ea typeface="+mn-ea"/>
                <a:cs typeface="+mn-cs"/>
              </a:rPr>
              <a:t>Antioestrogen</a:t>
            </a:r>
            <a:r>
              <a:rPr lang="en-US" sz="1200" b="1" i="1" kern="1200" baseline="0" dirty="0" smtClean="0">
                <a:solidFill>
                  <a:schemeClr val="tx1"/>
                </a:solidFill>
                <a:latin typeface="+mn-lt"/>
                <a:ea typeface="+mn-ea"/>
                <a:cs typeface="+mn-cs"/>
              </a:rPr>
              <a:t> treatment: </a:t>
            </a:r>
            <a:r>
              <a:rPr lang="en-US" sz="1200" b="1" i="1" kern="1200" baseline="0" dirty="0" err="1" smtClean="0">
                <a:solidFill>
                  <a:schemeClr val="tx1"/>
                </a:solidFill>
                <a:latin typeface="+mn-lt"/>
                <a:ea typeface="+mn-ea"/>
                <a:cs typeface="+mn-cs"/>
              </a:rPr>
              <a:t>Clomifene</a:t>
            </a:r>
            <a:endParaRPr lang="en-US" sz="1200" b="1" i="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Clomifene</a:t>
            </a:r>
            <a:r>
              <a:rPr lang="en-US" sz="1200" kern="1200" baseline="0" dirty="0" smtClean="0">
                <a:solidFill>
                  <a:schemeClr val="tx1"/>
                </a:solidFill>
                <a:latin typeface="+mn-lt"/>
                <a:ea typeface="+mn-ea"/>
                <a:cs typeface="+mn-cs"/>
              </a:rPr>
              <a:t> acts by blocking </a:t>
            </a:r>
            <a:r>
              <a:rPr lang="en-US" sz="1200" kern="1200" baseline="0" dirty="0" err="1" smtClean="0">
                <a:solidFill>
                  <a:schemeClr val="tx1"/>
                </a:solidFill>
                <a:latin typeface="+mn-lt"/>
                <a:ea typeface="+mn-ea"/>
                <a:cs typeface="+mn-cs"/>
              </a:rPr>
              <a:t>oestrogen</a:t>
            </a:r>
            <a:r>
              <a:rPr lang="en-US" sz="1200" kern="1200" baseline="0" dirty="0" smtClean="0">
                <a:solidFill>
                  <a:schemeClr val="tx1"/>
                </a:solidFill>
                <a:latin typeface="+mn-lt"/>
                <a:ea typeface="+mn-ea"/>
                <a:cs typeface="+mn-cs"/>
              </a:rPr>
              <a:t> receptors in the pituitary</a:t>
            </a:r>
          </a:p>
          <a:p>
            <a:r>
              <a:rPr lang="en-US" sz="1200" kern="1200" baseline="0" dirty="0" smtClean="0">
                <a:solidFill>
                  <a:schemeClr val="tx1"/>
                </a:solidFill>
                <a:latin typeface="+mn-lt"/>
                <a:ea typeface="+mn-ea"/>
                <a:cs typeface="+mn-cs"/>
              </a:rPr>
              <a:t>leading to an increased production of follicle stimulating</a:t>
            </a:r>
          </a:p>
          <a:p>
            <a:r>
              <a:rPr lang="en-US" sz="1200" kern="1200" baseline="0" dirty="0" smtClean="0">
                <a:solidFill>
                  <a:schemeClr val="tx1"/>
                </a:solidFill>
                <a:latin typeface="+mn-lt"/>
                <a:ea typeface="+mn-ea"/>
                <a:cs typeface="+mn-cs"/>
              </a:rPr>
              <a:t>hormone, which then stimulates development of one or more</a:t>
            </a:r>
          </a:p>
          <a:p>
            <a:r>
              <a:rPr lang="en-US" sz="1200" kern="1200" baseline="0" dirty="0" smtClean="0">
                <a:solidFill>
                  <a:schemeClr val="tx1"/>
                </a:solidFill>
                <a:latin typeface="+mn-lt"/>
                <a:ea typeface="+mn-ea"/>
                <a:cs typeface="+mn-cs"/>
              </a:rPr>
              <a:t>dominant follicles. These drugs can be used only in conditions</a:t>
            </a:r>
          </a:p>
          <a:p>
            <a:r>
              <a:rPr lang="en-US" sz="1200" kern="1200" baseline="0" dirty="0" smtClean="0">
                <a:solidFill>
                  <a:schemeClr val="tx1"/>
                </a:solidFill>
                <a:latin typeface="+mn-lt"/>
                <a:ea typeface="+mn-ea"/>
                <a:cs typeface="+mn-cs"/>
              </a:rPr>
              <a:t>in which the hypothalamic-pituitary axis is functioning—for</a:t>
            </a:r>
          </a:p>
          <a:p>
            <a:r>
              <a:rPr lang="en-US" sz="1200" kern="1200" baseline="0" dirty="0" smtClean="0">
                <a:solidFill>
                  <a:schemeClr val="tx1"/>
                </a:solidFill>
                <a:latin typeface="+mn-lt"/>
                <a:ea typeface="+mn-ea"/>
                <a:cs typeface="+mn-cs"/>
              </a:rPr>
              <a:t>example, polycystic ovary syndrome. Ovulation induction with</a:t>
            </a:r>
          </a:p>
          <a:p>
            <a:r>
              <a:rPr lang="en-US" sz="1200" kern="1200" baseline="0" dirty="0" err="1" smtClean="0">
                <a:solidFill>
                  <a:schemeClr val="tx1"/>
                </a:solidFill>
                <a:latin typeface="+mn-lt"/>
                <a:ea typeface="+mn-ea"/>
                <a:cs typeface="+mn-cs"/>
              </a:rPr>
              <a:t>clomifene</a:t>
            </a:r>
            <a:r>
              <a:rPr lang="en-US" sz="1200" kern="1200" baseline="0" dirty="0" smtClean="0">
                <a:solidFill>
                  <a:schemeClr val="tx1"/>
                </a:solidFill>
                <a:latin typeface="+mn-lt"/>
                <a:ea typeface="+mn-ea"/>
                <a:cs typeface="+mn-cs"/>
              </a:rPr>
              <a:t> should be undertaken only in circumstances that</a:t>
            </a:r>
          </a:p>
          <a:p>
            <a:r>
              <a:rPr lang="en-US" sz="1200" kern="1200" baseline="0" dirty="0" smtClean="0">
                <a:solidFill>
                  <a:schemeClr val="tx1"/>
                </a:solidFill>
                <a:latin typeface="+mn-lt"/>
                <a:ea typeface="+mn-ea"/>
                <a:cs typeface="+mn-cs"/>
              </a:rPr>
              <a:t>allow access to ovarian ultrasound monitoring, because of the</a:t>
            </a:r>
          </a:p>
          <a:p>
            <a:r>
              <a:rPr lang="en-US" sz="1200" kern="1200" baseline="0" dirty="0" smtClean="0">
                <a:solidFill>
                  <a:schemeClr val="tx1"/>
                </a:solidFill>
                <a:latin typeface="+mn-lt"/>
                <a:ea typeface="+mn-ea"/>
                <a:cs typeface="+mn-cs"/>
              </a:rPr>
              <a:t>risk of multiple follicle development and the small but real risk</a:t>
            </a:r>
          </a:p>
          <a:p>
            <a:r>
              <a:rPr lang="en-US" sz="1200" kern="1200" baseline="0" dirty="0" smtClean="0">
                <a:solidFill>
                  <a:schemeClr val="tx1"/>
                </a:solidFill>
                <a:latin typeface="+mn-lt"/>
                <a:ea typeface="+mn-ea"/>
                <a:cs typeface="+mn-cs"/>
              </a:rPr>
              <a:t>of ovarian hyperstimulation syndrome (Royal College of</a:t>
            </a:r>
          </a:p>
          <a:p>
            <a:r>
              <a:rPr lang="en-US" sz="1200" kern="1200" baseline="0" dirty="0" err="1" smtClean="0">
                <a:solidFill>
                  <a:schemeClr val="tx1"/>
                </a:solidFill>
                <a:latin typeface="+mn-lt"/>
                <a:ea typeface="+mn-ea"/>
                <a:cs typeface="+mn-cs"/>
              </a:rPr>
              <a:t>Obstetricans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Gynaecologists’</a:t>
            </a:r>
            <a:r>
              <a:rPr lang="en-US" sz="1200" kern="1200" baseline="0" dirty="0" smtClean="0">
                <a:solidFill>
                  <a:schemeClr val="tx1"/>
                </a:solidFill>
                <a:latin typeface="+mn-lt"/>
                <a:ea typeface="+mn-ea"/>
                <a:cs typeface="+mn-cs"/>
              </a:rPr>
              <a:t> guidelines, No 3). Seventy per</a:t>
            </a:r>
          </a:p>
          <a:p>
            <a:r>
              <a:rPr lang="en-US" sz="1200" kern="1200" baseline="0" dirty="0" smtClean="0">
                <a:solidFill>
                  <a:schemeClr val="tx1"/>
                </a:solidFill>
                <a:latin typeface="+mn-lt"/>
                <a:ea typeface="+mn-ea"/>
                <a:cs typeface="+mn-cs"/>
              </a:rPr>
              <a:t>cent of women with polycystic ovary syndrome will ovulate in</a:t>
            </a:r>
            <a:endParaRPr lang="en-US" dirty="0" smtClean="0"/>
          </a:p>
          <a:p>
            <a:r>
              <a:rPr lang="en-US" sz="1200" kern="1200" baseline="0" dirty="0" smtClean="0">
                <a:solidFill>
                  <a:schemeClr val="tx1"/>
                </a:solidFill>
                <a:latin typeface="+mn-lt"/>
                <a:ea typeface="+mn-ea"/>
                <a:cs typeface="+mn-cs"/>
              </a:rPr>
              <a:t>response to </a:t>
            </a:r>
            <a:r>
              <a:rPr lang="en-US" sz="1200" kern="1200" baseline="0" dirty="0" err="1" smtClean="0">
                <a:solidFill>
                  <a:schemeClr val="tx1"/>
                </a:solidFill>
                <a:latin typeface="+mn-lt"/>
                <a:ea typeface="+mn-ea"/>
                <a:cs typeface="+mn-cs"/>
              </a:rPr>
              <a:t>clomifene</a:t>
            </a:r>
            <a:r>
              <a:rPr lang="en-US" sz="1200" kern="1200" baseline="0" dirty="0" smtClean="0">
                <a:solidFill>
                  <a:schemeClr val="tx1"/>
                </a:solidFill>
                <a:latin typeface="+mn-lt"/>
                <a:ea typeface="+mn-ea"/>
                <a:cs typeface="+mn-cs"/>
              </a:rPr>
              <a:t>, with a conception rate of 40-60% at six</a:t>
            </a:r>
          </a:p>
          <a:p>
            <a:r>
              <a:rPr lang="en-US" sz="1200" kern="1200" baseline="0" dirty="0" smtClean="0">
                <a:solidFill>
                  <a:schemeClr val="tx1"/>
                </a:solidFill>
                <a:latin typeface="+mn-lt"/>
                <a:ea typeface="+mn-ea"/>
                <a:cs typeface="+mn-cs"/>
              </a:rPr>
              <a:t>months. The incidence of twins is around 10%, and triplets 1%.</a:t>
            </a:r>
          </a:p>
          <a:p>
            <a:r>
              <a:rPr lang="en-US" sz="1200" b="1" i="1" kern="1200" baseline="0" dirty="0" err="1" smtClean="0">
                <a:solidFill>
                  <a:schemeClr val="tx1"/>
                </a:solidFill>
                <a:latin typeface="+mn-lt"/>
                <a:ea typeface="+mn-ea"/>
                <a:cs typeface="+mn-cs"/>
              </a:rPr>
              <a:t>Metformin</a:t>
            </a:r>
            <a:endParaRPr lang="en-US" sz="1200" b="1"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Increasingly, studies report that </a:t>
            </a:r>
            <a:r>
              <a:rPr lang="en-US" sz="1200" kern="1200" baseline="0" dirty="0" err="1" smtClean="0">
                <a:solidFill>
                  <a:schemeClr val="tx1"/>
                </a:solidFill>
                <a:latin typeface="+mn-lt"/>
                <a:ea typeface="+mn-ea"/>
                <a:cs typeface="+mn-cs"/>
              </a:rPr>
              <a:t>metformin</a:t>
            </a:r>
            <a:r>
              <a:rPr lang="en-US" sz="1200" kern="1200" baseline="0" dirty="0" smtClean="0">
                <a:solidFill>
                  <a:schemeClr val="tx1"/>
                </a:solidFill>
                <a:latin typeface="+mn-lt"/>
                <a:ea typeface="+mn-ea"/>
                <a:cs typeface="+mn-cs"/>
              </a:rPr>
              <a:t> at doses of</a:t>
            </a:r>
          </a:p>
          <a:p>
            <a:r>
              <a:rPr lang="en-US" sz="1200" kern="1200" baseline="0" dirty="0" smtClean="0">
                <a:solidFill>
                  <a:schemeClr val="tx1"/>
                </a:solidFill>
                <a:latin typeface="+mn-lt"/>
                <a:ea typeface="+mn-ea"/>
                <a:cs typeface="+mn-cs"/>
              </a:rPr>
              <a:t>1500 mg a day (in a similar way to weight loss) may improve</a:t>
            </a:r>
          </a:p>
          <a:p>
            <a:r>
              <a:rPr lang="en-US" sz="1200" kern="1200" baseline="0" dirty="0" smtClean="0">
                <a:solidFill>
                  <a:schemeClr val="tx1"/>
                </a:solidFill>
                <a:latin typeface="+mn-lt"/>
                <a:ea typeface="+mn-ea"/>
                <a:cs typeface="+mn-cs"/>
              </a:rPr>
              <a:t>menstrual regularity by reducing insulin and free testosterone</a:t>
            </a:r>
          </a:p>
          <a:p>
            <a:r>
              <a:rPr lang="en-US" sz="1200" kern="1200" baseline="0" dirty="0" smtClean="0">
                <a:solidFill>
                  <a:schemeClr val="tx1"/>
                </a:solidFill>
                <a:latin typeface="+mn-lt"/>
                <a:ea typeface="+mn-ea"/>
                <a:cs typeface="+mn-cs"/>
              </a:rPr>
              <a:t>concentrations in both lean and obese women with polycystic</a:t>
            </a:r>
          </a:p>
          <a:p>
            <a:r>
              <a:rPr lang="en-US" sz="1200" kern="1200" baseline="0" dirty="0" smtClean="0">
                <a:solidFill>
                  <a:schemeClr val="tx1"/>
                </a:solidFill>
                <a:latin typeface="+mn-lt"/>
                <a:ea typeface="+mn-ea"/>
                <a:cs typeface="+mn-cs"/>
              </a:rPr>
              <a:t>ovary syndrome who are not ovulating. However, caution is</a:t>
            </a:r>
          </a:p>
          <a:p>
            <a:r>
              <a:rPr lang="en-US" sz="1200" kern="1200" baseline="0" dirty="0" smtClean="0">
                <a:solidFill>
                  <a:schemeClr val="tx1"/>
                </a:solidFill>
                <a:latin typeface="+mn-lt"/>
                <a:ea typeface="+mn-ea"/>
                <a:cs typeface="+mn-cs"/>
              </a:rPr>
              <a:t>needed because </a:t>
            </a:r>
            <a:r>
              <a:rPr lang="en-US" sz="1200" kern="1200" baseline="0" dirty="0" err="1" smtClean="0">
                <a:solidFill>
                  <a:schemeClr val="tx1"/>
                </a:solidFill>
                <a:latin typeface="+mn-lt"/>
                <a:ea typeface="+mn-ea"/>
                <a:cs typeface="+mn-cs"/>
              </a:rPr>
              <a:t>metformin</a:t>
            </a:r>
            <a:r>
              <a:rPr lang="en-US" sz="1200" kern="1200" baseline="0" dirty="0" smtClean="0">
                <a:solidFill>
                  <a:schemeClr val="tx1"/>
                </a:solidFill>
                <a:latin typeface="+mn-lt"/>
                <a:ea typeface="+mn-ea"/>
                <a:cs typeface="+mn-cs"/>
              </a:rPr>
              <a:t> is not licensed for this indication,</a:t>
            </a:r>
          </a:p>
          <a:p>
            <a:r>
              <a:rPr lang="en-US" sz="1200" kern="1200" baseline="0" dirty="0" smtClean="0">
                <a:solidFill>
                  <a:schemeClr val="tx1"/>
                </a:solidFill>
                <a:latin typeface="+mn-lt"/>
                <a:ea typeface="+mn-ea"/>
                <a:cs typeface="+mn-cs"/>
              </a:rPr>
              <a:t>and the results of convincing trials are still awaited.</a:t>
            </a:r>
          </a:p>
          <a:p>
            <a:r>
              <a:rPr lang="en-US" sz="1200" b="1" i="1" kern="1200" baseline="0" dirty="0" smtClean="0">
                <a:solidFill>
                  <a:schemeClr val="tx1"/>
                </a:solidFill>
                <a:latin typeface="+mn-lt"/>
                <a:ea typeface="+mn-ea"/>
                <a:cs typeface="+mn-cs"/>
              </a:rPr>
              <a:t>Follicle stimulating hormone injections</a:t>
            </a:r>
          </a:p>
          <a:p>
            <a:r>
              <a:rPr lang="en-US" sz="1200" kern="1200" baseline="0" dirty="0" smtClean="0">
                <a:solidFill>
                  <a:schemeClr val="tx1"/>
                </a:solidFill>
                <a:latin typeface="+mn-lt"/>
                <a:ea typeface="+mn-ea"/>
                <a:cs typeface="+mn-cs"/>
              </a:rPr>
              <a:t>Treatment with follicle stimulating hormone is used in women</a:t>
            </a:r>
          </a:p>
          <a:p>
            <a:r>
              <a:rPr lang="en-US" sz="1200" kern="1200" baseline="0" dirty="0" smtClean="0">
                <a:solidFill>
                  <a:schemeClr val="tx1"/>
                </a:solidFill>
                <a:latin typeface="+mn-lt"/>
                <a:ea typeface="+mn-ea"/>
                <a:cs typeface="+mn-cs"/>
              </a:rPr>
              <a:t>with hypothalamic-pituitary causes of </a:t>
            </a:r>
            <a:r>
              <a:rPr lang="en-US" sz="1200" kern="1200" baseline="0" dirty="0" err="1" smtClean="0">
                <a:solidFill>
                  <a:schemeClr val="tx1"/>
                </a:solidFill>
                <a:latin typeface="+mn-lt"/>
                <a:ea typeface="+mn-ea"/>
                <a:cs typeface="+mn-cs"/>
              </a:rPr>
              <a:t>anovulation</a:t>
            </a:r>
            <a:r>
              <a:rPr lang="en-US" sz="1200" kern="1200" baseline="0" dirty="0" smtClean="0">
                <a:solidFill>
                  <a:schemeClr val="tx1"/>
                </a:solidFill>
                <a:latin typeface="+mn-lt"/>
                <a:ea typeface="+mn-ea"/>
                <a:cs typeface="+mn-cs"/>
              </a:rPr>
              <a:t>, and for</a:t>
            </a:r>
          </a:p>
          <a:p>
            <a:r>
              <a:rPr lang="en-US" sz="1200" kern="1200" baseline="0" dirty="0" smtClean="0">
                <a:solidFill>
                  <a:schemeClr val="tx1"/>
                </a:solidFill>
                <a:latin typeface="+mn-lt"/>
                <a:ea typeface="+mn-ea"/>
                <a:cs typeface="+mn-cs"/>
              </a:rPr>
              <a:t>women with polycystic ovary syndrome who have failed to</a:t>
            </a:r>
          </a:p>
          <a:p>
            <a:r>
              <a:rPr lang="en-US" sz="1200" kern="1200" baseline="0" dirty="0" smtClean="0">
                <a:solidFill>
                  <a:schemeClr val="tx1"/>
                </a:solidFill>
                <a:latin typeface="+mn-lt"/>
                <a:ea typeface="+mn-ea"/>
                <a:cs typeface="+mn-cs"/>
              </a:rPr>
              <a:t>respond to or conceive using </a:t>
            </a:r>
            <a:r>
              <a:rPr lang="en-US" sz="1200" kern="1200" baseline="0" dirty="0" err="1" smtClean="0">
                <a:solidFill>
                  <a:schemeClr val="tx1"/>
                </a:solidFill>
                <a:latin typeface="+mn-lt"/>
                <a:ea typeface="+mn-ea"/>
                <a:cs typeface="+mn-cs"/>
              </a:rPr>
              <a:t>clomifene</a:t>
            </a:r>
            <a:r>
              <a:rPr lang="en-US" sz="1200" kern="1200" baseline="0" dirty="0" smtClean="0">
                <a:solidFill>
                  <a:schemeClr val="tx1"/>
                </a:solidFill>
                <a:latin typeface="+mn-lt"/>
                <a:ea typeface="+mn-ea"/>
                <a:cs typeface="+mn-cs"/>
              </a:rPr>
              <a:t>. As the most serious</a:t>
            </a:r>
          </a:p>
          <a:p>
            <a:r>
              <a:rPr lang="en-US" sz="1200" kern="1200" baseline="0" dirty="0" smtClean="0">
                <a:solidFill>
                  <a:schemeClr val="tx1"/>
                </a:solidFill>
                <a:latin typeface="+mn-lt"/>
                <a:ea typeface="+mn-ea"/>
                <a:cs typeface="+mn-cs"/>
              </a:rPr>
              <a:t>complications of this therapy are ovarian hyperstimulation</a:t>
            </a:r>
          </a:p>
          <a:p>
            <a:r>
              <a:rPr lang="en-US" sz="1200" kern="1200" baseline="0" dirty="0" smtClean="0">
                <a:solidFill>
                  <a:schemeClr val="tx1"/>
                </a:solidFill>
                <a:latin typeface="+mn-lt"/>
                <a:ea typeface="+mn-ea"/>
                <a:cs typeface="+mn-cs"/>
              </a:rPr>
              <a:t>syndrome and high order multiple pregnancy, it is essential that</a:t>
            </a:r>
          </a:p>
          <a:p>
            <a:r>
              <a:rPr lang="en-US" sz="1200" kern="1200" baseline="0" dirty="0" smtClean="0">
                <a:solidFill>
                  <a:schemeClr val="tx1"/>
                </a:solidFill>
                <a:latin typeface="+mn-lt"/>
                <a:ea typeface="+mn-ea"/>
                <a:cs typeface="+mn-cs"/>
              </a:rPr>
              <a:t>this treatment is monitored by reproductive specialists with</a:t>
            </a:r>
          </a:p>
          <a:p>
            <a:r>
              <a:rPr lang="en-US" sz="1200" kern="1200" baseline="0" dirty="0" smtClean="0">
                <a:solidFill>
                  <a:schemeClr val="tx1"/>
                </a:solidFill>
                <a:latin typeface="+mn-lt"/>
                <a:ea typeface="+mn-ea"/>
                <a:cs typeface="+mn-cs"/>
              </a:rPr>
              <a:t>access to </a:t>
            </a:r>
            <a:r>
              <a:rPr lang="en-US" sz="1200" kern="1200" baseline="0" dirty="0" err="1" smtClean="0">
                <a:solidFill>
                  <a:schemeClr val="tx1"/>
                </a:solidFill>
                <a:latin typeface="+mn-lt"/>
                <a:ea typeface="+mn-ea"/>
                <a:cs typeface="+mn-cs"/>
              </a:rPr>
              <a:t>ultrasonography</a:t>
            </a:r>
            <a:r>
              <a:rPr lang="en-US" sz="1200" kern="1200" baseline="0" dirty="0" smtClean="0">
                <a:solidFill>
                  <a:schemeClr val="tx1"/>
                </a:solidFill>
                <a:latin typeface="+mn-lt"/>
                <a:ea typeface="+mn-ea"/>
                <a:cs typeface="+mn-cs"/>
              </a:rPr>
              <a:t> and tertiary care facilities.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Surgical induction</a:t>
            </a:r>
          </a:p>
          <a:p>
            <a:r>
              <a:rPr lang="en-US" sz="1200" kern="1200" baseline="0" dirty="0" smtClean="0">
                <a:solidFill>
                  <a:schemeClr val="tx1"/>
                </a:solidFill>
                <a:latin typeface="+mn-lt"/>
                <a:ea typeface="+mn-ea"/>
                <a:cs typeface="+mn-cs"/>
              </a:rPr>
              <a:t>Laparoscopic ovarian diathermy or “drilling” has replaced</a:t>
            </a:r>
          </a:p>
          <a:p>
            <a:r>
              <a:rPr lang="en-US" sz="1200" kern="1200" baseline="0" dirty="0" smtClean="0">
                <a:solidFill>
                  <a:schemeClr val="tx1"/>
                </a:solidFill>
                <a:latin typeface="+mn-lt"/>
                <a:ea typeface="+mn-ea"/>
                <a:cs typeface="+mn-cs"/>
              </a:rPr>
              <a:t>wedge resection of the ovaries in women with polycystic ovary</a:t>
            </a:r>
          </a:p>
          <a:p>
            <a:r>
              <a:rPr lang="en-US" sz="1200" kern="1200" baseline="0" dirty="0" smtClean="0">
                <a:solidFill>
                  <a:schemeClr val="tx1"/>
                </a:solidFill>
                <a:latin typeface="+mn-lt"/>
                <a:ea typeface="+mn-ea"/>
                <a:cs typeface="+mn-cs"/>
              </a:rPr>
              <a:t>syndrome. At laparoscopy, five to six diathermy or laser</a:t>
            </a:r>
          </a:p>
          <a:p>
            <a:r>
              <a:rPr lang="en-US" sz="1200" kern="1200" baseline="0" dirty="0" smtClean="0">
                <a:solidFill>
                  <a:schemeClr val="tx1"/>
                </a:solidFill>
                <a:latin typeface="+mn-lt"/>
                <a:ea typeface="+mn-ea"/>
                <a:cs typeface="+mn-cs"/>
              </a:rPr>
              <a:t>punctures are made in the ovary. Success rates are comparable</a:t>
            </a:r>
          </a:p>
          <a:p>
            <a:r>
              <a:rPr lang="en-US" sz="1200" kern="1200" baseline="0" dirty="0" smtClean="0">
                <a:solidFill>
                  <a:schemeClr val="tx1"/>
                </a:solidFill>
                <a:latin typeface="+mn-lt"/>
                <a:ea typeface="+mn-ea"/>
                <a:cs typeface="+mn-cs"/>
              </a:rPr>
              <a:t>with follicle stimulating hormone administration, with lower</a:t>
            </a:r>
          </a:p>
          <a:p>
            <a:r>
              <a:rPr lang="en-US" sz="1200" kern="1200" baseline="0" dirty="0" smtClean="0">
                <a:solidFill>
                  <a:schemeClr val="tx1"/>
                </a:solidFill>
                <a:latin typeface="+mn-lt"/>
                <a:ea typeface="+mn-ea"/>
                <a:cs typeface="+mn-cs"/>
              </a:rPr>
              <a:t>risks of multiple pregnancy or ovarian hyperstimulation</a:t>
            </a:r>
          </a:p>
          <a:p>
            <a:r>
              <a:rPr lang="en-US" sz="1200" kern="1200" baseline="0" dirty="0" smtClean="0">
                <a:solidFill>
                  <a:schemeClr val="tx1"/>
                </a:solidFill>
                <a:latin typeface="+mn-lt"/>
                <a:ea typeface="+mn-ea"/>
                <a:cs typeface="+mn-cs"/>
              </a:rPr>
              <a:t>syndrome, but complications can arise from surgery and</a:t>
            </a:r>
          </a:p>
          <a:p>
            <a:r>
              <a:rPr lang="en-US" sz="1200" kern="1200" baseline="0" dirty="0" smtClean="0">
                <a:solidFill>
                  <a:schemeClr val="tx1"/>
                </a:solidFill>
                <a:latin typeface="+mn-lt"/>
                <a:ea typeface="+mn-ea"/>
                <a:cs typeface="+mn-cs"/>
              </a:rPr>
              <a:t>adhesion formation. If too much ovarian tissue is destroyed</a:t>
            </a:r>
          </a:p>
          <a:p>
            <a:r>
              <a:rPr lang="en-US" sz="1200" kern="1200" baseline="0" dirty="0" smtClean="0">
                <a:solidFill>
                  <a:schemeClr val="tx1"/>
                </a:solidFill>
                <a:latin typeface="+mn-lt"/>
                <a:ea typeface="+mn-ea"/>
                <a:cs typeface="+mn-cs"/>
              </a:rPr>
              <a:t>there is a potential risk of premature ovarian failure in the</a:t>
            </a:r>
          </a:p>
          <a:p>
            <a:r>
              <a:rPr lang="en-US" sz="1200" kern="1200" baseline="0" dirty="0" smtClean="0">
                <a:solidFill>
                  <a:schemeClr val="tx1"/>
                </a:solidFill>
                <a:latin typeface="+mn-lt"/>
                <a:ea typeface="+mn-ea"/>
                <a:cs typeface="+mn-cs"/>
              </a:rPr>
              <a:t>future, although this risk is still being evaluated.</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baseline="0" dirty="0" smtClean="0">
                <a:solidFill>
                  <a:schemeClr val="tx1"/>
                </a:solidFill>
                <a:latin typeface="+mn-lt"/>
                <a:ea typeface="+mn-ea"/>
                <a:cs typeface="+mn-cs"/>
              </a:rPr>
              <a:t>Chlamydia </a:t>
            </a:r>
            <a:r>
              <a:rPr lang="en-US" sz="1200" b="1" i="1" kern="1200" baseline="0" dirty="0" err="1" smtClean="0">
                <a:solidFill>
                  <a:schemeClr val="tx1"/>
                </a:solidFill>
                <a:latin typeface="+mn-lt"/>
                <a:ea typeface="+mn-ea"/>
                <a:cs typeface="+mn-cs"/>
              </a:rPr>
              <a:t>trachomatis</a:t>
            </a:r>
            <a:endParaRPr lang="en-US" sz="1200" b="1"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Chlamydia </a:t>
            </a:r>
            <a:r>
              <a:rPr lang="en-US" sz="1200" i="1" kern="1200" baseline="0" dirty="0" err="1" smtClean="0">
                <a:solidFill>
                  <a:schemeClr val="tx1"/>
                </a:solidFill>
                <a:latin typeface="+mn-lt"/>
                <a:ea typeface="+mn-ea"/>
                <a:cs typeface="+mn-cs"/>
              </a:rPr>
              <a:t>trachomatis</a:t>
            </a:r>
            <a:r>
              <a:rPr lang="en-US" sz="1200" i="1" kern="1200" baseline="0" dirty="0" smtClean="0">
                <a:solidFill>
                  <a:schemeClr val="tx1"/>
                </a:solidFill>
                <a:latin typeface="+mn-lt"/>
                <a:ea typeface="+mn-ea"/>
                <a:cs typeface="+mn-cs"/>
              </a:rPr>
              <a:t> accounts for around half the cases of</a:t>
            </a:r>
          </a:p>
          <a:p>
            <a:r>
              <a:rPr lang="en-US" sz="1200" kern="1200" baseline="0" dirty="0" smtClean="0">
                <a:solidFill>
                  <a:schemeClr val="tx1"/>
                </a:solidFill>
                <a:latin typeface="+mn-lt"/>
                <a:ea typeface="+mn-ea"/>
                <a:cs typeface="+mn-cs"/>
              </a:rPr>
              <a:t>acute pelvic inflammatory disease in developed countries. It</a:t>
            </a:r>
          </a:p>
          <a:p>
            <a:r>
              <a:rPr lang="en-US" sz="1200" kern="1200" baseline="0" dirty="0" smtClean="0">
                <a:solidFill>
                  <a:schemeClr val="tx1"/>
                </a:solidFill>
                <a:latin typeface="+mn-lt"/>
                <a:ea typeface="+mn-ea"/>
                <a:cs typeface="+mn-cs"/>
              </a:rPr>
              <a:t>is the commonest sexually transmitted agent in the United</a:t>
            </a:r>
          </a:p>
          <a:p>
            <a:r>
              <a:rPr lang="en-US" sz="1200" kern="1200" baseline="0" dirty="0" smtClean="0">
                <a:solidFill>
                  <a:schemeClr val="tx1"/>
                </a:solidFill>
                <a:latin typeface="+mn-lt"/>
                <a:ea typeface="+mn-ea"/>
                <a:cs typeface="+mn-cs"/>
              </a:rPr>
              <a:t>Kingdom. </a:t>
            </a:r>
            <a:r>
              <a:rPr lang="en-US" sz="1200" kern="1200" baseline="0" dirty="0" err="1" smtClean="0">
                <a:solidFill>
                  <a:schemeClr val="tx1"/>
                </a:solidFill>
                <a:latin typeface="+mn-lt"/>
                <a:ea typeface="+mn-ea"/>
                <a:cs typeface="+mn-cs"/>
              </a:rPr>
              <a:t>Chlamydial</a:t>
            </a:r>
            <a:r>
              <a:rPr lang="en-US" sz="1200" kern="1200" baseline="0" dirty="0" smtClean="0">
                <a:solidFill>
                  <a:schemeClr val="tx1"/>
                </a:solidFill>
                <a:latin typeface="+mn-lt"/>
                <a:ea typeface="+mn-ea"/>
                <a:cs typeface="+mn-cs"/>
              </a:rPr>
              <a:t> infections are often not diagnosed</a:t>
            </a:r>
          </a:p>
          <a:p>
            <a:r>
              <a:rPr lang="en-US" sz="1200" kern="1200" baseline="0" dirty="0" smtClean="0">
                <a:solidFill>
                  <a:schemeClr val="tx1"/>
                </a:solidFill>
                <a:latin typeface="+mn-lt"/>
                <a:ea typeface="+mn-ea"/>
                <a:cs typeface="+mn-cs"/>
              </a:rPr>
              <a:t>because they are usually asymptomatic or have few signs of</a:t>
            </a:r>
          </a:p>
          <a:p>
            <a:r>
              <a:rPr lang="en-US" sz="1200" kern="1200" baseline="0" dirty="0" smtClean="0">
                <a:solidFill>
                  <a:schemeClr val="tx1"/>
                </a:solidFill>
                <a:latin typeface="+mn-lt"/>
                <a:ea typeface="+mn-ea"/>
                <a:cs typeface="+mn-cs"/>
              </a:rPr>
              <a:t>infection. Both symptomatic and asymptomatic </a:t>
            </a:r>
            <a:r>
              <a:rPr lang="en-US" sz="1200" kern="1200" baseline="0" dirty="0" err="1" smtClean="0">
                <a:solidFill>
                  <a:schemeClr val="tx1"/>
                </a:solidFill>
                <a:latin typeface="+mn-lt"/>
                <a:ea typeface="+mn-ea"/>
                <a:cs typeface="+mn-cs"/>
              </a:rPr>
              <a:t>chlamydial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infections can damage the reproductive tract. In women, they</a:t>
            </a:r>
          </a:p>
          <a:p>
            <a:r>
              <a:rPr lang="en-US" sz="1200" kern="1200" baseline="0" dirty="0" smtClean="0">
                <a:solidFill>
                  <a:schemeClr val="tx1"/>
                </a:solidFill>
                <a:latin typeface="+mn-lt"/>
                <a:ea typeface="+mn-ea"/>
                <a:cs typeface="+mn-cs"/>
              </a:rPr>
              <a:t>can cause </a:t>
            </a:r>
            <a:r>
              <a:rPr lang="en-US" sz="1200" kern="1200" baseline="0" dirty="0" err="1" smtClean="0">
                <a:solidFill>
                  <a:schemeClr val="tx1"/>
                </a:solidFill>
                <a:latin typeface="+mn-lt"/>
                <a:ea typeface="+mn-ea"/>
                <a:cs typeface="+mn-cs"/>
              </a:rPr>
              <a:t>urethritis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cervicitis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endometritis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salpingitis</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which may result in </a:t>
            </a:r>
            <a:r>
              <a:rPr lang="en-US" sz="1200" kern="1200" baseline="0" dirty="0" err="1" smtClean="0">
                <a:solidFill>
                  <a:schemeClr val="tx1"/>
                </a:solidFill>
                <a:latin typeface="+mn-lt"/>
                <a:ea typeface="+mn-ea"/>
                <a:cs typeface="+mn-cs"/>
              </a:rPr>
              <a:t>peritubal</a:t>
            </a:r>
            <a:r>
              <a:rPr lang="en-US" sz="1200" kern="1200" baseline="0" dirty="0" smtClean="0">
                <a:solidFill>
                  <a:schemeClr val="tx1"/>
                </a:solidFill>
                <a:latin typeface="+mn-lt"/>
                <a:ea typeface="+mn-ea"/>
                <a:cs typeface="+mn-cs"/>
              </a:rPr>
              <a:t> adhesions. These adhesions may</a:t>
            </a:r>
          </a:p>
          <a:p>
            <a:r>
              <a:rPr lang="en-US" sz="1200" kern="1200" baseline="0" dirty="0" smtClean="0">
                <a:solidFill>
                  <a:schemeClr val="tx1"/>
                </a:solidFill>
                <a:latin typeface="+mn-lt"/>
                <a:ea typeface="+mn-ea"/>
                <a:cs typeface="+mn-cs"/>
              </a:rPr>
              <a:t>cause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ectopic pregnancy, and chronic pelvic pain.</a:t>
            </a:r>
          </a:p>
          <a:p>
            <a:r>
              <a:rPr lang="en-US" sz="1200" kern="1200" baseline="0" dirty="0" smtClean="0">
                <a:solidFill>
                  <a:schemeClr val="tx1"/>
                </a:solidFill>
                <a:latin typeface="+mn-lt"/>
                <a:ea typeface="+mn-ea"/>
                <a:cs typeface="+mn-cs"/>
              </a:rPr>
              <a:t>Delayed treatment increases the risk of these </a:t>
            </a:r>
            <a:r>
              <a:rPr lang="en-US" sz="1200" kern="1200" baseline="0" dirty="0" err="1" smtClean="0">
                <a:solidFill>
                  <a:schemeClr val="tx1"/>
                </a:solidFill>
                <a:latin typeface="+mn-lt"/>
                <a:ea typeface="+mn-ea"/>
                <a:cs typeface="+mn-cs"/>
              </a:rPr>
              <a:t>sequelae</a:t>
            </a:r>
            <a:r>
              <a:rPr lang="en-US" sz="1200" kern="1200" baseline="0" dirty="0" smtClean="0">
                <a:solidFill>
                  <a:schemeClr val="tx1"/>
                </a:solidFill>
                <a:latin typeface="+mn-lt"/>
                <a:ea typeface="+mn-ea"/>
                <a:cs typeface="+mn-cs"/>
              </a:rPr>
              <a:t> and</a:t>
            </a:r>
          </a:p>
          <a:p>
            <a:r>
              <a:rPr lang="en-US" sz="1200" kern="1200" baseline="0" dirty="0" smtClean="0">
                <a:solidFill>
                  <a:schemeClr val="tx1"/>
                </a:solidFill>
                <a:latin typeface="+mn-lt"/>
                <a:ea typeface="+mn-ea"/>
                <a:cs typeface="+mn-cs"/>
              </a:rPr>
              <a:t>transmission of the infection to sexual partners.</a:t>
            </a:r>
          </a:p>
          <a:p>
            <a:r>
              <a:rPr lang="en-US" sz="1200" b="1" i="1" kern="1200" baseline="0" dirty="0" err="1" smtClean="0">
                <a:solidFill>
                  <a:schemeClr val="tx1"/>
                </a:solidFill>
                <a:latin typeface="+mn-lt"/>
                <a:ea typeface="+mn-ea"/>
                <a:cs typeface="+mn-cs"/>
              </a:rPr>
              <a:t>Gonorrhoea</a:t>
            </a:r>
            <a:endParaRPr lang="en-US" sz="1200" b="1" i="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Gonorrhoea</a:t>
            </a:r>
            <a:r>
              <a:rPr lang="en-US" sz="1200" kern="1200" baseline="0" dirty="0" smtClean="0">
                <a:solidFill>
                  <a:schemeClr val="tx1"/>
                </a:solidFill>
                <a:latin typeface="+mn-lt"/>
                <a:ea typeface="+mn-ea"/>
                <a:cs typeface="+mn-cs"/>
              </a:rPr>
              <a:t> is particularly common in young, urban women</a:t>
            </a:r>
          </a:p>
          <a:p>
            <a:r>
              <a:rPr lang="en-US" sz="1200" kern="1200" baseline="0" dirty="0" smtClean="0">
                <a:solidFill>
                  <a:schemeClr val="tx1"/>
                </a:solidFill>
                <a:latin typeface="+mn-lt"/>
                <a:ea typeface="+mn-ea"/>
                <a:cs typeface="+mn-cs"/>
              </a:rPr>
              <a:t>of low socioeconomic groups and in people who have several</a:t>
            </a:r>
          </a:p>
          <a:p>
            <a:r>
              <a:rPr lang="en-US" sz="1200" kern="1200" baseline="0" dirty="0" smtClean="0">
                <a:solidFill>
                  <a:schemeClr val="tx1"/>
                </a:solidFill>
                <a:latin typeface="+mn-lt"/>
                <a:ea typeface="+mn-ea"/>
                <a:cs typeface="+mn-cs"/>
              </a:rPr>
              <a:t>sexual partners. It may present as a </a:t>
            </a:r>
            <a:r>
              <a:rPr lang="en-US" sz="1200" kern="1200" baseline="0" dirty="0" err="1" smtClean="0">
                <a:solidFill>
                  <a:schemeClr val="tx1"/>
                </a:solidFill>
                <a:latin typeface="+mn-lt"/>
                <a:ea typeface="+mn-ea"/>
                <a:cs typeface="+mn-cs"/>
              </a:rPr>
              <a:t>localised</a:t>
            </a:r>
            <a:r>
              <a:rPr lang="en-US" sz="1200" kern="1200" baseline="0" dirty="0" smtClean="0">
                <a:solidFill>
                  <a:schemeClr val="tx1"/>
                </a:solidFill>
                <a:latin typeface="+mn-lt"/>
                <a:ea typeface="+mn-ea"/>
                <a:cs typeface="+mn-cs"/>
              </a:rPr>
              <a:t> infection of the</a:t>
            </a:r>
          </a:p>
          <a:p>
            <a:r>
              <a:rPr lang="en-US" sz="1200" kern="1200" baseline="0" dirty="0" smtClean="0">
                <a:solidFill>
                  <a:schemeClr val="tx1"/>
                </a:solidFill>
                <a:latin typeface="+mn-lt"/>
                <a:ea typeface="+mn-ea"/>
                <a:cs typeface="+mn-cs"/>
              </a:rPr>
              <a:t>lower genital tract, as an invasive infection of the upper genital</a:t>
            </a:r>
          </a:p>
          <a:p>
            <a:r>
              <a:rPr lang="en-US" sz="1200" kern="1200" baseline="0" dirty="0" smtClean="0">
                <a:solidFill>
                  <a:schemeClr val="tx1"/>
                </a:solidFill>
                <a:latin typeface="+mn-lt"/>
                <a:ea typeface="+mn-ea"/>
                <a:cs typeface="+mn-cs"/>
              </a:rPr>
              <a:t>tract, or as disseminated disease with systemic manifestations;</a:t>
            </a:r>
          </a:p>
          <a:p>
            <a:r>
              <a:rPr lang="en-US" sz="1200" kern="1200" baseline="0" dirty="0" smtClean="0">
                <a:solidFill>
                  <a:schemeClr val="tx1"/>
                </a:solidFill>
                <a:latin typeface="+mn-lt"/>
                <a:ea typeface="+mn-ea"/>
                <a:cs typeface="+mn-cs"/>
              </a:rPr>
              <a:t>however, it may be asymptomatic. Infection with </a:t>
            </a:r>
            <a:r>
              <a:rPr lang="en-US" sz="1200" kern="1200" baseline="0" dirty="0" err="1" smtClean="0">
                <a:solidFill>
                  <a:schemeClr val="tx1"/>
                </a:solidFill>
                <a:latin typeface="+mn-lt"/>
                <a:ea typeface="+mn-ea"/>
                <a:cs typeface="+mn-cs"/>
              </a:rPr>
              <a:t>chlamydia</a:t>
            </a:r>
            <a:r>
              <a:rPr lang="en-US" sz="1200" kern="1200" baseline="0" dirty="0" smtClean="0">
                <a:solidFill>
                  <a:schemeClr val="tx1"/>
                </a:solidFill>
                <a:latin typeface="+mn-lt"/>
                <a:ea typeface="+mn-ea"/>
                <a:cs typeface="+mn-cs"/>
              </a:rPr>
              <a:t> is</a:t>
            </a:r>
          </a:p>
          <a:p>
            <a:r>
              <a:rPr lang="en-US" sz="1200" kern="1200" baseline="0" dirty="0" smtClean="0">
                <a:solidFill>
                  <a:schemeClr val="tx1"/>
                </a:solidFill>
                <a:latin typeface="+mn-lt"/>
                <a:ea typeface="+mn-ea"/>
                <a:cs typeface="+mn-cs"/>
              </a:rPr>
              <a:t>concurrent in 30-50% of patients from whom gonococcus is</a:t>
            </a:r>
          </a:p>
          <a:p>
            <a:r>
              <a:rPr lang="en-US" sz="1200" kern="1200" baseline="0" dirty="0" smtClean="0">
                <a:solidFill>
                  <a:schemeClr val="tx1"/>
                </a:solidFill>
                <a:latin typeface="+mn-lt"/>
                <a:ea typeface="+mn-ea"/>
                <a:cs typeface="+mn-cs"/>
              </a:rPr>
              <a:t>isolated.</a:t>
            </a:r>
          </a:p>
          <a:p>
            <a:r>
              <a:rPr lang="en-US" sz="1200" b="1" i="1" kern="1200" baseline="0" dirty="0" smtClean="0">
                <a:solidFill>
                  <a:schemeClr val="tx1"/>
                </a:solidFill>
                <a:latin typeface="+mn-lt"/>
                <a:ea typeface="+mn-ea"/>
                <a:cs typeface="+mn-cs"/>
              </a:rPr>
              <a:t>Genital tuberculosis</a:t>
            </a:r>
          </a:p>
          <a:p>
            <a:r>
              <a:rPr lang="en-US" sz="1200" kern="1200" baseline="0" dirty="0" smtClean="0">
                <a:solidFill>
                  <a:schemeClr val="tx1"/>
                </a:solidFill>
                <a:latin typeface="+mn-lt"/>
                <a:ea typeface="+mn-ea"/>
                <a:cs typeface="+mn-cs"/>
              </a:rPr>
              <a:t>Genital tuberculosis can cause simple tubal block, </a:t>
            </a:r>
            <a:r>
              <a:rPr lang="en-US" sz="1200" kern="1200" baseline="0" dirty="0" err="1" smtClean="0">
                <a:solidFill>
                  <a:schemeClr val="tx1"/>
                </a:solidFill>
                <a:latin typeface="+mn-lt"/>
                <a:ea typeface="+mn-ea"/>
                <a:cs typeface="+mn-cs"/>
              </a:rPr>
              <a:t>tubo</a:t>
            </a:r>
            <a:r>
              <a:rPr lang="en-US" sz="1200" kern="1200" baseline="0" dirty="0" smtClean="0">
                <a:solidFill>
                  <a:schemeClr val="tx1"/>
                </a:solidFill>
                <a:latin typeface="+mn-lt"/>
                <a:ea typeface="+mn-ea"/>
                <a:cs typeface="+mn-cs"/>
              </a:rPr>
              <a:t>-ovarian</a:t>
            </a:r>
          </a:p>
          <a:p>
            <a:r>
              <a:rPr lang="en-US" sz="1200" kern="1200" baseline="0" dirty="0" smtClean="0">
                <a:solidFill>
                  <a:schemeClr val="tx1"/>
                </a:solidFill>
                <a:latin typeface="+mn-lt"/>
                <a:ea typeface="+mn-ea"/>
                <a:cs typeface="+mn-cs"/>
              </a:rPr>
              <a:t>abscesses, or dense pelvic adhesions (frozen pelvis).</a:t>
            </a:r>
          </a:p>
          <a:p>
            <a:r>
              <a:rPr lang="en-US" sz="1200" b="1" i="1" kern="1200" baseline="0" dirty="0" smtClean="0">
                <a:solidFill>
                  <a:schemeClr val="tx1"/>
                </a:solidFill>
                <a:latin typeface="+mn-lt"/>
                <a:ea typeface="+mn-ea"/>
                <a:cs typeface="+mn-cs"/>
              </a:rPr>
              <a:t>Post-pregnancy sepsis</a:t>
            </a:r>
          </a:p>
          <a:p>
            <a:r>
              <a:rPr lang="en-US" sz="1200" kern="1200" baseline="0" dirty="0" smtClean="0">
                <a:solidFill>
                  <a:schemeClr val="tx1"/>
                </a:solidFill>
                <a:latin typeface="+mn-lt"/>
                <a:ea typeface="+mn-ea"/>
                <a:cs typeface="+mn-cs"/>
              </a:rPr>
              <a:t>Post-pregnancy sepsis (post-abortion and puerperal infection)</a:t>
            </a:r>
          </a:p>
          <a:p>
            <a:r>
              <a:rPr lang="en-US" sz="1200" kern="1200" baseline="0" dirty="0" smtClean="0">
                <a:solidFill>
                  <a:schemeClr val="tx1"/>
                </a:solidFill>
                <a:latin typeface="+mn-lt"/>
                <a:ea typeface="+mn-ea"/>
                <a:cs typeface="+mn-cs"/>
              </a:rPr>
              <a:t>may be associated with </a:t>
            </a:r>
            <a:r>
              <a:rPr lang="en-US" sz="1200" kern="1200" baseline="0" dirty="0" err="1" smtClean="0">
                <a:solidFill>
                  <a:schemeClr val="tx1"/>
                </a:solidFill>
                <a:latin typeface="+mn-lt"/>
                <a:ea typeface="+mn-ea"/>
                <a:cs typeface="+mn-cs"/>
              </a:rPr>
              <a:t>salpingitis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endometritis</a:t>
            </a:r>
            <a:r>
              <a:rPr lang="en-US" sz="1200" kern="1200" baseline="0" dirty="0" smtClean="0">
                <a:solidFill>
                  <a:schemeClr val="tx1"/>
                </a:solidFill>
                <a:latin typeface="+mn-lt"/>
                <a:ea typeface="+mn-ea"/>
                <a:cs typeface="+mn-cs"/>
              </a:rPr>
              <a:t>.</a:t>
            </a:r>
          </a:p>
          <a:p>
            <a:r>
              <a:rPr lang="en-US" sz="1200" kern="1200" baseline="0" dirty="0" err="1" smtClean="0">
                <a:solidFill>
                  <a:schemeClr val="tx1"/>
                </a:solidFill>
                <a:latin typeface="+mn-lt"/>
                <a:ea typeface="+mn-ea"/>
                <a:cs typeface="+mn-cs"/>
              </a:rPr>
              <a:t>Endometritis</a:t>
            </a:r>
            <a:r>
              <a:rPr lang="en-US" sz="1200" kern="1200" baseline="0" dirty="0" smtClean="0">
                <a:solidFill>
                  <a:schemeClr val="tx1"/>
                </a:solidFill>
                <a:latin typeface="+mn-lt"/>
                <a:ea typeface="+mn-ea"/>
                <a:cs typeface="+mn-cs"/>
              </a:rPr>
              <a:t> with retained products of pregnancy followed by</a:t>
            </a:r>
          </a:p>
          <a:p>
            <a:r>
              <a:rPr lang="en-US" sz="1200" kern="1200" baseline="0" dirty="0" smtClean="0">
                <a:solidFill>
                  <a:schemeClr val="tx1"/>
                </a:solidFill>
                <a:latin typeface="+mn-lt"/>
                <a:ea typeface="+mn-ea"/>
                <a:cs typeface="+mn-cs"/>
              </a:rPr>
              <a:t>vigorous curettage can result in denudation of the</a:t>
            </a:r>
          </a:p>
          <a:p>
            <a:r>
              <a:rPr lang="en-US" sz="1200" kern="1200" baseline="0" dirty="0" err="1" smtClean="0">
                <a:solidFill>
                  <a:schemeClr val="tx1"/>
                </a:solidFill>
                <a:latin typeface="+mn-lt"/>
                <a:ea typeface="+mn-ea"/>
                <a:cs typeface="+mn-cs"/>
              </a:rPr>
              <a:t>endometrium</a:t>
            </a:r>
            <a:r>
              <a:rPr lang="en-US" sz="1200" kern="1200" baseline="0" dirty="0" smtClean="0">
                <a:solidFill>
                  <a:schemeClr val="tx1"/>
                </a:solidFill>
                <a:latin typeface="+mn-lt"/>
                <a:ea typeface="+mn-ea"/>
                <a:cs typeface="+mn-cs"/>
              </a:rPr>
              <a:t>; intrauterine adhesions (</a:t>
            </a:r>
            <a:r>
              <a:rPr lang="en-US" sz="1200" kern="1200" baseline="0" dirty="0" err="1" smtClean="0">
                <a:solidFill>
                  <a:schemeClr val="tx1"/>
                </a:solidFill>
                <a:latin typeface="+mn-lt"/>
                <a:ea typeface="+mn-ea"/>
                <a:cs typeface="+mn-cs"/>
              </a:rPr>
              <a:t>synechiae</a:t>
            </a:r>
            <a:r>
              <a:rPr lang="en-US" sz="1200" kern="1200" baseline="0" dirty="0" smtClean="0">
                <a:solidFill>
                  <a:schemeClr val="tx1"/>
                </a:solidFill>
                <a:latin typeface="+mn-lt"/>
                <a:ea typeface="+mn-ea"/>
                <a:cs typeface="+mn-cs"/>
              </a:rPr>
              <a:t>) can form,</a:t>
            </a:r>
          </a:p>
          <a:p>
            <a:r>
              <a:rPr lang="en-US" sz="1200" kern="1200" baseline="0" dirty="0" smtClean="0">
                <a:solidFill>
                  <a:schemeClr val="tx1"/>
                </a:solidFill>
                <a:latin typeface="+mn-lt"/>
                <a:ea typeface="+mn-ea"/>
                <a:cs typeface="+mn-cs"/>
              </a:rPr>
              <a:t>which may wholly or partially occlude the uterine cavity. This is</a:t>
            </a:r>
          </a:p>
          <a:p>
            <a:r>
              <a:rPr lang="en-US" sz="1200" kern="1200" baseline="0" dirty="0" smtClean="0">
                <a:solidFill>
                  <a:schemeClr val="tx1"/>
                </a:solidFill>
                <a:latin typeface="+mn-lt"/>
                <a:ea typeface="+mn-ea"/>
                <a:cs typeface="+mn-cs"/>
              </a:rPr>
              <a:t>an unusual, but important, cause of infertility (</a:t>
            </a:r>
            <a:r>
              <a:rPr lang="en-US" sz="1200" kern="1200" baseline="0" dirty="0" err="1" smtClean="0">
                <a:solidFill>
                  <a:schemeClr val="tx1"/>
                </a:solidFill>
                <a:latin typeface="+mn-lt"/>
                <a:ea typeface="+mn-ea"/>
                <a:cs typeface="+mn-cs"/>
              </a:rPr>
              <a:t>Asherman’s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syndrome), and the patient generally presents with</a:t>
            </a:r>
          </a:p>
          <a:p>
            <a:r>
              <a:rPr lang="en-US" sz="1200" kern="1200" baseline="0" dirty="0" err="1" smtClean="0">
                <a:solidFill>
                  <a:schemeClr val="tx1"/>
                </a:solidFill>
                <a:latin typeface="+mn-lt"/>
                <a:ea typeface="+mn-ea"/>
                <a:cs typeface="+mn-cs"/>
              </a:rPr>
              <a:t>oligomenorrhoea</a:t>
            </a:r>
            <a:r>
              <a:rPr lang="en-US" sz="1200" kern="1200" baseline="0" dirty="0" smtClean="0">
                <a:solidFill>
                  <a:schemeClr val="tx1"/>
                </a:solidFill>
                <a:latin typeface="+mn-lt"/>
                <a:ea typeface="+mn-ea"/>
                <a:cs typeface="+mn-cs"/>
              </a:rPr>
              <a:t> or </a:t>
            </a:r>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although the hormone</a:t>
            </a:r>
          </a:p>
          <a:p>
            <a:r>
              <a:rPr lang="en-US" sz="1200" kern="1200" baseline="0" dirty="0" smtClean="0">
                <a:solidFill>
                  <a:schemeClr val="tx1"/>
                </a:solidFill>
                <a:latin typeface="+mn-lt"/>
                <a:ea typeface="+mn-ea"/>
                <a:cs typeface="+mn-cs"/>
              </a:rPr>
              <a:t>profile of the patient is normal.</a:t>
            </a:r>
          </a:p>
          <a:p>
            <a:r>
              <a:rPr lang="en-US" sz="1200" b="1" i="1" kern="1200" baseline="0" dirty="0" smtClean="0">
                <a:solidFill>
                  <a:schemeClr val="tx1"/>
                </a:solidFill>
                <a:latin typeface="+mn-lt"/>
                <a:ea typeface="+mn-ea"/>
                <a:cs typeface="+mn-cs"/>
              </a:rPr>
              <a:t>Intrauterine contraceptive devices</a:t>
            </a:r>
          </a:p>
          <a:p>
            <a:r>
              <a:rPr lang="en-US" sz="1200" kern="1200" baseline="0" dirty="0" smtClean="0">
                <a:solidFill>
                  <a:schemeClr val="tx1"/>
                </a:solidFill>
                <a:latin typeface="+mn-lt"/>
                <a:ea typeface="+mn-ea"/>
                <a:cs typeface="+mn-cs"/>
              </a:rPr>
              <a:t>Upper genital tract infection associated with intrauterine</a:t>
            </a:r>
          </a:p>
          <a:p>
            <a:r>
              <a:rPr lang="en-US" sz="1200" kern="1200" baseline="0" dirty="0" smtClean="0">
                <a:solidFill>
                  <a:schemeClr val="tx1"/>
                </a:solidFill>
                <a:latin typeface="+mn-lt"/>
                <a:ea typeface="+mn-ea"/>
                <a:cs typeface="+mn-cs"/>
              </a:rPr>
              <a:t>contraceptive devices is temporally linked to the insertion of the</a:t>
            </a:r>
          </a:p>
          <a:p>
            <a:r>
              <a:rPr lang="en-US" sz="1200" kern="1200" baseline="0" dirty="0" smtClean="0">
                <a:solidFill>
                  <a:schemeClr val="tx1"/>
                </a:solidFill>
                <a:latin typeface="+mn-lt"/>
                <a:ea typeface="+mn-ea"/>
                <a:cs typeface="+mn-cs"/>
              </a:rPr>
              <a:t>device. Increased risk occurs in the first 20 days after insertion.</a:t>
            </a:r>
          </a:p>
          <a:p>
            <a:r>
              <a:rPr lang="en-US" sz="1200" kern="1200" baseline="0" dirty="0" smtClean="0">
                <a:solidFill>
                  <a:schemeClr val="tx1"/>
                </a:solidFill>
                <a:latin typeface="+mn-lt"/>
                <a:ea typeface="+mn-ea"/>
                <a:cs typeface="+mn-cs"/>
              </a:rPr>
              <a:t>Beyond the first month after insertion the risk of upper genital</a:t>
            </a:r>
          </a:p>
          <a:p>
            <a:r>
              <a:rPr lang="en-US" sz="1200" kern="1200" baseline="0" dirty="0" smtClean="0">
                <a:solidFill>
                  <a:schemeClr val="tx1"/>
                </a:solidFill>
                <a:latin typeface="+mn-lt"/>
                <a:ea typeface="+mn-ea"/>
                <a:cs typeface="+mn-cs"/>
              </a:rPr>
              <a:t>tract infection is small. The risk of infertility after the use of an</a:t>
            </a:r>
          </a:p>
          <a:p>
            <a:r>
              <a:rPr lang="en-US" sz="1200" kern="1200" baseline="0" dirty="0" smtClean="0">
                <a:solidFill>
                  <a:schemeClr val="tx1"/>
                </a:solidFill>
                <a:latin typeface="+mn-lt"/>
                <a:ea typeface="+mn-ea"/>
                <a:cs typeface="+mn-cs"/>
              </a:rPr>
              <a:t>intrauterine contraceptive device is stopped is not increased,</a:t>
            </a:r>
          </a:p>
          <a:p>
            <a:r>
              <a:rPr lang="en-US" sz="1200" kern="1200" baseline="0" dirty="0" smtClean="0">
                <a:solidFill>
                  <a:schemeClr val="tx1"/>
                </a:solidFill>
                <a:latin typeface="+mn-lt"/>
                <a:ea typeface="+mn-ea"/>
                <a:cs typeface="+mn-cs"/>
              </a:rPr>
              <a:t>nor is fertility impaired even when the device is removed</a:t>
            </a:r>
          </a:p>
          <a:p>
            <a:r>
              <a:rPr lang="en-US" sz="1200" kern="1200" baseline="0" dirty="0" smtClean="0">
                <a:solidFill>
                  <a:schemeClr val="tx1"/>
                </a:solidFill>
                <a:latin typeface="+mn-lt"/>
                <a:ea typeface="+mn-ea"/>
                <a:cs typeface="+mn-cs"/>
              </a:rPr>
              <a:t>(usually because of complications, such as </a:t>
            </a:r>
            <a:r>
              <a:rPr lang="en-US" sz="1200" kern="1200" baseline="0" dirty="0" err="1" smtClean="0">
                <a:solidFill>
                  <a:schemeClr val="tx1"/>
                </a:solidFill>
                <a:latin typeface="+mn-lt"/>
                <a:ea typeface="+mn-ea"/>
                <a:cs typeface="+mn-cs"/>
              </a:rPr>
              <a:t>menorrhagia</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Endometriosis</a:t>
            </a:r>
          </a:p>
          <a:p>
            <a:r>
              <a:rPr lang="en-US" sz="1200" kern="1200" baseline="0" dirty="0" smtClean="0">
                <a:solidFill>
                  <a:schemeClr val="tx1"/>
                </a:solidFill>
                <a:latin typeface="+mn-lt"/>
                <a:ea typeface="+mn-ea"/>
                <a:cs typeface="+mn-cs"/>
              </a:rPr>
              <a:t>Complete tubal occlusion is rarely caused by pelvic</a:t>
            </a:r>
          </a:p>
          <a:p>
            <a:r>
              <a:rPr lang="en-US" sz="1200" kern="1200" baseline="0" dirty="0" smtClean="0">
                <a:solidFill>
                  <a:schemeClr val="tx1"/>
                </a:solidFill>
                <a:latin typeface="+mn-lt"/>
                <a:ea typeface="+mn-ea"/>
                <a:cs typeface="+mn-cs"/>
              </a:rPr>
              <a:t>endometriosis. Tubal distortion and limitation of </a:t>
            </a:r>
            <a:r>
              <a:rPr lang="en-US" sz="1200" kern="1200" baseline="0" dirty="0" err="1" smtClean="0">
                <a:solidFill>
                  <a:schemeClr val="tx1"/>
                </a:solidFill>
                <a:latin typeface="+mn-lt"/>
                <a:ea typeface="+mn-ea"/>
                <a:cs typeface="+mn-cs"/>
              </a:rPr>
              <a:t>fimbrial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mobility caused by the associated pelvic adhesions is more</a:t>
            </a:r>
          </a:p>
          <a:p>
            <a:r>
              <a:rPr lang="en-US" sz="1200" kern="1200" baseline="0" dirty="0" smtClean="0">
                <a:solidFill>
                  <a:schemeClr val="tx1"/>
                </a:solidFill>
                <a:latin typeface="+mn-lt"/>
                <a:ea typeface="+mn-ea"/>
                <a:cs typeface="+mn-cs"/>
              </a:rPr>
              <a:t>likely.</a:t>
            </a:r>
          </a:p>
          <a:p>
            <a:endParaRPr lang="en-US" sz="1200"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50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51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Surgery</a:t>
            </a:r>
          </a:p>
          <a:p>
            <a:r>
              <a:rPr lang="en-US" sz="1200" i="1" kern="1200" baseline="0" dirty="0" smtClean="0">
                <a:solidFill>
                  <a:schemeClr val="tx1"/>
                </a:solidFill>
                <a:latin typeface="+mn-lt"/>
                <a:ea typeface="+mn-ea"/>
                <a:cs typeface="+mn-cs"/>
              </a:rPr>
              <a:t>Complications after surgery</a:t>
            </a:r>
          </a:p>
          <a:p>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Previous </a:t>
            </a:r>
            <a:r>
              <a:rPr lang="en-US" sz="1200" kern="1200" baseline="0" dirty="0" err="1" smtClean="0">
                <a:solidFill>
                  <a:schemeClr val="tx1"/>
                </a:solidFill>
                <a:latin typeface="+mn-lt"/>
                <a:ea typeface="+mn-ea"/>
                <a:cs typeface="+mn-cs"/>
              </a:rPr>
              <a:t>laparotomy</a:t>
            </a:r>
            <a:r>
              <a:rPr lang="en-US" sz="1200" kern="1200" baseline="0" dirty="0" smtClean="0">
                <a:solidFill>
                  <a:schemeClr val="tx1"/>
                </a:solidFill>
                <a:latin typeface="+mn-lt"/>
                <a:ea typeface="+mn-ea"/>
                <a:cs typeface="+mn-cs"/>
              </a:rPr>
              <a:t> is a </a:t>
            </a:r>
            <a:r>
              <a:rPr lang="en-US" sz="1200" kern="1200" baseline="0" dirty="0" err="1" smtClean="0">
                <a:solidFill>
                  <a:schemeClr val="tx1"/>
                </a:solidFill>
                <a:latin typeface="+mn-lt"/>
                <a:ea typeface="+mn-ea"/>
                <a:cs typeface="+mn-cs"/>
              </a:rPr>
              <a:t>recognised</a:t>
            </a:r>
            <a:r>
              <a:rPr lang="en-US" sz="1200" kern="1200" baseline="0" dirty="0" smtClean="0">
                <a:solidFill>
                  <a:schemeClr val="tx1"/>
                </a:solidFill>
                <a:latin typeface="+mn-lt"/>
                <a:ea typeface="+mn-ea"/>
                <a:cs typeface="+mn-cs"/>
              </a:rPr>
              <a:t> risk factor for tubal</a:t>
            </a:r>
          </a:p>
          <a:p>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but a history of perforated appendix in childhood</a:t>
            </a:r>
          </a:p>
          <a:p>
            <a:r>
              <a:rPr lang="en-US" sz="1200" kern="1200" baseline="0" dirty="0" smtClean="0">
                <a:solidFill>
                  <a:schemeClr val="tx1"/>
                </a:solidFill>
                <a:latin typeface="+mn-lt"/>
                <a:ea typeface="+mn-ea"/>
                <a:cs typeface="+mn-cs"/>
              </a:rPr>
              <a:t>does not seem to have a long term negative effect on female</a:t>
            </a:r>
          </a:p>
          <a:p>
            <a:r>
              <a:rPr lang="en-US" sz="1200" kern="1200" baseline="0" dirty="0" smtClean="0">
                <a:solidFill>
                  <a:schemeClr val="tx1"/>
                </a:solidFill>
                <a:latin typeface="+mn-lt"/>
                <a:ea typeface="+mn-ea"/>
                <a:cs typeface="+mn-cs"/>
              </a:rPr>
              <a:t>fertility.</a:t>
            </a:r>
          </a:p>
          <a:p>
            <a:r>
              <a:rPr lang="en-US" sz="1200" i="1" kern="1200" baseline="0" dirty="0" err="1" smtClean="0">
                <a:solidFill>
                  <a:schemeClr val="tx1"/>
                </a:solidFill>
                <a:latin typeface="+mn-lt"/>
                <a:ea typeface="+mn-ea"/>
                <a:cs typeface="+mn-cs"/>
              </a:rPr>
              <a:t>Sterilisation</a:t>
            </a:r>
            <a:endParaRPr lang="en-US" sz="1200" i="1" kern="1200" baseline="0" dirty="0" smtClean="0">
              <a:solidFill>
                <a:schemeClr val="tx1"/>
              </a:solidFill>
              <a:latin typeface="+mn-lt"/>
              <a:ea typeface="+mn-ea"/>
              <a:cs typeface="+mn-cs"/>
            </a:endParaRPr>
          </a:p>
          <a:p>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People who change their mind after tubal interruption and wish</a:t>
            </a:r>
          </a:p>
          <a:p>
            <a:r>
              <a:rPr lang="en-US" sz="1200" kern="1200" baseline="0" dirty="0" smtClean="0">
                <a:solidFill>
                  <a:schemeClr val="tx1"/>
                </a:solidFill>
                <a:latin typeface="+mn-lt"/>
                <a:ea typeface="+mn-ea"/>
                <a:cs typeface="+mn-cs"/>
              </a:rPr>
              <a:t>to conceive can have surgical reconstruction of the fallopian</a:t>
            </a:r>
          </a:p>
          <a:p>
            <a:r>
              <a:rPr lang="en-US" sz="1200" kern="1200" baseline="0" dirty="0" smtClean="0">
                <a:solidFill>
                  <a:schemeClr val="tx1"/>
                </a:solidFill>
                <a:latin typeface="+mn-lt"/>
                <a:ea typeface="+mn-ea"/>
                <a:cs typeface="+mn-cs"/>
              </a:rPr>
              <a:t>tubes or in vitro </a:t>
            </a:r>
            <a:r>
              <a:rPr lang="en-US" sz="1200" kern="1200" baseline="0" dirty="0" err="1" smtClean="0">
                <a:solidFill>
                  <a:schemeClr val="tx1"/>
                </a:solidFill>
                <a:latin typeface="+mn-lt"/>
                <a:ea typeface="+mn-ea"/>
                <a:cs typeface="+mn-cs"/>
              </a:rPr>
              <a:t>fertilisation</a:t>
            </a:r>
            <a:r>
              <a:rPr lang="en-US" sz="1200" kern="1200" baseline="0" dirty="0" smtClean="0">
                <a:solidFill>
                  <a:schemeClr val="tx1"/>
                </a:solidFill>
                <a:latin typeface="+mn-lt"/>
                <a:ea typeface="+mn-ea"/>
                <a:cs typeface="+mn-cs"/>
              </a:rPr>
              <a:t>. The results of surgical reversal will</a:t>
            </a:r>
          </a:p>
          <a:p>
            <a:r>
              <a:rPr lang="en-US" sz="1200" kern="1200" baseline="0" dirty="0" smtClean="0">
                <a:solidFill>
                  <a:schemeClr val="tx1"/>
                </a:solidFill>
                <a:latin typeface="+mn-lt"/>
                <a:ea typeface="+mn-ea"/>
                <a:cs typeface="+mn-cs"/>
              </a:rPr>
              <a:t>depend on the method used to perform the </a:t>
            </a:r>
            <a:r>
              <a:rPr lang="en-US" sz="1200" kern="1200" baseline="0" dirty="0" err="1" smtClean="0">
                <a:solidFill>
                  <a:schemeClr val="tx1"/>
                </a:solidFill>
                <a:latin typeface="+mn-lt"/>
                <a:ea typeface="+mn-ea"/>
                <a:cs typeface="+mn-cs"/>
              </a:rPr>
              <a:t>sterilisation</a:t>
            </a:r>
            <a:r>
              <a:rPr lang="en-US" sz="1200" kern="1200" baseline="0" dirty="0" smtClean="0">
                <a:solidFill>
                  <a:schemeClr val="tx1"/>
                </a:solidFill>
                <a:latin typeface="+mn-lt"/>
                <a:ea typeface="+mn-ea"/>
                <a:cs typeface="+mn-cs"/>
              </a:rPr>
              <a:t> (clips,</a:t>
            </a:r>
          </a:p>
          <a:p>
            <a:r>
              <a:rPr lang="en-US" sz="1200" kern="1200" baseline="0" dirty="0" smtClean="0">
                <a:solidFill>
                  <a:schemeClr val="tx1"/>
                </a:solidFill>
                <a:latin typeface="+mn-lt"/>
                <a:ea typeface="+mn-ea"/>
                <a:cs typeface="+mn-cs"/>
              </a:rPr>
              <a:t>rings, diathermy, or excision), the site of </a:t>
            </a:r>
            <a:r>
              <a:rPr lang="en-US" sz="1200" kern="1200" baseline="0" dirty="0" err="1" smtClean="0">
                <a:solidFill>
                  <a:schemeClr val="tx1"/>
                </a:solidFill>
                <a:latin typeface="+mn-lt"/>
                <a:ea typeface="+mn-ea"/>
                <a:cs typeface="+mn-cs"/>
              </a:rPr>
              <a:t>sterilisation</a:t>
            </a:r>
            <a:r>
              <a:rPr lang="en-US" sz="1200" kern="1200" baseline="0" dirty="0" smtClean="0">
                <a:solidFill>
                  <a:schemeClr val="tx1"/>
                </a:solidFill>
                <a:latin typeface="+mn-lt"/>
                <a:ea typeface="+mn-ea"/>
                <a:cs typeface="+mn-cs"/>
              </a:rPr>
              <a:t>, the length</a:t>
            </a:r>
          </a:p>
          <a:p>
            <a:r>
              <a:rPr lang="en-US" sz="1200" kern="1200" baseline="0" dirty="0" smtClean="0">
                <a:solidFill>
                  <a:schemeClr val="tx1"/>
                </a:solidFill>
                <a:latin typeface="+mn-lt"/>
                <a:ea typeface="+mn-ea"/>
                <a:cs typeface="+mn-cs"/>
              </a:rPr>
              <a:t>of tube remaining, and </a:t>
            </a:r>
            <a:r>
              <a:rPr lang="en-US" sz="1200" kern="1200" baseline="0" dirty="0" err="1" smtClean="0">
                <a:solidFill>
                  <a:schemeClr val="tx1"/>
                </a:solidFill>
                <a:latin typeface="+mn-lt"/>
                <a:ea typeface="+mn-ea"/>
                <a:cs typeface="+mn-cs"/>
              </a:rPr>
              <a:t>ovulatory</a:t>
            </a:r>
            <a:r>
              <a:rPr lang="en-US" sz="1200" kern="1200" baseline="0" dirty="0" smtClean="0">
                <a:solidFill>
                  <a:schemeClr val="tx1"/>
                </a:solidFill>
                <a:latin typeface="+mn-lt"/>
                <a:ea typeface="+mn-ea"/>
                <a:cs typeface="+mn-cs"/>
              </a:rPr>
              <a:t> and sperm factor.</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53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baseline="0" dirty="0" smtClean="0">
                <a:solidFill>
                  <a:schemeClr val="tx1"/>
                </a:solidFill>
                <a:latin typeface="+mn-lt"/>
                <a:ea typeface="+mn-ea"/>
                <a:cs typeface="+mn-cs"/>
              </a:rPr>
              <a:t>Diagnosis of tubal </a:t>
            </a:r>
            <a:r>
              <a:rPr lang="en-US" sz="1200" b="1" kern="1200" baseline="0" dirty="0" err="1" smtClean="0">
                <a:solidFill>
                  <a:schemeClr val="tx1"/>
                </a:solidFill>
                <a:latin typeface="+mn-lt"/>
                <a:ea typeface="+mn-ea"/>
                <a:cs typeface="+mn-cs"/>
              </a:rPr>
              <a:t>subfertility</a:t>
            </a:r>
            <a:endParaRPr lang="en-US" sz="1200" b="1" kern="1200" baseline="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Infection screening</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Chlamydia antibody testing is a simple and cheap screening test</a:t>
            </a:r>
          </a:p>
          <a:p>
            <a:r>
              <a:rPr lang="en-US" sz="1200" kern="1200" baseline="0" dirty="0" smtClean="0">
                <a:solidFill>
                  <a:schemeClr val="tx1"/>
                </a:solidFill>
                <a:latin typeface="+mn-lt"/>
                <a:ea typeface="+mn-ea"/>
                <a:cs typeface="+mn-cs"/>
              </a:rPr>
              <a:t>for the likelihood of tubal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The predictive value of</a:t>
            </a:r>
          </a:p>
          <a:p>
            <a:r>
              <a:rPr lang="en-US" sz="1200" kern="1200" baseline="0" dirty="0" smtClean="0">
                <a:solidFill>
                  <a:schemeClr val="tx1"/>
                </a:solidFill>
                <a:latin typeface="+mn-lt"/>
                <a:ea typeface="+mn-ea"/>
                <a:cs typeface="+mn-cs"/>
              </a:rPr>
              <a:t>testing will depend on the cut-off level of the immunoglobulin G</a:t>
            </a:r>
          </a:p>
          <a:p>
            <a:r>
              <a:rPr lang="en-US" sz="1200" kern="1200" baseline="0" dirty="0" err="1" smtClean="0">
                <a:solidFill>
                  <a:schemeClr val="tx1"/>
                </a:solidFill>
                <a:latin typeface="+mn-lt"/>
                <a:ea typeface="+mn-ea"/>
                <a:cs typeface="+mn-cs"/>
              </a:rPr>
              <a:t>titre</a:t>
            </a:r>
            <a:r>
              <a:rPr lang="en-US" sz="1200" kern="1200" baseline="0" dirty="0" smtClean="0">
                <a:solidFill>
                  <a:schemeClr val="tx1"/>
                </a:solidFill>
                <a:latin typeface="+mn-lt"/>
                <a:ea typeface="+mn-ea"/>
                <a:cs typeface="+mn-cs"/>
              </a:rPr>
              <a:t> chosen and the criteria applied for tubal factor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Recent studies concluded that the optimum </a:t>
            </a:r>
            <a:r>
              <a:rPr lang="en-US" sz="1200" b="1" kern="1200" baseline="0" dirty="0" smtClean="0">
                <a:solidFill>
                  <a:schemeClr val="tx1"/>
                </a:solidFill>
                <a:latin typeface="+mn-lt"/>
                <a:ea typeface="+mn-ea"/>
                <a:cs typeface="+mn-cs"/>
              </a:rPr>
              <a:t>cut-off </a:t>
            </a:r>
            <a:r>
              <a:rPr lang="en-US" sz="1200" b="1" kern="1200" baseline="0" dirty="0" err="1" smtClean="0">
                <a:solidFill>
                  <a:schemeClr val="tx1"/>
                </a:solidFill>
                <a:latin typeface="+mn-lt"/>
                <a:ea typeface="+mn-ea"/>
                <a:cs typeface="+mn-cs"/>
              </a:rPr>
              <a:t>titre</a:t>
            </a:r>
            <a:r>
              <a:rPr lang="en-US" sz="1200" b="1" kern="1200" baseline="0" dirty="0" smtClean="0">
                <a:solidFill>
                  <a:schemeClr val="tx1"/>
                </a:solidFill>
                <a:latin typeface="+mn-lt"/>
                <a:ea typeface="+mn-ea"/>
                <a:cs typeface="+mn-cs"/>
              </a:rPr>
              <a:t> should</a:t>
            </a:r>
          </a:p>
          <a:p>
            <a:r>
              <a:rPr lang="en-US" sz="1200" b="1" kern="1200" baseline="0" dirty="0" smtClean="0">
                <a:solidFill>
                  <a:schemeClr val="tx1"/>
                </a:solidFill>
                <a:latin typeface="+mn-lt"/>
                <a:ea typeface="+mn-ea"/>
                <a:cs typeface="+mn-cs"/>
              </a:rPr>
              <a:t>be 16</a:t>
            </a:r>
            <a:r>
              <a:rPr lang="en-US" sz="1200" kern="1200" baseline="0" dirty="0" smtClean="0">
                <a:solidFill>
                  <a:schemeClr val="tx1"/>
                </a:solidFill>
                <a:latin typeface="+mn-lt"/>
                <a:ea typeface="+mn-ea"/>
                <a:cs typeface="+mn-cs"/>
              </a:rPr>
              <a:t> because it gives the best combination of sensitivity and</a:t>
            </a:r>
          </a:p>
          <a:p>
            <a:r>
              <a:rPr lang="en-US" sz="1200" kern="1200" baseline="0" dirty="0" err="1" smtClean="0">
                <a:solidFill>
                  <a:schemeClr val="tx1"/>
                </a:solidFill>
                <a:latin typeface="+mn-lt"/>
                <a:ea typeface="+mn-ea"/>
                <a:cs typeface="+mn-cs"/>
              </a:rPr>
              <a:t>specificity.However</a:t>
            </a:r>
            <a:r>
              <a:rPr lang="en-US" sz="1200" kern="1200" baseline="0" dirty="0" smtClean="0">
                <a:solidFill>
                  <a:schemeClr val="tx1"/>
                </a:solidFill>
                <a:latin typeface="+mn-lt"/>
                <a:ea typeface="+mn-ea"/>
                <a:cs typeface="+mn-cs"/>
              </a:rPr>
              <a:t>, high </a:t>
            </a:r>
            <a:r>
              <a:rPr lang="en-US" sz="1200" kern="1200" baseline="0" dirty="0" err="1" smtClean="0">
                <a:solidFill>
                  <a:schemeClr val="tx1"/>
                </a:solidFill>
                <a:latin typeface="+mn-lt"/>
                <a:ea typeface="+mn-ea"/>
                <a:cs typeface="+mn-cs"/>
              </a:rPr>
              <a:t>titres</a:t>
            </a:r>
            <a:r>
              <a:rPr lang="en-US" sz="1200" kern="1200" baseline="0" dirty="0" smtClean="0">
                <a:solidFill>
                  <a:schemeClr val="tx1"/>
                </a:solidFill>
                <a:latin typeface="+mn-lt"/>
                <a:ea typeface="+mn-ea"/>
                <a:cs typeface="+mn-cs"/>
              </a:rPr>
              <a:t> of </a:t>
            </a:r>
            <a:r>
              <a:rPr lang="en-US" sz="1200" kern="1200" baseline="0" dirty="0" err="1" smtClean="0">
                <a:solidFill>
                  <a:schemeClr val="tx1"/>
                </a:solidFill>
                <a:latin typeface="+mn-lt"/>
                <a:ea typeface="+mn-ea"/>
                <a:cs typeface="+mn-cs"/>
              </a:rPr>
              <a:t>chlamydial</a:t>
            </a:r>
            <a:r>
              <a:rPr lang="en-US" sz="1200" kern="1200" baseline="0" dirty="0" smtClean="0">
                <a:solidFill>
                  <a:schemeClr val="tx1"/>
                </a:solidFill>
                <a:latin typeface="+mn-lt"/>
                <a:ea typeface="+mn-ea"/>
                <a:cs typeface="+mn-cs"/>
              </a:rPr>
              <a:t> antibodies in</a:t>
            </a:r>
          </a:p>
          <a:p>
            <a:r>
              <a:rPr lang="en-US" sz="1200" kern="1200" baseline="0" dirty="0" smtClean="0">
                <a:solidFill>
                  <a:schemeClr val="tx1"/>
                </a:solidFill>
                <a:latin typeface="+mn-lt"/>
                <a:ea typeface="+mn-ea"/>
                <a:cs typeface="+mn-cs"/>
              </a:rPr>
              <a:t>infertile women indicate the need for early laparoscopy to assess</a:t>
            </a:r>
          </a:p>
          <a:p>
            <a:r>
              <a:rPr lang="en-US" sz="1200" kern="1200" baseline="0" dirty="0" smtClean="0">
                <a:solidFill>
                  <a:schemeClr val="tx1"/>
                </a:solidFill>
                <a:latin typeface="+mn-lt"/>
                <a:ea typeface="+mn-ea"/>
                <a:cs typeface="+mn-cs"/>
              </a:rPr>
              <a:t>tubal status.</a:t>
            </a:r>
          </a:p>
          <a:p>
            <a:endParaRPr lang="en-US" sz="1200" kern="1200" baseline="0" dirty="0" smtClean="0">
              <a:solidFill>
                <a:schemeClr val="tx1"/>
              </a:solidFill>
              <a:latin typeface="+mn-lt"/>
              <a:ea typeface="+mn-ea"/>
              <a:cs typeface="+mn-cs"/>
            </a:endParaRPr>
          </a:p>
          <a:p>
            <a:r>
              <a:rPr lang="en-US" sz="1200" b="1" kern="1200" baseline="0" dirty="0" err="1" smtClean="0">
                <a:solidFill>
                  <a:schemeClr val="tx1"/>
                </a:solidFill>
                <a:latin typeface="+mn-lt"/>
                <a:ea typeface="+mn-ea"/>
                <a:cs typeface="+mn-cs"/>
              </a:rPr>
              <a:t>Hysterosalpingo</a:t>
            </a:r>
            <a:r>
              <a:rPr lang="en-US" sz="1200" b="1" kern="1200" baseline="0" dirty="0" smtClean="0">
                <a:solidFill>
                  <a:schemeClr val="tx1"/>
                </a:solidFill>
                <a:latin typeface="+mn-lt"/>
                <a:ea typeface="+mn-ea"/>
                <a:cs typeface="+mn-cs"/>
              </a:rPr>
              <a:t>-contrast </a:t>
            </a:r>
            <a:r>
              <a:rPr lang="en-US" sz="1200" b="1" kern="1200" baseline="0" dirty="0" err="1" smtClean="0">
                <a:solidFill>
                  <a:schemeClr val="tx1"/>
                </a:solidFill>
                <a:latin typeface="+mn-lt"/>
                <a:ea typeface="+mn-ea"/>
                <a:cs typeface="+mn-cs"/>
              </a:rPr>
              <a:t>sonography</a:t>
            </a:r>
            <a:endParaRPr lang="en-US" sz="1200" b="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Hysterosalpingo</a:t>
            </a:r>
            <a:r>
              <a:rPr lang="en-US" sz="1200" kern="1200" baseline="0" dirty="0" smtClean="0">
                <a:solidFill>
                  <a:schemeClr val="tx1"/>
                </a:solidFill>
                <a:latin typeface="+mn-lt"/>
                <a:ea typeface="+mn-ea"/>
                <a:cs typeface="+mn-cs"/>
              </a:rPr>
              <a:t>-contrast </a:t>
            </a:r>
            <a:r>
              <a:rPr lang="en-US" sz="1200" kern="1200" baseline="0" dirty="0" err="1" smtClean="0">
                <a:solidFill>
                  <a:schemeClr val="tx1"/>
                </a:solidFill>
                <a:latin typeface="+mn-lt"/>
                <a:ea typeface="+mn-ea"/>
                <a:cs typeface="+mn-cs"/>
              </a:rPr>
              <a:t>sonography</a:t>
            </a:r>
            <a:r>
              <a:rPr lang="en-US" sz="1200" kern="1200" baseline="0" dirty="0" smtClean="0">
                <a:solidFill>
                  <a:schemeClr val="tx1"/>
                </a:solidFill>
                <a:latin typeface="+mn-lt"/>
                <a:ea typeface="+mn-ea"/>
                <a:cs typeface="+mn-cs"/>
              </a:rPr>
              <a:t> is a simple outpatient</a:t>
            </a:r>
          </a:p>
          <a:p>
            <a:r>
              <a:rPr lang="en-US" sz="1200" kern="1200" baseline="0" dirty="0" smtClean="0">
                <a:solidFill>
                  <a:schemeClr val="tx1"/>
                </a:solidFill>
                <a:latin typeface="+mn-lt"/>
                <a:ea typeface="+mn-ea"/>
                <a:cs typeface="+mn-cs"/>
              </a:rPr>
              <a:t>procedure using </a:t>
            </a:r>
            <a:r>
              <a:rPr lang="en-US" sz="1200" kern="1200" baseline="0" dirty="0" err="1" smtClean="0">
                <a:solidFill>
                  <a:schemeClr val="tx1"/>
                </a:solidFill>
                <a:latin typeface="+mn-lt"/>
                <a:ea typeface="+mn-ea"/>
                <a:cs typeface="+mn-cs"/>
              </a:rPr>
              <a:t>ultrasonography</a:t>
            </a:r>
            <a:r>
              <a:rPr lang="en-US" sz="1200" kern="1200" baseline="0" dirty="0" smtClean="0">
                <a:solidFill>
                  <a:schemeClr val="tx1"/>
                </a:solidFill>
                <a:latin typeface="+mn-lt"/>
                <a:ea typeface="+mn-ea"/>
                <a:cs typeface="+mn-cs"/>
              </a:rPr>
              <a:t>. An </a:t>
            </a:r>
            <a:r>
              <a:rPr lang="en-US" sz="1200" kern="1200" baseline="0" dirty="0" err="1" smtClean="0">
                <a:solidFill>
                  <a:schemeClr val="tx1"/>
                </a:solidFill>
                <a:latin typeface="+mn-lt"/>
                <a:ea typeface="+mn-ea"/>
                <a:cs typeface="+mn-cs"/>
              </a:rPr>
              <a:t>echocontrast</a:t>
            </a:r>
            <a:r>
              <a:rPr lang="en-US" sz="1200" kern="1200" baseline="0" dirty="0" smtClean="0">
                <a:solidFill>
                  <a:schemeClr val="tx1"/>
                </a:solidFill>
                <a:latin typeface="+mn-lt"/>
                <a:ea typeface="+mn-ea"/>
                <a:cs typeface="+mn-cs"/>
              </a:rPr>
              <a:t> fluid is</a:t>
            </a:r>
          </a:p>
          <a:p>
            <a:r>
              <a:rPr lang="en-US" sz="1200" kern="1200" baseline="0" dirty="0" smtClean="0">
                <a:solidFill>
                  <a:schemeClr val="tx1"/>
                </a:solidFill>
                <a:latin typeface="+mn-lt"/>
                <a:ea typeface="+mn-ea"/>
                <a:cs typeface="+mn-cs"/>
              </a:rPr>
              <a:t>introduced into the uterine cavity via a 5 French cervical</a:t>
            </a:r>
          </a:p>
          <a:p>
            <a:r>
              <a:rPr lang="en-US" sz="1200" kern="1200" baseline="0" dirty="0" smtClean="0">
                <a:solidFill>
                  <a:schemeClr val="tx1"/>
                </a:solidFill>
                <a:latin typeface="+mn-lt"/>
                <a:ea typeface="+mn-ea"/>
                <a:cs typeface="+mn-cs"/>
              </a:rPr>
              <a:t>balloon catheter so that the uterine cavity, ovaries, and fallopian</a:t>
            </a:r>
          </a:p>
          <a:p>
            <a:r>
              <a:rPr lang="en-US" sz="1200" kern="1200" baseline="0" dirty="0" smtClean="0">
                <a:solidFill>
                  <a:schemeClr val="tx1"/>
                </a:solidFill>
                <a:latin typeface="+mn-lt"/>
                <a:ea typeface="+mn-ea"/>
                <a:cs typeface="+mn-cs"/>
              </a:rPr>
              <a:t>tube patency can be assessed accurately. The use of </a:t>
            </a:r>
            <a:r>
              <a:rPr lang="en-US" sz="1200" kern="1200" baseline="0" dirty="0" err="1" smtClean="0">
                <a:solidFill>
                  <a:schemeClr val="tx1"/>
                </a:solidFill>
                <a:latin typeface="+mn-lt"/>
                <a:ea typeface="+mn-ea"/>
                <a:cs typeface="+mn-cs"/>
              </a:rPr>
              <a:t>transvaginal</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ultrasonography</a:t>
            </a:r>
            <a:r>
              <a:rPr lang="en-US" sz="1200" kern="1200" baseline="0" dirty="0" smtClean="0">
                <a:solidFill>
                  <a:schemeClr val="tx1"/>
                </a:solidFill>
                <a:latin typeface="+mn-lt"/>
                <a:ea typeface="+mn-ea"/>
                <a:cs typeface="+mn-cs"/>
              </a:rPr>
              <a:t> avoids exposure to x rays and is particularly</a:t>
            </a:r>
          </a:p>
          <a:p>
            <a:r>
              <a:rPr lang="en-US" sz="1200" kern="1200" baseline="0" dirty="0" smtClean="0">
                <a:solidFill>
                  <a:schemeClr val="tx1"/>
                </a:solidFill>
                <a:latin typeface="+mn-lt"/>
                <a:ea typeface="+mn-ea"/>
                <a:cs typeface="+mn-cs"/>
              </a:rPr>
              <a:t>suitable as a diagnostic test in patients with a low likelihood of</a:t>
            </a:r>
          </a:p>
          <a:p>
            <a:r>
              <a:rPr lang="en-US" sz="1200" kern="1200" baseline="0" dirty="0" smtClean="0">
                <a:solidFill>
                  <a:schemeClr val="tx1"/>
                </a:solidFill>
                <a:latin typeface="+mn-lt"/>
                <a:ea typeface="+mn-ea"/>
                <a:cs typeface="+mn-cs"/>
              </a:rPr>
              <a:t>tubal disease. Finding a normal cavity and bilateral fill and spill</a:t>
            </a:r>
          </a:p>
          <a:p>
            <a:r>
              <a:rPr lang="en-US" sz="1200" kern="1200" baseline="0" dirty="0" smtClean="0">
                <a:solidFill>
                  <a:schemeClr val="tx1"/>
                </a:solidFill>
                <a:latin typeface="+mn-lt"/>
                <a:ea typeface="+mn-ea"/>
                <a:cs typeface="+mn-cs"/>
              </a:rPr>
              <a:t>of contrast is reassuring, but where there is doubt,</a:t>
            </a:r>
          </a:p>
          <a:p>
            <a:r>
              <a:rPr lang="en-US" sz="1200" kern="1200" baseline="0" dirty="0" err="1" smtClean="0">
                <a:solidFill>
                  <a:schemeClr val="tx1"/>
                </a:solidFill>
                <a:latin typeface="+mn-lt"/>
                <a:ea typeface="+mn-ea"/>
                <a:cs typeface="+mn-cs"/>
              </a:rPr>
              <a:t>hysterosalpingography</a:t>
            </a:r>
            <a:r>
              <a:rPr lang="en-US" sz="1200" kern="1200" baseline="0" dirty="0" smtClean="0">
                <a:solidFill>
                  <a:schemeClr val="tx1"/>
                </a:solidFill>
                <a:latin typeface="+mn-lt"/>
                <a:ea typeface="+mn-ea"/>
                <a:cs typeface="+mn-cs"/>
              </a:rPr>
              <a:t> or a laparoscopy and dye </a:t>
            </a:r>
            <a:r>
              <a:rPr lang="en-US" sz="1200" kern="1200" baseline="0" dirty="0" err="1" smtClean="0">
                <a:solidFill>
                  <a:schemeClr val="tx1"/>
                </a:solidFill>
                <a:latin typeface="+mn-lt"/>
                <a:ea typeface="+mn-ea"/>
                <a:cs typeface="+mn-cs"/>
              </a:rPr>
              <a:t>hydrotubation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test should be done. </a:t>
            </a:r>
            <a:r>
              <a:rPr lang="en-US" sz="1200" kern="1200" baseline="0" dirty="0" err="1" smtClean="0">
                <a:solidFill>
                  <a:schemeClr val="tx1"/>
                </a:solidFill>
                <a:latin typeface="+mn-lt"/>
                <a:ea typeface="+mn-ea"/>
                <a:cs typeface="+mn-cs"/>
              </a:rPr>
              <a:t>Transvaginal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ultrasonography</a:t>
            </a:r>
            <a:r>
              <a:rPr lang="en-US" sz="1200" kern="1200" baseline="0" dirty="0" smtClean="0">
                <a:solidFill>
                  <a:schemeClr val="tx1"/>
                </a:solidFill>
                <a:latin typeface="+mn-lt"/>
                <a:ea typeface="+mn-ea"/>
                <a:cs typeface="+mn-cs"/>
              </a:rPr>
              <a:t> can</a:t>
            </a:r>
          </a:p>
          <a:p>
            <a:r>
              <a:rPr lang="en-US" sz="1200" kern="1200" baseline="0" dirty="0" smtClean="0">
                <a:solidFill>
                  <a:schemeClr val="tx1"/>
                </a:solidFill>
                <a:latin typeface="+mn-lt"/>
                <a:ea typeface="+mn-ea"/>
                <a:cs typeface="+mn-cs"/>
              </a:rPr>
              <a:t>sometimes be useful in detecting </a:t>
            </a:r>
            <a:r>
              <a:rPr lang="en-US" sz="1200" kern="1200" baseline="0" dirty="0" err="1" smtClean="0">
                <a:solidFill>
                  <a:schemeClr val="tx1"/>
                </a:solidFill>
                <a:latin typeface="+mn-lt"/>
                <a:ea typeface="+mn-ea"/>
                <a:cs typeface="+mn-cs"/>
              </a:rPr>
              <a:t>hydrosalpinges</a:t>
            </a:r>
            <a:r>
              <a:rPr lang="en-US" sz="1200" kern="1200" baseline="0" dirty="0" smtClean="0">
                <a:solidFill>
                  <a:schemeClr val="tx1"/>
                </a:solidFill>
                <a:latin typeface="+mn-lt"/>
                <a:ea typeface="+mn-ea"/>
                <a:cs typeface="+mn-cs"/>
              </a:rPr>
              <a:t>.</a:t>
            </a:r>
          </a:p>
          <a:p>
            <a:r>
              <a:rPr lang="en-US" sz="1200" b="1" kern="1200" baseline="0" dirty="0" err="1" smtClean="0">
                <a:solidFill>
                  <a:schemeClr val="tx1"/>
                </a:solidFill>
                <a:latin typeface="+mn-lt"/>
                <a:ea typeface="+mn-ea"/>
                <a:cs typeface="+mn-cs"/>
              </a:rPr>
              <a:t>Hysterosalpingography</a:t>
            </a:r>
            <a:endParaRPr lang="en-US" sz="1200" b="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Hysterosalpingography</a:t>
            </a:r>
            <a:r>
              <a:rPr lang="en-US" sz="1200" kern="1200" baseline="0" dirty="0" smtClean="0">
                <a:solidFill>
                  <a:schemeClr val="tx1"/>
                </a:solidFill>
                <a:latin typeface="+mn-lt"/>
                <a:ea typeface="+mn-ea"/>
                <a:cs typeface="+mn-cs"/>
              </a:rPr>
              <a:t> is a simple, safe, and inexpensive x ray</a:t>
            </a:r>
          </a:p>
          <a:p>
            <a:r>
              <a:rPr lang="en-US" sz="1200" kern="1200" baseline="0" dirty="0" smtClean="0">
                <a:solidFill>
                  <a:schemeClr val="tx1"/>
                </a:solidFill>
                <a:latin typeface="+mn-lt"/>
                <a:ea typeface="+mn-ea"/>
                <a:cs typeface="+mn-cs"/>
              </a:rPr>
              <a:t>based contrast study of the uterine cavity and the fallopian</a:t>
            </a:r>
          </a:p>
          <a:p>
            <a:r>
              <a:rPr lang="en-US" sz="1200" kern="1200" baseline="0" dirty="0" smtClean="0">
                <a:solidFill>
                  <a:schemeClr val="tx1"/>
                </a:solidFill>
                <a:latin typeface="+mn-lt"/>
                <a:ea typeface="+mn-ea"/>
                <a:cs typeface="+mn-cs"/>
              </a:rPr>
              <a:t>tubes with a 65% sensitivity and 83% specificity for detecting</a:t>
            </a:r>
          </a:p>
          <a:p>
            <a:r>
              <a:rPr lang="en-US" sz="1200" kern="1200" baseline="0" dirty="0" smtClean="0">
                <a:solidFill>
                  <a:schemeClr val="tx1"/>
                </a:solidFill>
                <a:latin typeface="+mn-lt"/>
                <a:ea typeface="+mn-ea"/>
                <a:cs typeface="+mn-cs"/>
              </a:rPr>
              <a:t>tubal blockage.</a:t>
            </a:r>
          </a:p>
          <a:p>
            <a:r>
              <a:rPr lang="en-US" sz="1200" kern="1200" baseline="0" dirty="0" smtClean="0">
                <a:solidFill>
                  <a:schemeClr val="tx1"/>
                </a:solidFill>
                <a:latin typeface="+mn-lt"/>
                <a:ea typeface="+mn-ea"/>
                <a:cs typeface="+mn-cs"/>
              </a:rPr>
              <a:t>Proximal tubal occlusion can be associated with mild</a:t>
            </a:r>
          </a:p>
          <a:p>
            <a:r>
              <a:rPr lang="en-US" sz="1200" kern="1200" baseline="0" dirty="0" smtClean="0">
                <a:solidFill>
                  <a:schemeClr val="tx1"/>
                </a:solidFill>
                <a:latin typeface="+mn-lt"/>
                <a:ea typeface="+mn-ea"/>
                <a:cs typeface="+mn-cs"/>
              </a:rPr>
              <a:t>peritoneal endometriosis. The mechanism is unclear, but the</a:t>
            </a:r>
          </a:p>
          <a:p>
            <a:r>
              <a:rPr lang="en-US" sz="1200" kern="1200" baseline="0" dirty="0" smtClean="0">
                <a:solidFill>
                  <a:schemeClr val="tx1"/>
                </a:solidFill>
                <a:latin typeface="+mn-lt"/>
                <a:ea typeface="+mn-ea"/>
                <a:cs typeface="+mn-cs"/>
              </a:rPr>
              <a:t>occlusion is thought to be caused by a combination of the</a:t>
            </a:r>
          </a:p>
          <a:p>
            <a:r>
              <a:rPr lang="en-US" sz="1200" kern="1200" baseline="0" dirty="0" smtClean="0">
                <a:solidFill>
                  <a:schemeClr val="tx1"/>
                </a:solidFill>
                <a:latin typeface="+mn-lt"/>
                <a:ea typeface="+mn-ea"/>
                <a:cs typeface="+mn-cs"/>
              </a:rPr>
              <a:t>deposition of </a:t>
            </a:r>
            <a:r>
              <a:rPr lang="en-US" sz="1200" kern="1200" baseline="0" dirty="0" err="1" smtClean="0">
                <a:solidFill>
                  <a:schemeClr val="tx1"/>
                </a:solidFill>
                <a:latin typeface="+mn-lt"/>
                <a:ea typeface="+mn-ea"/>
                <a:cs typeface="+mn-cs"/>
              </a:rPr>
              <a:t>intraluminal</a:t>
            </a:r>
            <a:r>
              <a:rPr lang="en-US" sz="1200" kern="1200" baseline="0" dirty="0" smtClean="0">
                <a:solidFill>
                  <a:schemeClr val="tx1"/>
                </a:solidFill>
                <a:latin typeface="+mn-lt"/>
                <a:ea typeface="+mn-ea"/>
                <a:cs typeface="+mn-cs"/>
              </a:rPr>
              <a:t> debris from retrograde menstruation</a:t>
            </a:r>
          </a:p>
          <a:p>
            <a:r>
              <a:rPr lang="en-US" sz="1200" kern="1200" baseline="0" dirty="0" smtClean="0">
                <a:solidFill>
                  <a:schemeClr val="tx1"/>
                </a:solidFill>
                <a:latin typeface="+mn-lt"/>
                <a:ea typeface="+mn-ea"/>
                <a:cs typeface="+mn-cs"/>
              </a:rPr>
              <a:t>and raised tubal perfusion pressure.4</a:t>
            </a:r>
          </a:p>
          <a:p>
            <a:r>
              <a:rPr lang="en-US" sz="1200" kern="1200" baseline="0" dirty="0" smtClean="0">
                <a:solidFill>
                  <a:schemeClr val="tx1"/>
                </a:solidFill>
                <a:latin typeface="+mn-lt"/>
                <a:ea typeface="+mn-ea"/>
                <a:cs typeface="+mn-cs"/>
              </a:rPr>
              <a:t>Distal tubal blockage, which is commonly caused by pelvic</a:t>
            </a:r>
          </a:p>
          <a:p>
            <a:r>
              <a:rPr lang="en-US" sz="1200" kern="1200" baseline="0" dirty="0" smtClean="0">
                <a:solidFill>
                  <a:schemeClr val="tx1"/>
                </a:solidFill>
                <a:latin typeface="+mn-lt"/>
                <a:ea typeface="+mn-ea"/>
                <a:cs typeface="+mn-cs"/>
              </a:rPr>
              <a:t>inflammatory disease, is usually associated with distension of</a:t>
            </a:r>
          </a:p>
          <a:p>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ampullary</a:t>
            </a:r>
            <a:r>
              <a:rPr lang="en-US" sz="1200" kern="1200" baseline="0" dirty="0" smtClean="0">
                <a:solidFill>
                  <a:schemeClr val="tx1"/>
                </a:solidFill>
                <a:latin typeface="+mn-lt"/>
                <a:ea typeface="+mn-ea"/>
                <a:cs typeface="+mn-cs"/>
              </a:rPr>
              <a:t> portion of the fallopian tube (</a:t>
            </a:r>
            <a:r>
              <a:rPr lang="en-US" sz="1200" kern="1200" baseline="0" dirty="0" err="1" smtClean="0">
                <a:solidFill>
                  <a:schemeClr val="tx1"/>
                </a:solidFill>
                <a:latin typeface="+mn-lt"/>
                <a:ea typeface="+mn-ea"/>
                <a:cs typeface="+mn-cs"/>
              </a:rPr>
              <a:t>hydrosalpinges</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and variable degree of loss of the internal mucosal folds.</a:t>
            </a:r>
          </a:p>
          <a:p>
            <a:r>
              <a:rPr lang="en-US" sz="1200" b="1" kern="1200" baseline="0" dirty="0" smtClean="0">
                <a:solidFill>
                  <a:schemeClr val="tx1"/>
                </a:solidFill>
                <a:latin typeface="+mn-lt"/>
                <a:ea typeface="+mn-ea"/>
                <a:cs typeface="+mn-cs"/>
              </a:rPr>
              <a:t>Laparoscopy and dye </a:t>
            </a:r>
            <a:r>
              <a:rPr lang="en-US" sz="1200" b="1" kern="1200" baseline="0" dirty="0" err="1" smtClean="0">
                <a:solidFill>
                  <a:schemeClr val="tx1"/>
                </a:solidFill>
                <a:latin typeface="+mn-lt"/>
                <a:ea typeface="+mn-ea"/>
                <a:cs typeface="+mn-cs"/>
              </a:rPr>
              <a:t>hydrotubation</a:t>
            </a:r>
            <a:r>
              <a:rPr lang="en-US" sz="1200" b="1" kern="1200" baseline="0" dirty="0" smtClean="0">
                <a:solidFill>
                  <a:schemeClr val="tx1"/>
                </a:solidFill>
                <a:latin typeface="+mn-lt"/>
                <a:ea typeface="+mn-ea"/>
                <a:cs typeface="+mn-cs"/>
              </a:rPr>
              <a:t> test</a:t>
            </a:r>
          </a:p>
          <a:p>
            <a:r>
              <a:rPr lang="en-US" sz="1200" kern="1200" baseline="0" dirty="0" smtClean="0">
                <a:solidFill>
                  <a:schemeClr val="tx1"/>
                </a:solidFill>
                <a:latin typeface="+mn-lt"/>
                <a:ea typeface="+mn-ea"/>
                <a:cs typeface="+mn-cs"/>
              </a:rPr>
              <a:t>A laparoscopy and dye </a:t>
            </a:r>
            <a:r>
              <a:rPr lang="en-US" sz="1200" kern="1200" baseline="0" dirty="0" err="1" smtClean="0">
                <a:solidFill>
                  <a:schemeClr val="tx1"/>
                </a:solidFill>
                <a:latin typeface="+mn-lt"/>
                <a:ea typeface="+mn-ea"/>
                <a:cs typeface="+mn-cs"/>
              </a:rPr>
              <a:t>hydrotubation</a:t>
            </a:r>
            <a:r>
              <a:rPr lang="en-US" sz="1200" kern="1200" baseline="0" dirty="0" smtClean="0">
                <a:solidFill>
                  <a:schemeClr val="tx1"/>
                </a:solidFill>
                <a:latin typeface="+mn-lt"/>
                <a:ea typeface="+mn-ea"/>
                <a:cs typeface="+mn-cs"/>
              </a:rPr>
              <a:t> (“lap and dye”) test is the</a:t>
            </a:r>
          </a:p>
          <a:p>
            <a:r>
              <a:rPr lang="en-US" sz="1200" kern="1200" baseline="0" dirty="0" smtClean="0">
                <a:solidFill>
                  <a:schemeClr val="tx1"/>
                </a:solidFill>
                <a:latin typeface="+mn-lt"/>
                <a:ea typeface="+mn-ea"/>
                <a:cs typeface="+mn-cs"/>
              </a:rPr>
              <a:t>most reliable, albeit expensive, tool used to diagnose tubal</a:t>
            </a:r>
          </a:p>
          <a:p>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It is usually performed as a day case surgical</a:t>
            </a:r>
          </a:p>
          <a:p>
            <a:r>
              <a:rPr lang="en-US" sz="1200" kern="1200" baseline="0" dirty="0" smtClean="0">
                <a:solidFill>
                  <a:schemeClr val="tx1"/>
                </a:solidFill>
                <a:latin typeface="+mn-lt"/>
                <a:ea typeface="+mn-ea"/>
                <a:cs typeface="+mn-cs"/>
              </a:rPr>
              <a:t>procedure under general </a:t>
            </a:r>
            <a:r>
              <a:rPr lang="en-US" sz="1200" kern="1200" baseline="0" dirty="0" err="1" smtClean="0">
                <a:solidFill>
                  <a:schemeClr val="tx1"/>
                </a:solidFill>
                <a:latin typeface="+mn-lt"/>
                <a:ea typeface="+mn-ea"/>
                <a:cs typeface="+mn-cs"/>
              </a:rPr>
              <a:t>anaesthesia</a:t>
            </a:r>
            <a:r>
              <a:rPr lang="en-US" sz="1200" kern="1200" baseline="0" dirty="0" smtClean="0">
                <a:solidFill>
                  <a:schemeClr val="tx1"/>
                </a:solidFill>
                <a:latin typeface="+mn-lt"/>
                <a:ea typeface="+mn-ea"/>
                <a:cs typeface="+mn-cs"/>
              </a:rPr>
              <a:t>. When there is no prior</a:t>
            </a:r>
          </a:p>
          <a:p>
            <a:r>
              <a:rPr lang="en-US" sz="1200" kern="1200" baseline="0" dirty="0" smtClean="0">
                <a:solidFill>
                  <a:schemeClr val="tx1"/>
                </a:solidFill>
                <a:latin typeface="+mn-lt"/>
                <a:ea typeface="+mn-ea"/>
                <a:cs typeface="+mn-cs"/>
              </a:rPr>
              <a:t>information about the uterine cavity, the test can be combined</a:t>
            </a:r>
          </a:p>
          <a:p>
            <a:r>
              <a:rPr lang="en-US" sz="1200" kern="1200" baseline="0" dirty="0" smtClean="0">
                <a:solidFill>
                  <a:schemeClr val="tx1"/>
                </a:solidFill>
                <a:latin typeface="+mn-lt"/>
                <a:ea typeface="+mn-ea"/>
                <a:cs typeface="+mn-cs"/>
              </a:rPr>
              <a:t>with hysteroscopy for maximum information. Morphological</a:t>
            </a:r>
          </a:p>
          <a:p>
            <a:r>
              <a:rPr lang="en-US" sz="1200" kern="1200" baseline="0" dirty="0" smtClean="0">
                <a:solidFill>
                  <a:schemeClr val="tx1"/>
                </a:solidFill>
                <a:latin typeface="+mn-lt"/>
                <a:ea typeface="+mn-ea"/>
                <a:cs typeface="+mn-cs"/>
              </a:rPr>
              <a:t>abnormalities of the fallopian tubes can be seen directly, and</a:t>
            </a:r>
          </a:p>
          <a:p>
            <a:r>
              <a:rPr lang="en-US" sz="1200" kern="1200" baseline="0" dirty="0" smtClean="0">
                <a:solidFill>
                  <a:schemeClr val="tx1"/>
                </a:solidFill>
                <a:latin typeface="+mn-lt"/>
                <a:ea typeface="+mn-ea"/>
                <a:cs typeface="+mn-cs"/>
              </a:rPr>
              <a:t>the general pelvic appearance may give some clue as to the</a:t>
            </a:r>
          </a:p>
          <a:p>
            <a:r>
              <a:rPr lang="en-US" sz="1200" kern="1200" baseline="0" dirty="0" smtClean="0">
                <a:solidFill>
                  <a:schemeClr val="tx1"/>
                </a:solidFill>
                <a:latin typeface="+mn-lt"/>
                <a:ea typeface="+mn-ea"/>
                <a:cs typeface="+mn-cs"/>
              </a:rPr>
              <a:t>likely cause of any abnormalities found. When comparing</a:t>
            </a:r>
          </a:p>
          <a:p>
            <a:r>
              <a:rPr lang="en-US" sz="1200" kern="1200" baseline="0" dirty="0" err="1" smtClean="0">
                <a:solidFill>
                  <a:schemeClr val="tx1"/>
                </a:solidFill>
                <a:latin typeface="+mn-lt"/>
                <a:ea typeface="+mn-ea"/>
                <a:cs typeface="+mn-cs"/>
              </a:rPr>
              <a:t>hysterosalpingography</a:t>
            </a:r>
            <a:r>
              <a:rPr lang="en-US" sz="1200" kern="1200" baseline="0" dirty="0" smtClean="0">
                <a:solidFill>
                  <a:schemeClr val="tx1"/>
                </a:solidFill>
                <a:latin typeface="+mn-lt"/>
                <a:ea typeface="+mn-ea"/>
                <a:cs typeface="+mn-cs"/>
              </a:rPr>
              <a:t> with laparoscopy, keep in mind that</a:t>
            </a:r>
          </a:p>
          <a:p>
            <a:r>
              <a:rPr lang="en-US" sz="1200" kern="1200" baseline="0" dirty="0" smtClean="0">
                <a:solidFill>
                  <a:schemeClr val="tx1"/>
                </a:solidFill>
                <a:latin typeface="+mn-lt"/>
                <a:ea typeface="+mn-ea"/>
                <a:cs typeface="+mn-cs"/>
              </a:rPr>
              <a:t>both procedures provide more information than on the</a:t>
            </a:r>
          </a:p>
          <a:p>
            <a:r>
              <a:rPr lang="en-US" sz="1200" kern="1200" baseline="0" dirty="0" smtClean="0">
                <a:solidFill>
                  <a:schemeClr val="tx1"/>
                </a:solidFill>
                <a:latin typeface="+mn-lt"/>
                <a:ea typeface="+mn-ea"/>
                <a:cs typeface="+mn-cs"/>
              </a:rPr>
              <a:t>condition of the fallopian tubes alone. </a:t>
            </a:r>
            <a:r>
              <a:rPr lang="en-US" sz="1200" kern="1200" baseline="0" dirty="0" err="1" smtClean="0">
                <a:solidFill>
                  <a:schemeClr val="tx1"/>
                </a:solidFill>
                <a:latin typeface="+mn-lt"/>
                <a:ea typeface="+mn-ea"/>
                <a:cs typeface="+mn-cs"/>
              </a:rPr>
              <a:t>Hysterosalpingography</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provides information about the status of the uterine cavity,</a:t>
            </a:r>
          </a:p>
          <a:p>
            <a:r>
              <a:rPr lang="en-US" sz="1200" kern="1200" baseline="0" dirty="0" smtClean="0">
                <a:solidFill>
                  <a:schemeClr val="tx1"/>
                </a:solidFill>
                <a:latin typeface="+mn-lt"/>
                <a:ea typeface="+mn-ea"/>
                <a:cs typeface="+mn-cs"/>
              </a:rPr>
              <a:t>whereas laparoscopy allows inspection of the intra-abdominal</a:t>
            </a:r>
          </a:p>
          <a:p>
            <a:r>
              <a:rPr lang="en-US" sz="1200" kern="1200" baseline="0" dirty="0" smtClean="0">
                <a:solidFill>
                  <a:schemeClr val="tx1"/>
                </a:solidFill>
                <a:latin typeface="+mn-lt"/>
                <a:ea typeface="+mn-ea"/>
                <a:cs typeface="+mn-cs"/>
              </a:rPr>
              <a:t>cavity, excludes peritoneal disease, and allows laparoscopic</a:t>
            </a:r>
          </a:p>
          <a:p>
            <a:r>
              <a:rPr lang="en-US" sz="1200" kern="1200" baseline="0" dirty="0" smtClean="0">
                <a:solidFill>
                  <a:schemeClr val="tx1"/>
                </a:solidFill>
                <a:latin typeface="+mn-lt"/>
                <a:ea typeface="+mn-ea"/>
                <a:cs typeface="+mn-cs"/>
              </a:rPr>
              <a:t>surgery. The latter has become especially important because it</a:t>
            </a:r>
          </a:p>
          <a:p>
            <a:r>
              <a:rPr lang="en-US" sz="1200" kern="1200" baseline="0" dirty="0" smtClean="0">
                <a:solidFill>
                  <a:schemeClr val="tx1"/>
                </a:solidFill>
                <a:latin typeface="+mn-lt"/>
                <a:ea typeface="+mn-ea"/>
                <a:cs typeface="+mn-cs"/>
              </a:rPr>
              <a:t>was recently shown that laparoscopic treatment of early</a:t>
            </a:r>
          </a:p>
          <a:p>
            <a:r>
              <a:rPr lang="en-US" sz="1200" kern="1200" baseline="0" dirty="0" smtClean="0">
                <a:solidFill>
                  <a:schemeClr val="tx1"/>
                </a:solidFill>
                <a:latin typeface="+mn-lt"/>
                <a:ea typeface="+mn-ea"/>
                <a:cs typeface="+mn-cs"/>
              </a:rPr>
              <a:t>endometriosis improves fertility prospects by 13% over the</a:t>
            </a:r>
          </a:p>
          <a:p>
            <a:r>
              <a:rPr lang="en-US" sz="1200" kern="1200" baseline="0" dirty="0" smtClean="0">
                <a:solidFill>
                  <a:schemeClr val="tx1"/>
                </a:solidFill>
                <a:latin typeface="+mn-lt"/>
                <a:ea typeface="+mn-ea"/>
                <a:cs typeface="+mn-cs"/>
              </a:rPr>
              <a:t>next nine months.</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58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93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993E99-5DE2-4BBC-9FD5-CA809159DA90}" type="slidenum">
              <a:rPr lang="en-US"/>
              <a:pPr/>
              <a:t>13</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sz="1200" kern="1200" baseline="0" dirty="0" smtClean="0">
                <a:solidFill>
                  <a:schemeClr val="tx1"/>
                </a:solidFill>
                <a:latin typeface="+mn-lt"/>
                <a:ea typeface="+mn-ea"/>
                <a:cs typeface="+mn-cs"/>
              </a:rPr>
              <a:t>The major causes of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can be grouped broadly as ovulation disorders, male factors (which include disorders of</a:t>
            </a:r>
          </a:p>
          <a:p>
            <a:r>
              <a:rPr lang="en-US" sz="1200" kern="1200" baseline="0" dirty="0" smtClean="0">
                <a:solidFill>
                  <a:schemeClr val="tx1"/>
                </a:solidFill>
                <a:latin typeface="+mn-lt"/>
                <a:ea typeface="+mn-ea"/>
                <a:cs typeface="+mn-cs"/>
              </a:rPr>
              <a:t>spermatogenesis or obstruction), tubal damage, unexplained, and other causes, such as endometriosis and fibroids. The</a:t>
            </a:r>
          </a:p>
          <a:p>
            <a:r>
              <a:rPr lang="en-US" sz="1200" kern="1200" baseline="0" dirty="0" smtClean="0">
                <a:solidFill>
                  <a:schemeClr val="tx1"/>
                </a:solidFill>
                <a:latin typeface="+mn-lt"/>
                <a:ea typeface="+mn-ea"/>
                <a:cs typeface="+mn-cs"/>
              </a:rPr>
              <a:t>proportion of each type of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varies in different studies and in different populations. Tubal infertility is more common</a:t>
            </a:r>
          </a:p>
          <a:p>
            <a:r>
              <a:rPr lang="en-US" sz="1200" kern="1200" baseline="0" dirty="0" smtClean="0">
                <a:solidFill>
                  <a:schemeClr val="tx1"/>
                </a:solidFill>
                <a:latin typeface="+mn-lt"/>
                <a:ea typeface="+mn-ea"/>
                <a:cs typeface="+mn-cs"/>
              </a:rPr>
              <a:t>in those with secondary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and in populations with a higher prevalence of sexually acquired infections.</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95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F872E8D-1407-4B38-B745-7EE67310B39C}" type="slidenum">
              <a:rPr lang="en-US"/>
              <a:pPr/>
              <a:t>97</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99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100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smtClean="0">
                <a:solidFill>
                  <a:schemeClr val="tx1"/>
                </a:solidFill>
                <a:latin typeface="+mn-lt"/>
                <a:ea typeface="+mn-ea"/>
                <a:cs typeface="+mn-cs"/>
              </a:rPr>
              <a:t>Preparation of sperm for assisted conception: motile sperm can be</a:t>
            </a:r>
          </a:p>
          <a:p>
            <a:r>
              <a:rPr lang="en-US" sz="1200" b="0" kern="1200" baseline="0" dirty="0" smtClean="0">
                <a:solidFill>
                  <a:schemeClr val="tx1"/>
                </a:solidFill>
                <a:latin typeface="+mn-lt"/>
                <a:ea typeface="+mn-ea"/>
                <a:cs typeface="+mn-cs"/>
              </a:rPr>
              <a:t>successfully separated from seminal plasma using density gradients such as</a:t>
            </a:r>
          </a:p>
          <a:p>
            <a:r>
              <a:rPr lang="en-US" sz="1200" b="0" kern="1200" baseline="0" dirty="0" err="1" smtClean="0">
                <a:solidFill>
                  <a:schemeClr val="tx1"/>
                </a:solidFill>
                <a:latin typeface="+mn-lt"/>
                <a:ea typeface="+mn-ea"/>
                <a:cs typeface="+mn-cs"/>
              </a:rPr>
              <a:t>Puresperm</a:t>
            </a:r>
            <a:r>
              <a:rPr lang="en-US" sz="1200" b="0" kern="1200" baseline="0" dirty="0" smtClean="0">
                <a:solidFill>
                  <a:schemeClr val="tx1"/>
                </a:solidFill>
                <a:latin typeface="+mn-lt"/>
                <a:ea typeface="+mn-ea"/>
                <a:cs typeface="+mn-cs"/>
              </a:rPr>
              <a:t>. Liquefied semen is carefully overlaid on the top of a density</a:t>
            </a:r>
          </a:p>
          <a:p>
            <a:r>
              <a:rPr lang="en-US" sz="1200" b="0" kern="1200" baseline="0" dirty="0" smtClean="0">
                <a:solidFill>
                  <a:schemeClr val="tx1"/>
                </a:solidFill>
                <a:latin typeface="+mn-lt"/>
                <a:ea typeface="+mn-ea"/>
                <a:cs typeface="+mn-cs"/>
              </a:rPr>
              <a:t>gradient and gently centrifuged. Cellular debris, non-motile sperm, and</a:t>
            </a:r>
          </a:p>
          <a:p>
            <a:r>
              <a:rPr lang="en-US" sz="1200" b="0" kern="1200" baseline="0" dirty="0" smtClean="0">
                <a:solidFill>
                  <a:schemeClr val="tx1"/>
                </a:solidFill>
                <a:latin typeface="+mn-lt"/>
                <a:ea typeface="+mn-ea"/>
                <a:cs typeface="+mn-cs"/>
              </a:rPr>
              <a:t>abnormal sperm are trapped at the interface. Motile sperm with normal</a:t>
            </a:r>
          </a:p>
          <a:p>
            <a:r>
              <a:rPr lang="en-US" sz="1200" b="0" kern="1200" baseline="0" dirty="0" smtClean="0">
                <a:solidFill>
                  <a:schemeClr val="tx1"/>
                </a:solidFill>
                <a:latin typeface="+mn-lt"/>
                <a:ea typeface="+mn-ea"/>
                <a:cs typeface="+mn-cs"/>
              </a:rPr>
              <a:t>head morphology move to the bottom of the tube. This pellet is collected</a:t>
            </a:r>
          </a:p>
          <a:p>
            <a:r>
              <a:rPr lang="en-US" sz="1200" b="0" kern="1200" baseline="0" dirty="0" smtClean="0">
                <a:solidFill>
                  <a:schemeClr val="tx1"/>
                </a:solidFill>
                <a:latin typeface="+mn-lt"/>
                <a:ea typeface="+mn-ea"/>
                <a:cs typeface="+mn-cs"/>
              </a:rPr>
              <a:t>and washed twice in fresh culture media. The final pellet is assessed and</a:t>
            </a:r>
          </a:p>
          <a:p>
            <a:r>
              <a:rPr lang="en-US" sz="1200" b="0" kern="1200" baseline="0" dirty="0" smtClean="0">
                <a:solidFill>
                  <a:schemeClr val="tx1"/>
                </a:solidFill>
                <a:latin typeface="+mn-lt"/>
                <a:ea typeface="+mn-ea"/>
                <a:cs typeface="+mn-cs"/>
              </a:rPr>
              <a:t>used in treatment. Samples with low counts can be prepared in this way.</a:t>
            </a:r>
          </a:p>
          <a:p>
            <a:r>
              <a:rPr lang="en-US" sz="1200" b="0" kern="1200" baseline="0" dirty="0" smtClean="0">
                <a:solidFill>
                  <a:schemeClr val="tx1"/>
                </a:solidFill>
                <a:latin typeface="+mn-lt"/>
                <a:ea typeface="+mn-ea"/>
                <a:cs typeface="+mn-cs"/>
              </a:rPr>
              <a:t>By increasing the centrifugal force, sufficient numbers of sperm can be</a:t>
            </a:r>
          </a:p>
          <a:p>
            <a:r>
              <a:rPr lang="en-US" sz="1200" b="0" kern="1200" baseline="0" dirty="0" smtClean="0">
                <a:solidFill>
                  <a:schemeClr val="tx1"/>
                </a:solidFill>
                <a:latin typeface="+mn-lt"/>
                <a:ea typeface="+mn-ea"/>
                <a:cs typeface="+mn-cs"/>
              </a:rPr>
              <a:t>harvested for </a:t>
            </a:r>
            <a:r>
              <a:rPr lang="en-US" sz="1200" b="0" kern="1200" baseline="0" dirty="0" err="1" smtClean="0">
                <a:solidFill>
                  <a:schemeClr val="tx1"/>
                </a:solidFill>
                <a:latin typeface="+mn-lt"/>
                <a:ea typeface="+mn-ea"/>
                <a:cs typeface="+mn-cs"/>
              </a:rPr>
              <a:t>intracytoplasmic</a:t>
            </a:r>
            <a:r>
              <a:rPr lang="en-US" sz="1200" b="0" kern="1200" baseline="0" dirty="0" smtClean="0">
                <a:solidFill>
                  <a:schemeClr val="tx1"/>
                </a:solidFill>
                <a:latin typeface="+mn-lt"/>
                <a:ea typeface="+mn-ea"/>
                <a:cs typeface="+mn-cs"/>
              </a:rPr>
              <a:t> sperm injection</a:t>
            </a:r>
          </a:p>
          <a:p>
            <a:endParaRPr lang="en-US" b="0"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103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smtClean="0">
                <a:solidFill>
                  <a:schemeClr val="tx1"/>
                </a:solidFill>
                <a:latin typeface="+mn-lt"/>
                <a:ea typeface="+mn-ea"/>
                <a:cs typeface="+mn-cs"/>
              </a:rPr>
              <a:t>First proposed in 1984, gamete </a:t>
            </a:r>
            <a:r>
              <a:rPr lang="en-US" sz="1200" b="0" kern="1200" baseline="0" dirty="0" err="1" smtClean="0">
                <a:solidFill>
                  <a:schemeClr val="tx1"/>
                </a:solidFill>
                <a:latin typeface="+mn-lt"/>
                <a:ea typeface="+mn-ea"/>
                <a:cs typeface="+mn-cs"/>
              </a:rPr>
              <a:t>intrafallopian</a:t>
            </a:r>
            <a:r>
              <a:rPr lang="en-US" sz="1200" b="0" kern="1200" baseline="0" dirty="0" smtClean="0">
                <a:solidFill>
                  <a:schemeClr val="tx1"/>
                </a:solidFill>
                <a:latin typeface="+mn-lt"/>
                <a:ea typeface="+mn-ea"/>
                <a:cs typeface="+mn-cs"/>
              </a:rPr>
              <a:t> transfer</a:t>
            </a:r>
          </a:p>
          <a:p>
            <a:r>
              <a:rPr lang="en-US" sz="1200" b="0" kern="1200" baseline="0" dirty="0" smtClean="0">
                <a:solidFill>
                  <a:schemeClr val="tx1"/>
                </a:solidFill>
                <a:latin typeface="+mn-lt"/>
                <a:ea typeface="+mn-ea"/>
                <a:cs typeface="+mn-cs"/>
              </a:rPr>
              <a:t>may be seen by patients as more “natural” than in vitro</a:t>
            </a:r>
          </a:p>
          <a:p>
            <a:r>
              <a:rPr lang="en-US" sz="1200" b="0" kern="1200" baseline="0" dirty="0" err="1" smtClean="0">
                <a:solidFill>
                  <a:schemeClr val="tx1"/>
                </a:solidFill>
                <a:latin typeface="+mn-lt"/>
                <a:ea typeface="+mn-ea"/>
                <a:cs typeface="+mn-cs"/>
              </a:rPr>
              <a:t>fertilisation</a:t>
            </a:r>
            <a:r>
              <a:rPr lang="en-US" sz="1200" b="0" kern="1200" baseline="0" dirty="0" smtClean="0">
                <a:solidFill>
                  <a:schemeClr val="tx1"/>
                </a:solidFill>
                <a:latin typeface="+mn-lt"/>
                <a:ea typeface="+mn-ea"/>
                <a:cs typeface="+mn-cs"/>
              </a:rPr>
              <a:t>, even though it requires laparoscopy and has</a:t>
            </a:r>
          </a:p>
          <a:p>
            <a:r>
              <a:rPr lang="en-US" sz="1200" b="0" kern="1200" baseline="0" dirty="0" smtClean="0">
                <a:solidFill>
                  <a:schemeClr val="tx1"/>
                </a:solidFill>
                <a:latin typeface="+mn-lt"/>
                <a:ea typeface="+mn-ea"/>
                <a:cs typeface="+mn-cs"/>
              </a:rPr>
              <a:t>an increased risk of multiple pregnancy. Gamete</a:t>
            </a:r>
          </a:p>
          <a:p>
            <a:r>
              <a:rPr lang="en-US" sz="1200" b="0" kern="1200" baseline="0" dirty="0" err="1" smtClean="0">
                <a:solidFill>
                  <a:schemeClr val="tx1"/>
                </a:solidFill>
                <a:latin typeface="+mn-lt"/>
                <a:ea typeface="+mn-ea"/>
                <a:cs typeface="+mn-cs"/>
              </a:rPr>
              <a:t>intrafallopian</a:t>
            </a:r>
            <a:r>
              <a:rPr lang="en-US" sz="1200" b="0" kern="1200" baseline="0" dirty="0" smtClean="0">
                <a:solidFill>
                  <a:schemeClr val="tx1"/>
                </a:solidFill>
                <a:latin typeface="+mn-lt"/>
                <a:ea typeface="+mn-ea"/>
                <a:cs typeface="+mn-cs"/>
              </a:rPr>
              <a:t> transfer is also deemed more acceptable in</a:t>
            </a:r>
          </a:p>
          <a:p>
            <a:r>
              <a:rPr lang="en-US" sz="1200" b="0" kern="1200" baseline="0" dirty="0" smtClean="0">
                <a:solidFill>
                  <a:schemeClr val="tx1"/>
                </a:solidFill>
                <a:latin typeface="+mn-lt"/>
                <a:ea typeface="+mn-ea"/>
                <a:cs typeface="+mn-cs"/>
              </a:rPr>
              <a:t>some religious circles because </a:t>
            </a:r>
            <a:r>
              <a:rPr lang="en-US" sz="1200" b="0" kern="1200" baseline="0" dirty="0" err="1" smtClean="0">
                <a:solidFill>
                  <a:schemeClr val="tx1"/>
                </a:solidFill>
                <a:latin typeface="+mn-lt"/>
                <a:ea typeface="+mn-ea"/>
                <a:cs typeface="+mn-cs"/>
              </a:rPr>
              <a:t>fertilisation</a:t>
            </a:r>
            <a:r>
              <a:rPr lang="en-US" sz="1200" b="0" kern="1200" baseline="0" dirty="0" smtClean="0">
                <a:solidFill>
                  <a:schemeClr val="tx1"/>
                </a:solidFill>
                <a:latin typeface="+mn-lt"/>
                <a:ea typeface="+mn-ea"/>
                <a:cs typeface="+mn-cs"/>
              </a:rPr>
              <a:t> occurs within</a:t>
            </a:r>
          </a:p>
          <a:p>
            <a:r>
              <a:rPr lang="en-US" sz="1200" b="0" kern="1200" baseline="0" dirty="0" smtClean="0">
                <a:solidFill>
                  <a:schemeClr val="tx1"/>
                </a:solidFill>
                <a:latin typeface="+mn-lt"/>
                <a:ea typeface="+mn-ea"/>
                <a:cs typeface="+mn-cs"/>
              </a:rPr>
              <a:t>the body rather than in a laboratory and surplus embryos</a:t>
            </a:r>
          </a:p>
          <a:p>
            <a:r>
              <a:rPr lang="en-US" sz="1200" b="0" kern="1200" baseline="0" dirty="0" smtClean="0">
                <a:solidFill>
                  <a:schemeClr val="tx1"/>
                </a:solidFill>
                <a:latin typeface="+mn-lt"/>
                <a:ea typeface="+mn-ea"/>
                <a:cs typeface="+mn-cs"/>
              </a:rPr>
              <a:t>need not be created</a:t>
            </a:r>
          </a:p>
          <a:p>
            <a:endParaRPr lang="en-US" b="0"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106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err="1" smtClean="0">
                <a:solidFill>
                  <a:schemeClr val="tx1"/>
                </a:solidFill>
                <a:latin typeface="+mn-lt"/>
                <a:ea typeface="+mn-ea"/>
                <a:cs typeface="+mn-cs"/>
              </a:rPr>
              <a:t>Fertilisation</a:t>
            </a:r>
            <a:r>
              <a:rPr lang="en-US" sz="1200" b="0" kern="1200" baseline="0" dirty="0" smtClean="0">
                <a:solidFill>
                  <a:schemeClr val="tx1"/>
                </a:solidFill>
                <a:latin typeface="+mn-lt"/>
                <a:ea typeface="+mn-ea"/>
                <a:cs typeface="+mn-cs"/>
              </a:rPr>
              <a:t>: (left) each egg is surrounded by a complex of cumulus cells</a:t>
            </a:r>
          </a:p>
          <a:p>
            <a:r>
              <a:rPr lang="en-US" sz="1200" b="0" kern="1200" baseline="0" dirty="0" smtClean="0">
                <a:solidFill>
                  <a:schemeClr val="tx1"/>
                </a:solidFill>
                <a:latin typeface="+mn-lt"/>
                <a:ea typeface="+mn-ea"/>
                <a:cs typeface="+mn-cs"/>
              </a:rPr>
              <a:t>(purple) that the sperm need to disperse to reach the </a:t>
            </a:r>
            <a:r>
              <a:rPr lang="en-US" sz="1200" b="0" kern="1200" baseline="0" dirty="0" err="1" smtClean="0">
                <a:solidFill>
                  <a:schemeClr val="tx1"/>
                </a:solidFill>
                <a:latin typeface="+mn-lt"/>
                <a:ea typeface="+mn-ea"/>
                <a:cs typeface="+mn-cs"/>
              </a:rPr>
              <a:t>zona</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pellucida</a:t>
            </a:r>
            <a:r>
              <a:rPr lang="en-US" sz="1200" b="0" kern="1200" baseline="0" dirty="0" smtClean="0">
                <a:solidFill>
                  <a:schemeClr val="tx1"/>
                </a:solidFill>
                <a:latin typeface="+mn-lt"/>
                <a:ea typeface="+mn-ea"/>
                <a:cs typeface="+mn-cs"/>
              </a:rPr>
              <a:t>, the</a:t>
            </a:r>
          </a:p>
          <a:p>
            <a:r>
              <a:rPr lang="en-US" sz="1200" b="0" kern="1200" baseline="0" dirty="0" smtClean="0">
                <a:solidFill>
                  <a:schemeClr val="tx1"/>
                </a:solidFill>
                <a:latin typeface="+mn-lt"/>
                <a:ea typeface="+mn-ea"/>
                <a:cs typeface="+mn-cs"/>
              </a:rPr>
              <a:t>protective outer coating of the egg; (middle) capacitated sperm first bind to</a:t>
            </a:r>
          </a:p>
          <a:p>
            <a:r>
              <a:rPr lang="en-US" sz="1200" b="0" kern="1200" baseline="0" dirty="0" smtClean="0">
                <a:solidFill>
                  <a:schemeClr val="tx1"/>
                </a:solidFill>
                <a:latin typeface="+mn-lt"/>
                <a:ea typeface="+mn-ea"/>
                <a:cs typeface="+mn-cs"/>
              </a:rPr>
              <a:t>the </a:t>
            </a:r>
            <a:r>
              <a:rPr lang="en-US" sz="1200" b="0" kern="1200" baseline="0" dirty="0" err="1" smtClean="0">
                <a:solidFill>
                  <a:schemeClr val="tx1"/>
                </a:solidFill>
                <a:latin typeface="+mn-lt"/>
                <a:ea typeface="+mn-ea"/>
                <a:cs typeface="+mn-cs"/>
              </a:rPr>
              <a:t>zona</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pellucida</a:t>
            </a:r>
            <a:r>
              <a:rPr lang="en-US" sz="1200" b="0" kern="1200" baseline="0" dirty="0" smtClean="0">
                <a:solidFill>
                  <a:schemeClr val="tx1"/>
                </a:solidFill>
                <a:latin typeface="+mn-lt"/>
                <a:ea typeface="+mn-ea"/>
                <a:cs typeface="+mn-cs"/>
              </a:rPr>
              <a:t> (1) and release enzymes from the </a:t>
            </a:r>
            <a:r>
              <a:rPr lang="en-US" sz="1200" b="0" kern="1200" baseline="0" dirty="0" err="1" smtClean="0">
                <a:solidFill>
                  <a:schemeClr val="tx1"/>
                </a:solidFill>
                <a:latin typeface="+mn-lt"/>
                <a:ea typeface="+mn-ea"/>
                <a:cs typeface="+mn-cs"/>
              </a:rPr>
              <a:t>acrosome</a:t>
            </a:r>
            <a:r>
              <a:rPr lang="en-US" sz="1200" b="0" kern="1200" baseline="0" dirty="0" smtClean="0">
                <a:solidFill>
                  <a:schemeClr val="tx1"/>
                </a:solidFill>
                <a:latin typeface="+mn-lt"/>
                <a:ea typeface="+mn-ea"/>
                <a:cs typeface="+mn-cs"/>
              </a:rPr>
              <a:t> (2), which</a:t>
            </a:r>
          </a:p>
          <a:p>
            <a:r>
              <a:rPr lang="en-US" sz="1200" b="0" kern="1200" baseline="0" dirty="0" smtClean="0">
                <a:solidFill>
                  <a:schemeClr val="tx1"/>
                </a:solidFill>
                <a:latin typeface="+mn-lt"/>
                <a:ea typeface="+mn-ea"/>
                <a:cs typeface="+mn-cs"/>
              </a:rPr>
              <a:t>digest a pathway through the </a:t>
            </a:r>
            <a:r>
              <a:rPr lang="en-US" sz="1200" b="0" kern="1200" baseline="0" dirty="0" err="1" smtClean="0">
                <a:solidFill>
                  <a:schemeClr val="tx1"/>
                </a:solidFill>
                <a:latin typeface="+mn-lt"/>
                <a:ea typeface="+mn-ea"/>
                <a:cs typeface="+mn-cs"/>
              </a:rPr>
              <a:t>zona</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pellucida</a:t>
            </a:r>
            <a:r>
              <a:rPr lang="en-US" sz="1200" b="0" kern="1200" baseline="0" dirty="0" smtClean="0">
                <a:solidFill>
                  <a:schemeClr val="tx1"/>
                </a:solidFill>
                <a:latin typeface="+mn-lt"/>
                <a:ea typeface="+mn-ea"/>
                <a:cs typeface="+mn-cs"/>
              </a:rPr>
              <a:t> (3); (right) the sperm is able to</a:t>
            </a:r>
          </a:p>
          <a:p>
            <a:r>
              <a:rPr lang="en-US" sz="1200" b="0" kern="1200" baseline="0" dirty="0" smtClean="0">
                <a:solidFill>
                  <a:schemeClr val="tx1"/>
                </a:solidFill>
                <a:latin typeface="+mn-lt"/>
                <a:ea typeface="+mn-ea"/>
                <a:cs typeface="+mn-cs"/>
              </a:rPr>
              <a:t>fuse with the plasma membrane of the egg and becomes incorporated</a:t>
            </a:r>
          </a:p>
          <a:p>
            <a:r>
              <a:rPr lang="en-US" sz="1200" b="0" kern="1200" baseline="0" dirty="0" smtClean="0">
                <a:solidFill>
                  <a:schemeClr val="tx1"/>
                </a:solidFill>
                <a:latin typeface="+mn-lt"/>
                <a:ea typeface="+mn-ea"/>
                <a:cs typeface="+mn-cs"/>
              </a:rPr>
              <a:t>within the egg</a:t>
            </a:r>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108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A54FCD-D058-4223-ACB5-544078BE77AA}" type="slidenum">
              <a:rPr lang="en-US"/>
              <a:pPr/>
              <a:t>117</a:t>
            </a:fld>
            <a:endParaRPr lang="en-US"/>
          </a:p>
        </p:txBody>
      </p:sp>
      <p:sp>
        <p:nvSpPr>
          <p:cNvPr id="38915" name="Rectangle 2"/>
          <p:cNvSpPr>
            <a:spLocks noGrp="1" noRot="1" noChangeAspect="1" noChangeArrowheads="1" noTextEdit="1"/>
          </p:cNvSpPr>
          <p:nvPr>
            <p:ph type="sldImg"/>
          </p:nvPr>
        </p:nvSpPr>
        <p:spPr>
          <a:xfrm>
            <a:off x="1143000" y="685800"/>
            <a:ext cx="4572000" cy="3429000"/>
          </a:xfrm>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9A78F93-0094-4912-A751-5441E0259E71}" type="slidenum">
              <a:rPr lang="en-US"/>
              <a:pPr/>
              <a:t>118</a:t>
            </a:fld>
            <a:endParaRPr lang="en-US"/>
          </a:p>
        </p:txBody>
      </p:sp>
      <p:sp>
        <p:nvSpPr>
          <p:cNvPr id="39939" name="Rectangle 2"/>
          <p:cNvSpPr>
            <a:spLocks noGrp="1" noRot="1" noChangeAspect="1" noChangeArrowheads="1" noTextEdit="1"/>
          </p:cNvSpPr>
          <p:nvPr>
            <p:ph type="sldImg"/>
          </p:nvPr>
        </p:nvSpPr>
        <p:spPr>
          <a:xfrm>
            <a:off x="1143000" y="685800"/>
            <a:ext cx="4572000" cy="3429000"/>
          </a:xfrm>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F28E129-B0D4-4583-8862-949820F9EEDD}" type="slidenum">
              <a:rPr lang="en-US"/>
              <a:pPr/>
              <a:t>119</a:t>
            </a:fld>
            <a:endParaRPr 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HyCoSy</a:t>
            </a:r>
            <a:r>
              <a:rPr lang="en-US" sz="1200" kern="1200" baseline="0" dirty="0" smtClean="0">
                <a:solidFill>
                  <a:schemeClr val="tx1"/>
                </a:solidFill>
                <a:latin typeface="+mn-lt"/>
                <a:ea typeface="+mn-ea"/>
                <a:cs typeface="+mn-cs"/>
              </a:rPr>
              <a:t> gives extra information because an</a:t>
            </a:r>
          </a:p>
          <a:p>
            <a:r>
              <a:rPr lang="en-US" sz="1200" kern="1200" baseline="0" dirty="0" smtClean="0">
                <a:solidFill>
                  <a:schemeClr val="tx1"/>
                </a:solidFill>
                <a:latin typeface="+mn-lt"/>
                <a:ea typeface="+mn-ea"/>
                <a:cs typeface="+mn-cs"/>
              </a:rPr>
              <a:t>ultrasound scan of the pelvis is performed at the same time,</a:t>
            </a:r>
          </a:p>
          <a:p>
            <a:r>
              <a:rPr lang="en-US" sz="1200" kern="1200" baseline="0" dirty="0" smtClean="0">
                <a:solidFill>
                  <a:schemeClr val="tx1"/>
                </a:solidFill>
                <a:latin typeface="+mn-lt"/>
                <a:ea typeface="+mn-ea"/>
                <a:cs typeface="+mn-cs"/>
              </a:rPr>
              <a:t>allowing the detection of fibroids or polycystic ovaries.</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26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97AD6E7-CF0B-41F4-931E-6C55DCCBA1D6}" type="slidenum">
              <a:rPr lang="en-US"/>
              <a:pPr/>
              <a:t>120</a:t>
            </a:fld>
            <a:endParaRPr lang="en-US"/>
          </a:p>
        </p:txBody>
      </p:sp>
      <p:sp>
        <p:nvSpPr>
          <p:cNvPr id="41987" name="Rectangle 2"/>
          <p:cNvSpPr>
            <a:spLocks noGrp="1" noRot="1" noChangeAspect="1" noChangeArrowheads="1" noTextEdit="1"/>
          </p:cNvSpPr>
          <p:nvPr>
            <p:ph type="sldImg"/>
          </p:nvPr>
        </p:nvSpPr>
        <p:spPr>
          <a:xfrm>
            <a:off x="1143000" y="685800"/>
            <a:ext cx="4572000" cy="3429000"/>
          </a:xfrm>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28422E9-7D49-4A60-99CA-AF752B7AE366}" type="slidenum">
              <a:rPr lang="en-US"/>
              <a:pPr/>
              <a:t>121</a:t>
            </a:fld>
            <a:endParaRPr lang="en-US"/>
          </a:p>
        </p:txBody>
      </p:sp>
      <p:sp>
        <p:nvSpPr>
          <p:cNvPr id="43011" name="Rectangle 2"/>
          <p:cNvSpPr>
            <a:spLocks noGrp="1" noRot="1" noChangeAspect="1" noChangeArrowheads="1" noTextEdit="1"/>
          </p:cNvSpPr>
          <p:nvPr>
            <p:ph type="sldImg"/>
          </p:nvPr>
        </p:nvSpPr>
        <p:spPr>
          <a:xfrm>
            <a:off x="1143000" y="685800"/>
            <a:ext cx="4572000" cy="3429000"/>
          </a:xfrm>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5BFE60B-2BFB-4821-8FBE-D617E92C972A}" type="slidenum">
              <a:rPr lang="en-US"/>
              <a:pPr/>
              <a:t>122</a:t>
            </a:fld>
            <a:endParaRPr lang="en-US"/>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592D7D4-5F33-4C9E-88A5-2FBFB5908344}" type="slidenum">
              <a:rPr lang="en-US"/>
              <a:pPr/>
              <a:t>123</a:t>
            </a:fld>
            <a:endParaRPr lang="en-US"/>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835CF22-A056-4879-9366-7BF6E493D60F}" type="slidenum">
              <a:rPr lang="en-US"/>
              <a:pPr/>
              <a:t>124</a:t>
            </a:fld>
            <a:endParaRPr lang="en-US"/>
          </a:p>
        </p:txBody>
      </p:sp>
      <p:sp>
        <p:nvSpPr>
          <p:cNvPr id="46083" name="Rectangle 2"/>
          <p:cNvSpPr>
            <a:spLocks noGrp="1" noRot="1" noChangeAspect="1" noChangeArrowheads="1" noTextEdit="1"/>
          </p:cNvSpPr>
          <p:nvPr>
            <p:ph type="sldImg"/>
          </p:nvPr>
        </p:nvSpPr>
        <p:spPr>
          <a:xfrm>
            <a:off x="1143000" y="685800"/>
            <a:ext cx="4572000" cy="3429000"/>
          </a:xfrm>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048E473C-B7B5-4ED6-B89B-3CF1B5BCB5CD}" type="slidenum">
              <a:rPr lang="en-US"/>
              <a:pPr/>
              <a:t>126</a:t>
            </a:fld>
            <a:endParaRPr lang="en-US"/>
          </a:p>
        </p:txBody>
      </p:sp>
      <p:sp>
        <p:nvSpPr>
          <p:cNvPr id="47107" name="Rectangle 2"/>
          <p:cNvSpPr>
            <a:spLocks noGrp="1" noRot="1" noChangeAspect="1" noChangeArrowheads="1" noTextEdit="1"/>
          </p:cNvSpPr>
          <p:nvPr>
            <p:ph type="sldImg"/>
          </p:nvPr>
        </p:nvSpPr>
        <p:spPr>
          <a:xfrm>
            <a:off x="1143000" y="685800"/>
            <a:ext cx="4572000" cy="3429000"/>
          </a:xfrm>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131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smtClean="0">
                <a:solidFill>
                  <a:schemeClr val="tx1"/>
                </a:solidFill>
                <a:latin typeface="+mn-lt"/>
                <a:ea typeface="+mn-ea"/>
                <a:cs typeface="+mn-cs"/>
              </a:rPr>
              <a:t>The principle of </a:t>
            </a:r>
            <a:r>
              <a:rPr lang="en-US" sz="1200" b="0" kern="1200" baseline="0" dirty="0" err="1" smtClean="0">
                <a:solidFill>
                  <a:schemeClr val="tx1"/>
                </a:solidFill>
                <a:latin typeface="+mn-lt"/>
                <a:ea typeface="+mn-ea"/>
                <a:cs typeface="+mn-cs"/>
              </a:rPr>
              <a:t>preimplantation</a:t>
            </a:r>
            <a:r>
              <a:rPr lang="en-US" sz="1200" b="0" kern="1200" baseline="0" dirty="0" smtClean="0">
                <a:solidFill>
                  <a:schemeClr val="tx1"/>
                </a:solidFill>
                <a:latin typeface="+mn-lt"/>
                <a:ea typeface="+mn-ea"/>
                <a:cs typeface="+mn-cs"/>
              </a:rPr>
              <a:t> genetic diagnosis. A single </a:t>
            </a:r>
            <a:r>
              <a:rPr lang="en-US" sz="1200" b="0" kern="1200" baseline="0" dirty="0" err="1" smtClean="0">
                <a:solidFill>
                  <a:schemeClr val="tx1"/>
                </a:solidFill>
                <a:latin typeface="+mn-lt"/>
                <a:ea typeface="+mn-ea"/>
                <a:cs typeface="+mn-cs"/>
              </a:rPr>
              <a:t>blastomere</a:t>
            </a:r>
            <a:r>
              <a:rPr lang="en-US" sz="1200" b="0" kern="1200" baseline="0" dirty="0" smtClean="0">
                <a:solidFill>
                  <a:schemeClr val="tx1"/>
                </a:solidFill>
                <a:latin typeface="+mn-lt"/>
                <a:ea typeface="+mn-ea"/>
                <a:cs typeface="+mn-cs"/>
              </a:rPr>
              <a:t> is</a:t>
            </a:r>
          </a:p>
          <a:p>
            <a:r>
              <a:rPr lang="en-US" sz="1200" b="0" kern="1200" baseline="0" dirty="0" smtClean="0">
                <a:solidFill>
                  <a:schemeClr val="tx1"/>
                </a:solidFill>
                <a:latin typeface="+mn-lt"/>
                <a:ea typeface="+mn-ea"/>
                <a:cs typeface="+mn-cs"/>
              </a:rPr>
              <a:t>removed from each 8-cell human embryo for the purposes of</a:t>
            </a:r>
          </a:p>
          <a:p>
            <a:r>
              <a:rPr lang="en-US" sz="1200" b="0" kern="1200" baseline="0" dirty="0" err="1" smtClean="0">
                <a:solidFill>
                  <a:schemeClr val="tx1"/>
                </a:solidFill>
                <a:latin typeface="+mn-lt"/>
                <a:ea typeface="+mn-ea"/>
                <a:cs typeface="+mn-cs"/>
              </a:rPr>
              <a:t>preimplantation</a:t>
            </a:r>
            <a:r>
              <a:rPr lang="en-US" sz="1200" b="0" kern="1200" baseline="0" dirty="0" smtClean="0">
                <a:solidFill>
                  <a:schemeClr val="tx1"/>
                </a:solidFill>
                <a:latin typeface="+mn-lt"/>
                <a:ea typeface="+mn-ea"/>
                <a:cs typeface="+mn-cs"/>
              </a:rPr>
              <a:t> genetic diagnosis. Up to two embryos found to be</a:t>
            </a:r>
          </a:p>
          <a:p>
            <a:r>
              <a:rPr lang="en-US" sz="1200" b="0" kern="1200" baseline="0" dirty="0" smtClean="0">
                <a:solidFill>
                  <a:schemeClr val="tx1"/>
                </a:solidFill>
                <a:latin typeface="+mn-lt"/>
                <a:ea typeface="+mn-ea"/>
                <a:cs typeface="+mn-cs"/>
              </a:rPr>
              <a:t>unaffected by the genetic disorder are transferred to the uterus</a:t>
            </a:r>
          </a:p>
          <a:p>
            <a:endParaRPr lang="en-US" b="0"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If </a:t>
            </a:r>
            <a:r>
              <a:rPr lang="en-US" sz="1200" kern="1200" baseline="0" dirty="0" err="1" smtClean="0">
                <a:solidFill>
                  <a:schemeClr val="tx1"/>
                </a:solidFill>
                <a:latin typeface="+mn-lt"/>
                <a:ea typeface="+mn-ea"/>
                <a:cs typeface="+mn-cs"/>
              </a:rPr>
              <a:t>azoospermia</a:t>
            </a:r>
            <a:r>
              <a:rPr lang="en-US" sz="1200" kern="1200" baseline="0" dirty="0" smtClean="0">
                <a:solidFill>
                  <a:schemeClr val="tx1"/>
                </a:solidFill>
                <a:latin typeface="+mn-lt"/>
                <a:ea typeface="+mn-ea"/>
                <a:cs typeface="+mn-cs"/>
              </a:rPr>
              <a:t> is confirmed it is important to distinguish</a:t>
            </a:r>
          </a:p>
          <a:p>
            <a:r>
              <a:rPr lang="en-US" sz="1200" kern="1200" baseline="0" dirty="0" smtClean="0">
                <a:solidFill>
                  <a:schemeClr val="tx1"/>
                </a:solidFill>
                <a:latin typeface="+mn-lt"/>
                <a:ea typeface="+mn-ea"/>
                <a:cs typeface="+mn-cs"/>
              </a:rPr>
              <a:t>between obstructive and non-obstructive </a:t>
            </a:r>
            <a:r>
              <a:rPr lang="en-US" sz="1200" kern="1200" baseline="0" dirty="0" err="1" smtClean="0">
                <a:solidFill>
                  <a:schemeClr val="tx1"/>
                </a:solidFill>
                <a:latin typeface="+mn-lt"/>
                <a:ea typeface="+mn-ea"/>
                <a:cs typeface="+mn-cs"/>
              </a:rPr>
              <a:t>azoospermia</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t>
            </a:r>
            <a:r>
              <a:rPr lang="en-US" sz="1200" b="1" kern="1200" baseline="0" dirty="0" smtClean="0">
                <a:solidFill>
                  <a:schemeClr val="tx1"/>
                </a:solidFill>
                <a:latin typeface="+mn-lt"/>
                <a:ea typeface="+mn-ea"/>
                <a:cs typeface="+mn-cs"/>
              </a:rPr>
              <a:t>obstructive </a:t>
            </a:r>
            <a:r>
              <a:rPr lang="en-US" sz="1200" b="1" kern="1200" baseline="0" dirty="0" err="1" smtClean="0">
                <a:solidFill>
                  <a:schemeClr val="tx1"/>
                </a:solidFill>
                <a:latin typeface="+mn-lt"/>
                <a:ea typeface="+mn-ea"/>
                <a:cs typeface="+mn-cs"/>
              </a:rPr>
              <a:t>azoospermia</a:t>
            </a:r>
            <a:r>
              <a:rPr lang="en-US" sz="1200" kern="1200" baseline="0" dirty="0" smtClean="0">
                <a:solidFill>
                  <a:schemeClr val="tx1"/>
                </a:solidFill>
                <a:latin typeface="+mn-lt"/>
                <a:ea typeface="+mn-ea"/>
                <a:cs typeface="+mn-cs"/>
              </a:rPr>
              <a:t>, spermatogenesis is normal but</a:t>
            </a:r>
          </a:p>
          <a:p>
            <a:r>
              <a:rPr lang="en-US" sz="1200" kern="1200" baseline="0" dirty="0" smtClean="0">
                <a:solidFill>
                  <a:schemeClr val="tx1"/>
                </a:solidFill>
                <a:latin typeface="+mn-lt"/>
                <a:ea typeface="+mn-ea"/>
                <a:cs typeface="+mn-cs"/>
              </a:rPr>
              <a:t>there is a block in the </a:t>
            </a:r>
            <a:r>
              <a:rPr lang="en-US" sz="1200" kern="1200" baseline="0" dirty="0" err="1" smtClean="0">
                <a:solidFill>
                  <a:schemeClr val="tx1"/>
                </a:solidFill>
                <a:latin typeface="+mn-lt"/>
                <a:ea typeface="+mn-ea"/>
                <a:cs typeface="+mn-cs"/>
              </a:rPr>
              <a:t>epididymis</a:t>
            </a:r>
            <a:r>
              <a:rPr lang="en-US" sz="1200" kern="1200" baseline="0" dirty="0" smtClean="0">
                <a:solidFill>
                  <a:schemeClr val="tx1"/>
                </a:solidFill>
                <a:latin typeface="+mn-lt"/>
                <a:ea typeface="+mn-ea"/>
                <a:cs typeface="+mn-cs"/>
              </a:rPr>
              <a:t> or vas deferens. If congenital</a:t>
            </a:r>
          </a:p>
          <a:p>
            <a:r>
              <a:rPr lang="en-US" sz="1200" kern="1200" baseline="0" dirty="0" smtClean="0">
                <a:solidFill>
                  <a:schemeClr val="tx1"/>
                </a:solidFill>
                <a:latin typeface="+mn-lt"/>
                <a:ea typeface="+mn-ea"/>
                <a:cs typeface="+mn-cs"/>
              </a:rPr>
              <a:t>absence of vas deferens is suspected, both partners should</a:t>
            </a:r>
          </a:p>
          <a:p>
            <a:r>
              <a:rPr lang="en-US" sz="1200" kern="1200" baseline="0" dirty="0" smtClean="0">
                <a:solidFill>
                  <a:schemeClr val="tx1"/>
                </a:solidFill>
                <a:latin typeface="+mn-lt"/>
                <a:ea typeface="+mn-ea"/>
                <a:cs typeface="+mn-cs"/>
              </a:rPr>
              <a:t>undergo cystic fibrosis screening because many of these men</a:t>
            </a:r>
          </a:p>
          <a:p>
            <a:r>
              <a:rPr lang="en-US" sz="1200" kern="1200" baseline="0" dirty="0" smtClean="0">
                <a:solidFill>
                  <a:schemeClr val="tx1"/>
                </a:solidFill>
                <a:latin typeface="+mn-lt"/>
                <a:ea typeface="+mn-ea"/>
                <a:cs typeface="+mn-cs"/>
              </a:rPr>
              <a:t>will carry one of the cystic fibrosis mutations.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t>
            </a:r>
            <a:r>
              <a:rPr lang="en-US" sz="1200" b="1" kern="1200" baseline="0" dirty="0" smtClean="0">
                <a:solidFill>
                  <a:schemeClr val="tx1"/>
                </a:solidFill>
                <a:latin typeface="+mn-lt"/>
                <a:ea typeface="+mn-ea"/>
                <a:cs typeface="+mn-cs"/>
              </a:rPr>
              <a:t>non-</a:t>
            </a:r>
            <a:r>
              <a:rPr lang="en-US" sz="1200" b="1" kern="1200" baseline="0" dirty="0" err="1" smtClean="0">
                <a:solidFill>
                  <a:schemeClr val="tx1"/>
                </a:solidFill>
                <a:latin typeface="+mn-lt"/>
                <a:ea typeface="+mn-ea"/>
                <a:cs typeface="+mn-cs"/>
              </a:rPr>
              <a:t>obstructiveazoospermia</a:t>
            </a:r>
            <a:r>
              <a:rPr lang="en-US" sz="1200" kern="1200" baseline="0" dirty="0" smtClean="0">
                <a:solidFill>
                  <a:schemeClr val="tx1"/>
                </a:solidFill>
                <a:latin typeface="+mn-lt"/>
                <a:ea typeface="+mn-ea"/>
                <a:cs typeface="+mn-cs"/>
              </a:rPr>
              <a:t>, spermatogenesis is impaired. This impairment</a:t>
            </a:r>
          </a:p>
          <a:p>
            <a:r>
              <a:rPr lang="en-US" sz="1200" kern="1200" baseline="0" dirty="0" smtClean="0">
                <a:solidFill>
                  <a:schemeClr val="tx1"/>
                </a:solidFill>
                <a:latin typeface="+mn-lt"/>
                <a:ea typeface="+mn-ea"/>
                <a:cs typeface="+mn-cs"/>
              </a:rPr>
              <a:t>may be caused by testicular failure (so the man’s </a:t>
            </a:r>
            <a:r>
              <a:rPr lang="en-US" sz="1200" kern="1200" baseline="0" dirty="0" err="1" smtClean="0">
                <a:solidFill>
                  <a:schemeClr val="tx1"/>
                </a:solidFill>
                <a:latin typeface="+mn-lt"/>
                <a:ea typeface="+mn-ea"/>
                <a:cs typeface="+mn-cs"/>
              </a:rPr>
              <a:t>karyotype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should be checked and multiple testicular biopsy may show</a:t>
            </a:r>
          </a:p>
          <a:p>
            <a:r>
              <a:rPr lang="en-US" sz="1200" kern="1200" baseline="0" dirty="0" smtClean="0">
                <a:solidFill>
                  <a:schemeClr val="tx1"/>
                </a:solidFill>
                <a:latin typeface="+mn-lt"/>
                <a:ea typeface="+mn-ea"/>
                <a:cs typeface="+mn-cs"/>
              </a:rPr>
              <a:t>isolated foci of spermatogenesis) or due to a failure to stimulate</a:t>
            </a:r>
          </a:p>
          <a:p>
            <a:r>
              <a:rPr lang="en-US" sz="1200" kern="1200" baseline="0" dirty="0" smtClean="0">
                <a:solidFill>
                  <a:schemeClr val="tx1"/>
                </a:solidFill>
                <a:latin typeface="+mn-lt"/>
                <a:ea typeface="+mn-ea"/>
                <a:cs typeface="+mn-cs"/>
              </a:rPr>
              <a:t>spermatogenesis by the hypothalamic pituitary axis</a:t>
            </a: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hypogonadotrophic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hypogonadism</a:t>
            </a:r>
            <a:r>
              <a:rPr lang="en-US" sz="1200" kern="1200" baseline="0" dirty="0" smtClean="0">
                <a:solidFill>
                  <a:schemeClr val="tx1"/>
                </a:solidFill>
                <a:latin typeface="+mn-lt"/>
                <a:ea typeface="+mn-ea"/>
                <a:cs typeface="+mn-cs"/>
              </a:rPr>
              <a:t>). Although rare, this</a:t>
            </a:r>
          </a:p>
          <a:p>
            <a:r>
              <a:rPr lang="en-US" sz="1200" kern="1200" baseline="0" dirty="0" smtClean="0">
                <a:solidFill>
                  <a:schemeClr val="tx1"/>
                </a:solidFill>
                <a:latin typeface="+mn-lt"/>
                <a:ea typeface="+mn-ea"/>
                <a:cs typeface="+mn-cs"/>
              </a:rPr>
              <a:t>condition should be detected as these patients respond to</a:t>
            </a:r>
          </a:p>
          <a:p>
            <a:r>
              <a:rPr lang="en-US" sz="1200" kern="1200" baseline="0" dirty="0" smtClean="0">
                <a:solidFill>
                  <a:schemeClr val="tx1"/>
                </a:solidFill>
                <a:latin typeface="+mn-lt"/>
                <a:ea typeface="+mn-ea"/>
                <a:cs typeface="+mn-cs"/>
              </a:rPr>
              <a:t>gonadotrophin treatment.</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30</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err="1" smtClean="0">
                <a:solidFill>
                  <a:schemeClr val="tx1"/>
                </a:solidFill>
                <a:latin typeface="+mn-lt"/>
                <a:ea typeface="+mn-ea"/>
                <a:cs typeface="+mn-cs"/>
              </a:rPr>
              <a:t>Aneuploidy</a:t>
            </a:r>
            <a:r>
              <a:rPr lang="en-US" sz="1200" b="0" kern="1200" baseline="0" dirty="0" smtClean="0">
                <a:solidFill>
                  <a:schemeClr val="tx1"/>
                </a:solidFill>
                <a:latin typeface="+mn-lt"/>
                <a:ea typeface="+mn-ea"/>
                <a:cs typeface="+mn-cs"/>
              </a:rPr>
              <a:t> screening—normal embryos are diploid and have two spots for</a:t>
            </a:r>
          </a:p>
          <a:p>
            <a:r>
              <a:rPr lang="en-US" sz="1200" b="0" kern="1200" baseline="0" dirty="0" smtClean="0">
                <a:solidFill>
                  <a:schemeClr val="tx1"/>
                </a:solidFill>
                <a:latin typeface="+mn-lt"/>
                <a:ea typeface="+mn-ea"/>
                <a:cs typeface="+mn-cs"/>
              </a:rPr>
              <a:t>each </a:t>
            </a:r>
            <a:r>
              <a:rPr lang="en-US" sz="1200" b="0" kern="1200" baseline="0" dirty="0" err="1" smtClean="0">
                <a:solidFill>
                  <a:schemeClr val="tx1"/>
                </a:solidFill>
                <a:latin typeface="+mn-lt"/>
                <a:ea typeface="+mn-ea"/>
                <a:cs typeface="+mn-cs"/>
              </a:rPr>
              <a:t>colour</a:t>
            </a:r>
            <a:r>
              <a:rPr lang="en-US" sz="1200" b="0" kern="1200" baseline="0" dirty="0" smtClean="0">
                <a:solidFill>
                  <a:schemeClr val="tx1"/>
                </a:solidFill>
                <a:latin typeface="+mn-lt"/>
                <a:ea typeface="+mn-ea"/>
                <a:cs typeface="+mn-cs"/>
              </a:rPr>
              <a:t> (A). Many different abnormalities have been seen; some are</a:t>
            </a:r>
          </a:p>
          <a:p>
            <a:r>
              <a:rPr lang="en-US" sz="1200" b="0" kern="1200" baseline="0" dirty="0" smtClean="0">
                <a:solidFill>
                  <a:schemeClr val="tx1"/>
                </a:solidFill>
                <a:latin typeface="+mn-lt"/>
                <a:ea typeface="+mn-ea"/>
                <a:cs typeface="+mn-cs"/>
              </a:rPr>
              <a:t>shown above. The complete set of chromosomes has been duplicated in</a:t>
            </a:r>
          </a:p>
          <a:p>
            <a:r>
              <a:rPr lang="en-US" sz="1200" b="0" kern="1200" baseline="0" dirty="0" smtClean="0">
                <a:solidFill>
                  <a:schemeClr val="tx1"/>
                </a:solidFill>
                <a:latin typeface="+mn-lt"/>
                <a:ea typeface="+mn-ea"/>
                <a:cs typeface="+mn-cs"/>
              </a:rPr>
              <a:t>triploid (B) and </a:t>
            </a:r>
            <a:r>
              <a:rPr lang="en-US" sz="1200" b="0" kern="1200" baseline="0" dirty="0" err="1" smtClean="0">
                <a:solidFill>
                  <a:schemeClr val="tx1"/>
                </a:solidFill>
                <a:latin typeface="+mn-lt"/>
                <a:ea typeface="+mn-ea"/>
                <a:cs typeface="+mn-cs"/>
              </a:rPr>
              <a:t>tetraploid</a:t>
            </a:r>
            <a:r>
              <a:rPr lang="en-US" sz="1200" b="0" kern="1200" baseline="0" dirty="0" smtClean="0">
                <a:solidFill>
                  <a:schemeClr val="tx1"/>
                </a:solidFill>
                <a:latin typeface="+mn-lt"/>
                <a:ea typeface="+mn-ea"/>
                <a:cs typeface="+mn-cs"/>
              </a:rPr>
              <a:t> (C) nuclei. A set of chromosomes is missing in</a:t>
            </a:r>
          </a:p>
          <a:p>
            <a:r>
              <a:rPr lang="en-US" sz="1200" b="0" kern="1200" baseline="0" dirty="0" smtClean="0">
                <a:solidFill>
                  <a:schemeClr val="tx1"/>
                </a:solidFill>
                <a:latin typeface="+mn-lt"/>
                <a:ea typeface="+mn-ea"/>
                <a:cs typeface="+mn-cs"/>
              </a:rPr>
              <a:t>haploid embryos (D). Abnormalities of individual chromosomes are also</a:t>
            </a:r>
          </a:p>
          <a:p>
            <a:r>
              <a:rPr lang="en-US" sz="1200" b="0" kern="1200" baseline="0" dirty="0" smtClean="0">
                <a:solidFill>
                  <a:schemeClr val="tx1"/>
                </a:solidFill>
                <a:latin typeface="+mn-lt"/>
                <a:ea typeface="+mn-ea"/>
                <a:cs typeface="+mn-cs"/>
              </a:rPr>
              <a:t>seen (E), such as </a:t>
            </a:r>
            <a:r>
              <a:rPr lang="en-US" sz="1200" b="0" kern="1200" baseline="0" dirty="0" err="1" smtClean="0">
                <a:solidFill>
                  <a:schemeClr val="tx1"/>
                </a:solidFill>
                <a:latin typeface="+mn-lt"/>
                <a:ea typeface="+mn-ea"/>
                <a:cs typeface="+mn-cs"/>
              </a:rPr>
              <a:t>monosomy</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trisomy</a:t>
            </a:r>
            <a:r>
              <a:rPr lang="en-US" sz="1200" b="0" kern="1200" baseline="0" dirty="0" smtClean="0">
                <a:solidFill>
                  <a:schemeClr val="tx1"/>
                </a:solidFill>
                <a:latin typeface="+mn-lt"/>
                <a:ea typeface="+mn-ea"/>
                <a:cs typeface="+mn-cs"/>
              </a:rPr>
              <a:t>, and double </a:t>
            </a:r>
            <a:r>
              <a:rPr lang="en-US" sz="1200" b="0" kern="1200" baseline="0" dirty="0" err="1" smtClean="0">
                <a:solidFill>
                  <a:schemeClr val="tx1"/>
                </a:solidFill>
                <a:latin typeface="+mn-lt"/>
                <a:ea typeface="+mn-ea"/>
                <a:cs typeface="+mn-cs"/>
              </a:rPr>
              <a:t>trisomy</a:t>
            </a:r>
            <a:r>
              <a:rPr lang="en-US" sz="1200" b="0" kern="1200" baseline="0" dirty="0" smtClean="0">
                <a:solidFill>
                  <a:schemeClr val="tx1"/>
                </a:solidFill>
                <a:latin typeface="+mn-lt"/>
                <a:ea typeface="+mn-ea"/>
                <a:cs typeface="+mn-cs"/>
              </a:rPr>
              <a:t> (F). If embryos with</a:t>
            </a:r>
          </a:p>
          <a:p>
            <a:r>
              <a:rPr lang="en-US" sz="1200" b="0" kern="1200" baseline="0" dirty="0" smtClean="0">
                <a:solidFill>
                  <a:schemeClr val="tx1"/>
                </a:solidFill>
                <a:latin typeface="+mn-lt"/>
                <a:ea typeface="+mn-ea"/>
                <a:cs typeface="+mn-cs"/>
              </a:rPr>
              <a:t>such abnormalities could be screened out, a higher implantation rate might</a:t>
            </a:r>
          </a:p>
          <a:p>
            <a:r>
              <a:rPr lang="en-US" sz="1200" b="0" kern="1200" baseline="0" dirty="0" smtClean="0">
                <a:solidFill>
                  <a:schemeClr val="tx1"/>
                </a:solidFill>
                <a:latin typeface="+mn-lt"/>
                <a:ea typeface="+mn-ea"/>
                <a:cs typeface="+mn-cs"/>
              </a:rPr>
              <a:t>be achieved after in vitro </a:t>
            </a:r>
            <a:r>
              <a:rPr lang="en-US" sz="1200" b="0" kern="1200" baseline="0" dirty="0" err="1" smtClean="0">
                <a:solidFill>
                  <a:schemeClr val="tx1"/>
                </a:solidFill>
                <a:latin typeface="+mn-lt"/>
                <a:ea typeface="+mn-ea"/>
                <a:cs typeface="+mn-cs"/>
              </a:rPr>
              <a:t>fertilisation</a:t>
            </a:r>
            <a:endParaRPr lang="en-US" sz="1200" b="0" kern="1200" baseline="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149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93F27CD-427D-48D9-BB74-4337B237AC10}" type="slidenum">
              <a:rPr lang="en-US"/>
              <a:pPr/>
              <a:t>151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Disorders of ovulation account for about 30% of infertility and</a:t>
            </a:r>
          </a:p>
          <a:p>
            <a:r>
              <a:rPr lang="en-US" sz="1200" kern="1200" baseline="0" dirty="0" smtClean="0">
                <a:solidFill>
                  <a:schemeClr val="tx1"/>
                </a:solidFill>
                <a:latin typeface="+mn-lt"/>
                <a:ea typeface="+mn-ea"/>
                <a:cs typeface="+mn-cs"/>
              </a:rPr>
              <a:t>often present with irregular periods (</a:t>
            </a:r>
            <a:r>
              <a:rPr lang="en-US" sz="1200" kern="1200" baseline="0" dirty="0" err="1" smtClean="0">
                <a:solidFill>
                  <a:schemeClr val="tx1"/>
                </a:solidFill>
                <a:latin typeface="+mn-lt"/>
                <a:ea typeface="+mn-ea"/>
                <a:cs typeface="+mn-cs"/>
              </a:rPr>
              <a:t>oligomenorrhoea</a:t>
            </a:r>
            <a:r>
              <a:rPr lang="en-US" sz="1200" kern="1200" baseline="0" dirty="0" smtClean="0">
                <a:solidFill>
                  <a:schemeClr val="tx1"/>
                </a:solidFill>
                <a:latin typeface="+mn-lt"/>
                <a:ea typeface="+mn-ea"/>
                <a:cs typeface="+mn-cs"/>
              </a:rPr>
              <a:t>) or an</a:t>
            </a:r>
          </a:p>
          <a:p>
            <a:r>
              <a:rPr lang="en-US" sz="1200" kern="1200" baseline="0" dirty="0" smtClean="0">
                <a:solidFill>
                  <a:schemeClr val="tx1"/>
                </a:solidFill>
                <a:latin typeface="+mn-lt"/>
                <a:ea typeface="+mn-ea"/>
                <a:cs typeface="+mn-cs"/>
              </a:rPr>
              <a:t>absence of periods (</a:t>
            </a:r>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not</a:t>
            </a:r>
          </a:p>
          <a:p>
            <a:r>
              <a:rPr lang="en-US" sz="1200" kern="1200" baseline="0" dirty="0" smtClean="0">
                <a:solidFill>
                  <a:schemeClr val="tx1"/>
                </a:solidFill>
                <a:latin typeface="+mn-lt"/>
                <a:ea typeface="+mn-ea"/>
                <a:cs typeface="+mn-cs"/>
              </a:rPr>
              <a:t>all causes of </a:t>
            </a:r>
            <a:r>
              <a:rPr lang="en-US" sz="1200" kern="1200" baseline="0" dirty="0" err="1" smtClean="0">
                <a:solidFill>
                  <a:schemeClr val="tx1"/>
                </a:solidFill>
                <a:latin typeface="+mn-lt"/>
                <a:ea typeface="+mn-ea"/>
                <a:cs typeface="+mn-cs"/>
              </a:rPr>
              <a:t>anovulation</a:t>
            </a:r>
            <a:r>
              <a:rPr lang="en-US" sz="1200" kern="1200" baseline="0" dirty="0" smtClean="0">
                <a:solidFill>
                  <a:schemeClr val="tx1"/>
                </a:solidFill>
                <a:latin typeface="+mn-lt"/>
                <a:ea typeface="+mn-ea"/>
                <a:cs typeface="+mn-cs"/>
              </a:rPr>
              <a:t> are amenable to treatment by</a:t>
            </a:r>
          </a:p>
          <a:p>
            <a:r>
              <a:rPr lang="en-US" sz="1200" kern="1200" baseline="0" dirty="0" smtClean="0">
                <a:solidFill>
                  <a:schemeClr val="tx1"/>
                </a:solidFill>
                <a:latin typeface="+mn-lt"/>
                <a:ea typeface="+mn-ea"/>
                <a:cs typeface="+mn-cs"/>
              </a:rPr>
              <a:t>ovulation induction. </a:t>
            </a:r>
            <a:r>
              <a:rPr lang="en-US" sz="1200" kern="1200" baseline="0" dirty="0" err="1" smtClean="0">
                <a:solidFill>
                  <a:schemeClr val="tx1"/>
                </a:solidFill>
                <a:latin typeface="+mn-lt"/>
                <a:ea typeface="+mn-ea"/>
                <a:cs typeface="+mn-cs"/>
              </a:rPr>
              <a:t>Anovulation</a:t>
            </a:r>
            <a:r>
              <a:rPr lang="en-US" sz="1200" kern="1200" baseline="0" dirty="0" smtClean="0">
                <a:solidFill>
                  <a:schemeClr val="tx1"/>
                </a:solidFill>
                <a:latin typeface="+mn-lt"/>
                <a:ea typeface="+mn-ea"/>
                <a:cs typeface="+mn-cs"/>
              </a:rPr>
              <a:t> can sometimes be treated with</a:t>
            </a:r>
          </a:p>
          <a:p>
            <a:r>
              <a:rPr lang="en-US" sz="1200" kern="1200" baseline="0" dirty="0" smtClean="0">
                <a:solidFill>
                  <a:schemeClr val="tx1"/>
                </a:solidFill>
                <a:latin typeface="+mn-lt"/>
                <a:ea typeface="+mn-ea"/>
                <a:cs typeface="+mn-cs"/>
              </a:rPr>
              <a:t>medical or surgical induction, but it is the cause of the</a:t>
            </a:r>
          </a:p>
          <a:p>
            <a:r>
              <a:rPr lang="en-US" sz="1200" kern="1200" baseline="0" dirty="0" err="1" smtClean="0">
                <a:solidFill>
                  <a:schemeClr val="tx1"/>
                </a:solidFill>
                <a:latin typeface="+mn-lt"/>
                <a:ea typeface="+mn-ea"/>
                <a:cs typeface="+mn-cs"/>
              </a:rPr>
              <a:t>anovulation</a:t>
            </a:r>
            <a:r>
              <a:rPr lang="en-US" sz="1200" kern="1200" baseline="0" dirty="0" smtClean="0">
                <a:solidFill>
                  <a:schemeClr val="tx1"/>
                </a:solidFill>
                <a:latin typeface="+mn-lt"/>
                <a:ea typeface="+mn-ea"/>
                <a:cs typeface="+mn-cs"/>
              </a:rPr>
              <a:t> that will determine whether ovulation induction is</a:t>
            </a:r>
          </a:p>
          <a:p>
            <a:r>
              <a:rPr lang="en-US" sz="1200" kern="1200" baseline="0" dirty="0" smtClean="0">
                <a:solidFill>
                  <a:schemeClr val="tx1"/>
                </a:solidFill>
                <a:latin typeface="+mn-lt"/>
                <a:ea typeface="+mn-ea"/>
                <a:cs typeface="+mn-cs"/>
              </a:rPr>
              <a:t>possible.</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36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kern="1200" baseline="0" dirty="0" smtClean="0">
                <a:solidFill>
                  <a:schemeClr val="tx1"/>
                </a:solidFill>
                <a:latin typeface="+mn-lt"/>
                <a:ea typeface="+mn-ea"/>
                <a:cs typeface="+mn-cs"/>
              </a:rPr>
              <a:t>Hypothalamic-pituitary causes</a:t>
            </a:r>
          </a:p>
          <a:p>
            <a:endParaRPr lang="en-US" sz="1200" b="1" kern="1200" baseline="0" dirty="0" smtClean="0">
              <a:solidFill>
                <a:schemeClr val="tx1"/>
              </a:solidFill>
              <a:latin typeface="+mn-lt"/>
              <a:ea typeface="+mn-ea"/>
              <a:cs typeface="+mn-cs"/>
            </a:endParaRPr>
          </a:p>
          <a:p>
            <a:r>
              <a:rPr lang="en-US" sz="1200" b="1" i="1" u="sng" kern="1200" baseline="0" dirty="0" err="1" smtClean="0">
                <a:solidFill>
                  <a:schemeClr val="tx1"/>
                </a:solidFill>
                <a:latin typeface="+mn-lt"/>
                <a:ea typeface="+mn-ea"/>
                <a:cs typeface="+mn-cs"/>
              </a:rPr>
              <a:t>Hypogonadotrophic</a:t>
            </a:r>
            <a:r>
              <a:rPr lang="en-US" sz="1200" b="1" i="1" u="sng" kern="1200" baseline="0" dirty="0" smtClean="0">
                <a:solidFill>
                  <a:schemeClr val="tx1"/>
                </a:solidFill>
                <a:latin typeface="+mn-lt"/>
                <a:ea typeface="+mn-ea"/>
                <a:cs typeface="+mn-cs"/>
              </a:rPr>
              <a:t> </a:t>
            </a:r>
            <a:r>
              <a:rPr lang="en-US" sz="1200" b="1" i="1" u="sng" kern="1200" baseline="0" dirty="0" err="1" smtClean="0">
                <a:solidFill>
                  <a:schemeClr val="tx1"/>
                </a:solidFill>
                <a:latin typeface="+mn-lt"/>
                <a:ea typeface="+mn-ea"/>
                <a:cs typeface="+mn-cs"/>
              </a:rPr>
              <a:t>hypogonadism</a:t>
            </a:r>
            <a:r>
              <a:rPr lang="en-US" sz="1200" b="1" i="1" u="sng"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is </a:t>
            </a:r>
            <a:r>
              <a:rPr lang="en-US" sz="1200" i="1" kern="1200" baseline="0" dirty="0" err="1" smtClean="0">
                <a:solidFill>
                  <a:schemeClr val="tx1"/>
                </a:solidFill>
                <a:latin typeface="+mn-lt"/>
                <a:ea typeface="+mn-ea"/>
                <a:cs typeface="+mn-cs"/>
              </a:rPr>
              <a:t>characterised</a:t>
            </a:r>
            <a:r>
              <a:rPr lang="en-US" sz="1200" i="1" kern="1200" baseline="0" dirty="0" smtClean="0">
                <a:solidFill>
                  <a:schemeClr val="tx1"/>
                </a:solidFill>
                <a:latin typeface="+mn-lt"/>
                <a:ea typeface="+mn-ea"/>
                <a:cs typeface="+mn-cs"/>
              </a:rPr>
              <a:t> by a</a:t>
            </a:r>
          </a:p>
          <a:p>
            <a:r>
              <a:rPr lang="en-US" sz="1200" kern="1200" baseline="0" dirty="0" smtClean="0">
                <a:solidFill>
                  <a:schemeClr val="tx1"/>
                </a:solidFill>
                <a:latin typeface="+mn-lt"/>
                <a:ea typeface="+mn-ea"/>
                <a:cs typeface="+mn-cs"/>
              </a:rPr>
              <a:t>selective failure of the pituitary gland to produce </a:t>
            </a:r>
            <a:r>
              <a:rPr lang="en-US" sz="1200" kern="1200" baseline="0" dirty="0" err="1" smtClean="0">
                <a:solidFill>
                  <a:schemeClr val="tx1"/>
                </a:solidFill>
                <a:latin typeface="+mn-lt"/>
                <a:ea typeface="+mn-ea"/>
                <a:cs typeface="+mn-cs"/>
              </a:rPr>
              <a:t>luteinising</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hormone and follicle stimulating hormone. The commonest</a:t>
            </a:r>
          </a:p>
          <a:p>
            <a:r>
              <a:rPr lang="en-US" sz="1200" kern="1200" baseline="0" dirty="0" smtClean="0">
                <a:solidFill>
                  <a:schemeClr val="tx1"/>
                </a:solidFill>
                <a:latin typeface="+mn-lt"/>
                <a:ea typeface="+mn-ea"/>
                <a:cs typeface="+mn-cs"/>
              </a:rPr>
              <a:t>cause is excessive exercise, being underweight, or </a:t>
            </a:r>
            <a:r>
              <a:rPr lang="en-US" sz="1200" kern="1200" baseline="0" dirty="0" err="1" smtClean="0">
                <a:solidFill>
                  <a:schemeClr val="tx1"/>
                </a:solidFill>
                <a:latin typeface="+mn-lt"/>
                <a:ea typeface="+mn-ea"/>
                <a:cs typeface="+mn-cs"/>
              </a:rPr>
              <a:t>both.Women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who have a low body mass index (weight (kg)/(height (m)2)) (for</a:t>
            </a:r>
          </a:p>
          <a:p>
            <a:r>
              <a:rPr lang="en-US" sz="1200" kern="1200" baseline="0" dirty="0" smtClean="0">
                <a:solidFill>
                  <a:schemeClr val="tx1"/>
                </a:solidFill>
                <a:latin typeface="+mn-lt"/>
                <a:ea typeface="+mn-ea"/>
                <a:cs typeface="+mn-cs"/>
              </a:rPr>
              <a:t>example, &lt; 20) or who exercise excessively—for example,</a:t>
            </a:r>
          </a:p>
          <a:p>
            <a:r>
              <a:rPr lang="en-US" sz="1200" kern="1200" baseline="0" dirty="0" smtClean="0">
                <a:solidFill>
                  <a:schemeClr val="tx1"/>
                </a:solidFill>
                <a:latin typeface="+mn-lt"/>
                <a:ea typeface="+mn-ea"/>
                <a:cs typeface="+mn-cs"/>
              </a:rPr>
              <a:t>gymnasts, marathon runners, ballerinas—may develop</a:t>
            </a:r>
          </a:p>
          <a:p>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because of a physiological reduction in the</a:t>
            </a:r>
          </a:p>
          <a:p>
            <a:r>
              <a:rPr lang="en-US" sz="1200" kern="1200" baseline="0" dirty="0" smtClean="0">
                <a:solidFill>
                  <a:schemeClr val="tx1"/>
                </a:solidFill>
                <a:latin typeface="+mn-lt"/>
                <a:ea typeface="+mn-ea"/>
                <a:cs typeface="+mn-cs"/>
              </a:rPr>
              <a:t>hypothalamic production of gonadotrophin releasing hormone.</a:t>
            </a:r>
          </a:p>
          <a:p>
            <a:r>
              <a:rPr lang="en-US" sz="1200" kern="1200" baseline="0" dirty="0" smtClean="0">
                <a:solidFill>
                  <a:schemeClr val="tx1"/>
                </a:solidFill>
                <a:latin typeface="+mn-lt"/>
                <a:ea typeface="+mn-ea"/>
                <a:cs typeface="+mn-cs"/>
              </a:rPr>
              <a:t>Women who are underweight for their height when they get</a:t>
            </a:r>
          </a:p>
          <a:p>
            <a:r>
              <a:rPr lang="en-US" sz="1200" kern="1200" baseline="0" dirty="0" smtClean="0">
                <a:solidFill>
                  <a:schemeClr val="tx1"/>
                </a:solidFill>
                <a:latin typeface="+mn-lt"/>
                <a:ea typeface="+mn-ea"/>
                <a:cs typeface="+mn-cs"/>
              </a:rPr>
              <a:t>pregnant are more likely to have “small for dates” babies; and</a:t>
            </a:r>
          </a:p>
          <a:p>
            <a:r>
              <a:rPr lang="en-US" sz="1200" kern="1200" baseline="0" dirty="0" smtClean="0">
                <a:solidFill>
                  <a:schemeClr val="tx1"/>
                </a:solidFill>
                <a:latin typeface="+mn-lt"/>
                <a:ea typeface="+mn-ea"/>
                <a:cs typeface="+mn-cs"/>
              </a:rPr>
              <a:t>children of women who have eating disorders are more likely to</a:t>
            </a:r>
          </a:p>
          <a:p>
            <a:r>
              <a:rPr lang="en-US" sz="1200" kern="1200" baseline="0" dirty="0" smtClean="0">
                <a:solidFill>
                  <a:schemeClr val="tx1"/>
                </a:solidFill>
                <a:latin typeface="+mn-lt"/>
                <a:ea typeface="+mn-ea"/>
                <a:cs typeface="+mn-cs"/>
              </a:rPr>
              <a:t>be admitted to hospital with failure to thrive.</a:t>
            </a:r>
          </a:p>
          <a:p>
            <a:r>
              <a:rPr lang="en-US" sz="1200" kern="1200" baseline="0" dirty="0" smtClean="0">
                <a:solidFill>
                  <a:schemeClr val="tx1"/>
                </a:solidFill>
                <a:latin typeface="+mn-lt"/>
                <a:ea typeface="+mn-ea"/>
                <a:cs typeface="+mn-cs"/>
              </a:rPr>
              <a:t>Sheehan’s syndrome (</a:t>
            </a:r>
            <a:r>
              <a:rPr lang="en-US" sz="1200" kern="1200" baseline="0" dirty="0" err="1" smtClean="0">
                <a:solidFill>
                  <a:schemeClr val="tx1"/>
                </a:solidFill>
                <a:latin typeface="+mn-lt"/>
                <a:ea typeface="+mn-ea"/>
                <a:cs typeface="+mn-cs"/>
              </a:rPr>
              <a:t>panhypopituitarism</a:t>
            </a:r>
            <a:r>
              <a:rPr lang="en-US" sz="1200" kern="1200" baseline="0" dirty="0" smtClean="0">
                <a:solidFill>
                  <a:schemeClr val="tx1"/>
                </a:solidFill>
                <a:latin typeface="+mn-lt"/>
                <a:ea typeface="+mn-ea"/>
                <a:cs typeface="+mn-cs"/>
              </a:rPr>
              <a:t>), caused by</a:t>
            </a:r>
          </a:p>
          <a:p>
            <a:r>
              <a:rPr lang="en-US" sz="1200" kern="1200" baseline="0" dirty="0" smtClean="0">
                <a:solidFill>
                  <a:schemeClr val="tx1"/>
                </a:solidFill>
                <a:latin typeface="+mn-lt"/>
                <a:ea typeface="+mn-ea"/>
                <a:cs typeface="+mn-cs"/>
              </a:rPr>
              <a:t>infarction of the anterior pituitary venous complex (usually</a:t>
            </a:r>
          </a:p>
          <a:p>
            <a:r>
              <a:rPr lang="en-US" sz="1200" kern="1200" baseline="0" dirty="0" smtClean="0">
                <a:solidFill>
                  <a:schemeClr val="tx1"/>
                </a:solidFill>
                <a:latin typeface="+mn-lt"/>
                <a:ea typeface="+mn-ea"/>
                <a:cs typeface="+mn-cs"/>
              </a:rPr>
              <a:t>after massive postpartum </a:t>
            </a:r>
            <a:r>
              <a:rPr lang="en-US" sz="1200" kern="1200" baseline="0" dirty="0" err="1" smtClean="0">
                <a:solidFill>
                  <a:schemeClr val="tx1"/>
                </a:solidFill>
                <a:latin typeface="+mn-lt"/>
                <a:ea typeface="+mn-ea"/>
                <a:cs typeface="+mn-cs"/>
              </a:rPr>
              <a:t>haemorrhage</a:t>
            </a:r>
            <a:r>
              <a:rPr lang="en-US" sz="1200" kern="1200" baseline="0" dirty="0" smtClean="0">
                <a:solidFill>
                  <a:schemeClr val="tx1"/>
                </a:solidFill>
                <a:latin typeface="+mn-lt"/>
                <a:ea typeface="+mn-ea"/>
                <a:cs typeface="+mn-cs"/>
              </a:rPr>
              <a:t> or trauma), and</a:t>
            </a:r>
          </a:p>
          <a:p>
            <a:r>
              <a:rPr lang="en-US" sz="1200" kern="1200" baseline="0" dirty="0" err="1" smtClean="0">
                <a:solidFill>
                  <a:schemeClr val="tx1"/>
                </a:solidFill>
                <a:latin typeface="+mn-lt"/>
                <a:ea typeface="+mn-ea"/>
                <a:cs typeface="+mn-cs"/>
              </a:rPr>
              <a:t>Kallman’s</a:t>
            </a:r>
            <a:r>
              <a:rPr lang="en-US" sz="1200" kern="1200" baseline="0" dirty="0" smtClean="0">
                <a:solidFill>
                  <a:schemeClr val="tx1"/>
                </a:solidFill>
                <a:latin typeface="+mn-lt"/>
                <a:ea typeface="+mn-ea"/>
                <a:cs typeface="+mn-cs"/>
              </a:rPr>
              <a:t> syndrome (</a:t>
            </a:r>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with </a:t>
            </a:r>
            <a:r>
              <a:rPr lang="en-US" sz="1200" kern="1200" baseline="0" dirty="0" err="1" smtClean="0">
                <a:solidFill>
                  <a:schemeClr val="tx1"/>
                </a:solidFill>
                <a:latin typeface="+mn-lt"/>
                <a:ea typeface="+mn-ea"/>
                <a:cs typeface="+mn-cs"/>
              </a:rPr>
              <a:t>anosmia</a:t>
            </a:r>
            <a:r>
              <a:rPr lang="en-US" sz="1200" kern="1200" baseline="0" dirty="0" smtClean="0">
                <a:solidFill>
                  <a:schemeClr val="tx1"/>
                </a:solidFill>
                <a:latin typeface="+mn-lt"/>
                <a:ea typeface="+mn-ea"/>
                <a:cs typeface="+mn-cs"/>
              </a:rPr>
              <a:t> caused by</a:t>
            </a:r>
          </a:p>
          <a:p>
            <a:r>
              <a:rPr lang="en-US" sz="1200" kern="1200" baseline="0" dirty="0" smtClean="0">
                <a:solidFill>
                  <a:schemeClr val="tx1"/>
                </a:solidFill>
                <a:latin typeface="+mn-lt"/>
                <a:ea typeface="+mn-ea"/>
                <a:cs typeface="+mn-cs"/>
              </a:rPr>
              <a:t>congenital lack of hypothalamic production of gonadotrophin</a:t>
            </a:r>
          </a:p>
          <a:p>
            <a:r>
              <a:rPr lang="en-US" sz="1200" kern="1200" baseline="0" dirty="0" smtClean="0">
                <a:solidFill>
                  <a:schemeClr val="tx1"/>
                </a:solidFill>
                <a:latin typeface="+mn-lt"/>
                <a:ea typeface="+mn-ea"/>
                <a:cs typeface="+mn-cs"/>
              </a:rPr>
              <a:t>releasing hormone) are rare. Children treated for a</a:t>
            </a:r>
          </a:p>
          <a:p>
            <a:r>
              <a:rPr lang="en-US" sz="1200" kern="1200" baseline="0" dirty="0" err="1" smtClean="0">
                <a:solidFill>
                  <a:schemeClr val="tx1"/>
                </a:solidFill>
                <a:latin typeface="+mn-lt"/>
                <a:ea typeface="+mn-ea"/>
                <a:cs typeface="+mn-cs"/>
              </a:rPr>
              <a:t>craniopharyngioma</a:t>
            </a:r>
            <a:r>
              <a:rPr lang="en-US" sz="1200" kern="1200" baseline="0" dirty="0" smtClean="0">
                <a:solidFill>
                  <a:schemeClr val="tx1"/>
                </a:solidFill>
                <a:latin typeface="+mn-lt"/>
                <a:ea typeface="+mn-ea"/>
                <a:cs typeface="+mn-cs"/>
              </a:rPr>
              <a:t> or some forms of </a:t>
            </a:r>
            <a:r>
              <a:rPr lang="en-US" sz="1200" kern="1200" baseline="0" dirty="0" err="1" smtClean="0">
                <a:solidFill>
                  <a:schemeClr val="tx1"/>
                </a:solidFill>
                <a:latin typeface="+mn-lt"/>
                <a:ea typeface="+mn-ea"/>
                <a:cs typeface="+mn-cs"/>
              </a:rPr>
              <a:t>leukaemia</a:t>
            </a:r>
            <a:r>
              <a:rPr lang="en-US" sz="1200" kern="1200" baseline="0" dirty="0" smtClean="0">
                <a:solidFill>
                  <a:schemeClr val="tx1"/>
                </a:solidFill>
                <a:latin typeface="+mn-lt"/>
                <a:ea typeface="+mn-ea"/>
                <a:cs typeface="+mn-cs"/>
              </a:rPr>
              <a:t> may have</a:t>
            </a:r>
          </a:p>
          <a:p>
            <a:r>
              <a:rPr lang="en-US" sz="1200" kern="1200" baseline="0" dirty="0" err="1" smtClean="0">
                <a:solidFill>
                  <a:schemeClr val="tx1"/>
                </a:solidFill>
                <a:latin typeface="+mn-lt"/>
                <a:ea typeface="+mn-ea"/>
                <a:cs typeface="+mn-cs"/>
              </a:rPr>
              <a:t>hypogonadotrophic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hypogonadism</a:t>
            </a:r>
            <a:r>
              <a:rPr lang="en-US" sz="1200" kern="1200" baseline="0" dirty="0" smtClean="0">
                <a:solidFill>
                  <a:schemeClr val="tx1"/>
                </a:solidFill>
                <a:latin typeface="+mn-lt"/>
                <a:ea typeface="+mn-ea"/>
                <a:cs typeface="+mn-cs"/>
              </a:rPr>
              <a:t> secondary to cerebral</a:t>
            </a:r>
          </a:p>
          <a:p>
            <a:r>
              <a:rPr lang="en-US" sz="1200" kern="1200" baseline="0" dirty="0" smtClean="0">
                <a:solidFill>
                  <a:schemeClr val="tx1"/>
                </a:solidFill>
                <a:latin typeface="+mn-lt"/>
                <a:ea typeface="+mn-ea"/>
                <a:cs typeface="+mn-cs"/>
              </a:rPr>
              <a:t>irradiation, which may affect the hypothalamus or the pituitary.</a:t>
            </a:r>
          </a:p>
          <a:p>
            <a:endParaRPr lang="en-US" sz="1200" kern="1200" baseline="0" dirty="0" smtClean="0">
              <a:solidFill>
                <a:schemeClr val="tx1"/>
              </a:solidFill>
              <a:latin typeface="+mn-lt"/>
              <a:ea typeface="+mn-ea"/>
              <a:cs typeface="+mn-cs"/>
            </a:endParaRPr>
          </a:p>
          <a:p>
            <a:r>
              <a:rPr lang="en-US" sz="1200" b="1" i="1" u="sng" kern="1200" baseline="0" dirty="0" err="1" smtClean="0">
                <a:solidFill>
                  <a:schemeClr val="tx1"/>
                </a:solidFill>
                <a:latin typeface="+mn-lt"/>
                <a:ea typeface="+mn-ea"/>
                <a:cs typeface="+mn-cs"/>
              </a:rPr>
              <a:t>Hyperprolactinaemia</a:t>
            </a:r>
            <a:r>
              <a:rPr lang="en-US" sz="1200" b="1" i="1" u="sng"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is usually caused by a pituitary</a:t>
            </a:r>
          </a:p>
          <a:p>
            <a:r>
              <a:rPr lang="en-US" sz="1200" kern="1200" baseline="0" dirty="0" err="1" smtClean="0">
                <a:solidFill>
                  <a:schemeClr val="tx1"/>
                </a:solidFill>
                <a:latin typeface="+mn-lt"/>
                <a:ea typeface="+mn-ea"/>
                <a:cs typeface="+mn-cs"/>
              </a:rPr>
              <a:t>microadenoma</a:t>
            </a:r>
            <a:r>
              <a:rPr lang="en-US" sz="1200" kern="1200" baseline="0" dirty="0" smtClean="0">
                <a:solidFill>
                  <a:schemeClr val="tx1"/>
                </a:solidFill>
                <a:latin typeface="+mn-lt"/>
                <a:ea typeface="+mn-ea"/>
                <a:cs typeface="+mn-cs"/>
              </a:rPr>
              <a:t>. This leads to a reduction in the production of</a:t>
            </a:r>
          </a:p>
          <a:p>
            <a:r>
              <a:rPr lang="en-US" sz="1200" kern="1200" baseline="0" dirty="0" smtClean="0">
                <a:solidFill>
                  <a:schemeClr val="tx1"/>
                </a:solidFill>
                <a:latin typeface="+mn-lt"/>
                <a:ea typeface="+mn-ea"/>
                <a:cs typeface="+mn-cs"/>
              </a:rPr>
              <a:t>pituitary </a:t>
            </a:r>
            <a:r>
              <a:rPr lang="en-US" sz="1200" kern="1200" baseline="0" dirty="0" err="1" smtClean="0">
                <a:solidFill>
                  <a:schemeClr val="tx1"/>
                </a:solidFill>
                <a:latin typeface="+mn-lt"/>
                <a:ea typeface="+mn-ea"/>
                <a:cs typeface="+mn-cs"/>
              </a:rPr>
              <a:t>luteinising</a:t>
            </a:r>
            <a:r>
              <a:rPr lang="en-US" sz="1200" kern="1200" baseline="0" dirty="0" smtClean="0">
                <a:solidFill>
                  <a:schemeClr val="tx1"/>
                </a:solidFill>
                <a:latin typeface="+mn-lt"/>
                <a:ea typeface="+mn-ea"/>
                <a:cs typeface="+mn-cs"/>
              </a:rPr>
              <a:t> hormone and follicle stimulating hormone.</a:t>
            </a:r>
          </a:p>
          <a:p>
            <a:r>
              <a:rPr lang="en-US" sz="1200" kern="1200" baseline="0" dirty="0" smtClean="0">
                <a:solidFill>
                  <a:schemeClr val="tx1"/>
                </a:solidFill>
                <a:latin typeface="+mn-lt"/>
                <a:ea typeface="+mn-ea"/>
                <a:cs typeface="+mn-cs"/>
              </a:rPr>
              <a:t>Although the commonest presentation is secondary</a:t>
            </a:r>
          </a:p>
          <a:p>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some women may present with </a:t>
            </a:r>
            <a:r>
              <a:rPr lang="en-US" sz="1200" kern="1200" baseline="0" dirty="0" err="1" smtClean="0">
                <a:solidFill>
                  <a:schemeClr val="tx1"/>
                </a:solidFill>
                <a:latin typeface="+mn-lt"/>
                <a:ea typeface="+mn-ea"/>
                <a:cs typeface="+mn-cs"/>
              </a:rPr>
              <a:t>galactorrhoea</a:t>
            </a:r>
            <a:r>
              <a:rPr lang="en-US" sz="1200" kern="1200" baseline="0" dirty="0" smtClean="0">
                <a:solidFill>
                  <a:schemeClr val="tx1"/>
                </a:solidFill>
                <a:latin typeface="+mn-lt"/>
                <a:ea typeface="+mn-ea"/>
                <a:cs typeface="+mn-cs"/>
              </a:rPr>
              <a:t>. A</a:t>
            </a:r>
          </a:p>
          <a:p>
            <a:r>
              <a:rPr lang="en-US" sz="1200" kern="1200" baseline="0" dirty="0" smtClean="0">
                <a:solidFill>
                  <a:schemeClr val="tx1"/>
                </a:solidFill>
                <a:latin typeface="+mn-lt"/>
                <a:ea typeface="+mn-ea"/>
                <a:cs typeface="+mn-cs"/>
              </a:rPr>
              <a:t>smaller number may have headaches or disturbed vision that</a:t>
            </a:r>
          </a:p>
          <a:p>
            <a:r>
              <a:rPr lang="en-US" sz="1200" kern="1200" baseline="0" dirty="0" smtClean="0">
                <a:solidFill>
                  <a:schemeClr val="tx1"/>
                </a:solidFill>
                <a:latin typeface="+mn-lt"/>
                <a:ea typeface="+mn-ea"/>
                <a:cs typeface="+mn-cs"/>
              </a:rPr>
              <a:t>may indicate a </a:t>
            </a:r>
            <a:r>
              <a:rPr lang="en-US" sz="1200" kern="1200" baseline="0" dirty="0" err="1" smtClean="0">
                <a:solidFill>
                  <a:schemeClr val="tx1"/>
                </a:solidFill>
                <a:latin typeface="+mn-lt"/>
                <a:ea typeface="+mn-ea"/>
                <a:cs typeface="+mn-cs"/>
              </a:rPr>
              <a:t>macroadenoma</a:t>
            </a:r>
            <a:r>
              <a:rPr lang="en-US" sz="1200" kern="1200" baseline="0" dirty="0" smtClean="0">
                <a:solidFill>
                  <a:schemeClr val="tx1"/>
                </a:solidFill>
                <a:latin typeface="+mn-lt"/>
                <a:ea typeface="+mn-ea"/>
                <a:cs typeface="+mn-cs"/>
              </a:rPr>
              <a:t>, which needs urgent</a:t>
            </a:r>
          </a:p>
          <a:p>
            <a:r>
              <a:rPr lang="en-US" sz="1200" kern="1200" baseline="0" dirty="0" smtClean="0">
                <a:solidFill>
                  <a:schemeClr val="tx1"/>
                </a:solidFill>
                <a:latin typeface="+mn-lt"/>
                <a:ea typeface="+mn-ea"/>
                <a:cs typeface="+mn-cs"/>
              </a:rPr>
              <a:t>investigation and treatment. A </a:t>
            </a:r>
            <a:r>
              <a:rPr lang="en-US" sz="1200" kern="1200" baseline="0" dirty="0" err="1" smtClean="0">
                <a:solidFill>
                  <a:schemeClr val="tx1"/>
                </a:solidFill>
                <a:latin typeface="+mn-lt"/>
                <a:ea typeface="+mn-ea"/>
                <a:cs typeface="+mn-cs"/>
              </a:rPr>
              <a:t>microadenoma</a:t>
            </a:r>
            <a:r>
              <a:rPr lang="en-US" sz="1200" kern="1200" baseline="0" dirty="0" smtClean="0">
                <a:solidFill>
                  <a:schemeClr val="tx1"/>
                </a:solidFill>
                <a:latin typeface="+mn-lt"/>
                <a:ea typeface="+mn-ea"/>
                <a:cs typeface="+mn-cs"/>
              </a:rPr>
              <a:t> is easily treated</a:t>
            </a:r>
          </a:p>
          <a:p>
            <a:r>
              <a:rPr lang="en-US" sz="1200" kern="1200" baseline="0" dirty="0" smtClean="0">
                <a:solidFill>
                  <a:schemeClr val="tx1"/>
                </a:solidFill>
                <a:latin typeface="+mn-lt"/>
                <a:ea typeface="+mn-ea"/>
                <a:cs typeface="+mn-cs"/>
              </a:rPr>
              <a:t>with drugs with a subsequent resumption of menses and</a:t>
            </a:r>
          </a:p>
          <a:p>
            <a:r>
              <a:rPr lang="en-US" sz="1200" kern="1200" baseline="0" dirty="0" smtClean="0">
                <a:solidFill>
                  <a:schemeClr val="tx1"/>
                </a:solidFill>
                <a:latin typeface="+mn-lt"/>
                <a:ea typeface="+mn-ea"/>
                <a:cs typeface="+mn-cs"/>
              </a:rPr>
              <a:t>fertility.</a:t>
            </a:r>
          </a:p>
          <a:p>
            <a:endParaRPr lang="en-US" dirty="0" smtClean="0"/>
          </a:p>
          <a:p>
            <a:r>
              <a:rPr lang="en-US" sz="1200" b="1" kern="1200" baseline="0" dirty="0" smtClean="0">
                <a:solidFill>
                  <a:schemeClr val="tx1"/>
                </a:solidFill>
                <a:latin typeface="+mn-lt"/>
                <a:ea typeface="+mn-ea"/>
                <a:cs typeface="+mn-cs"/>
              </a:rPr>
              <a:t>Ovarian causes</a:t>
            </a:r>
          </a:p>
          <a:p>
            <a:r>
              <a:rPr lang="en-US" sz="1200" b="1" i="1" kern="1200" baseline="0" dirty="0" smtClean="0">
                <a:solidFill>
                  <a:schemeClr val="tx1"/>
                </a:solidFill>
                <a:latin typeface="+mn-lt"/>
                <a:ea typeface="+mn-ea"/>
                <a:cs typeface="+mn-cs"/>
              </a:rPr>
              <a:t>Polycystic ovary syndrome </a:t>
            </a:r>
            <a:r>
              <a:rPr lang="en-US" sz="1200" kern="1200" baseline="0" dirty="0" smtClean="0">
                <a:solidFill>
                  <a:schemeClr val="tx1"/>
                </a:solidFill>
                <a:latin typeface="+mn-lt"/>
                <a:ea typeface="+mn-ea"/>
                <a:cs typeface="+mn-cs"/>
              </a:rPr>
              <a:t>is the commonest cause (70%) of</a:t>
            </a:r>
          </a:p>
          <a:p>
            <a:r>
              <a:rPr lang="en-US" sz="1200" kern="1200" baseline="0" dirty="0" err="1" smtClean="0">
                <a:solidFill>
                  <a:schemeClr val="tx1"/>
                </a:solidFill>
                <a:latin typeface="+mn-lt"/>
                <a:ea typeface="+mn-ea"/>
                <a:cs typeface="+mn-cs"/>
              </a:rPr>
              <a:t>anovulatory</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subfertility</a:t>
            </a:r>
            <a:r>
              <a:rPr lang="en-US" sz="1200" kern="1200" baseline="0" dirty="0" smtClean="0">
                <a:solidFill>
                  <a:schemeClr val="tx1"/>
                </a:solidFill>
                <a:latin typeface="+mn-lt"/>
                <a:ea typeface="+mn-ea"/>
                <a:cs typeface="+mn-cs"/>
              </a:rPr>
              <a:t>. The primary abnormality seems to be</a:t>
            </a:r>
          </a:p>
          <a:p>
            <a:r>
              <a:rPr lang="en-US" sz="1200" kern="1200" baseline="0" dirty="0" smtClean="0">
                <a:solidFill>
                  <a:schemeClr val="tx1"/>
                </a:solidFill>
                <a:latin typeface="+mn-lt"/>
                <a:ea typeface="+mn-ea"/>
                <a:cs typeface="+mn-cs"/>
              </a:rPr>
              <a:t>an excess of androgen production within the ovary that leads to</a:t>
            </a:r>
          </a:p>
          <a:p>
            <a:r>
              <a:rPr lang="en-US" sz="1200" kern="1200" baseline="0" dirty="0" smtClean="0">
                <a:solidFill>
                  <a:schemeClr val="tx1"/>
                </a:solidFill>
                <a:latin typeface="+mn-lt"/>
                <a:ea typeface="+mn-ea"/>
                <a:cs typeface="+mn-cs"/>
              </a:rPr>
              <a:t>the recruitment of large numbers of small </a:t>
            </a:r>
            <a:r>
              <a:rPr lang="en-US" sz="1200" kern="1200" baseline="0" dirty="0" err="1" smtClean="0">
                <a:solidFill>
                  <a:schemeClr val="tx1"/>
                </a:solidFill>
                <a:latin typeface="+mn-lt"/>
                <a:ea typeface="+mn-ea"/>
                <a:cs typeface="+mn-cs"/>
              </a:rPr>
              <a:t>preovulatory</a:t>
            </a:r>
            <a:r>
              <a:rPr lang="en-US" sz="1200" kern="1200" baseline="0" dirty="0" smtClean="0">
                <a:solidFill>
                  <a:schemeClr val="tx1"/>
                </a:solidFill>
                <a:latin typeface="+mn-lt"/>
                <a:ea typeface="+mn-ea"/>
                <a:cs typeface="+mn-cs"/>
              </a:rPr>
              <a:t> follicles,</a:t>
            </a:r>
          </a:p>
          <a:p>
            <a:r>
              <a:rPr lang="en-US" sz="1200" kern="1200" baseline="0" dirty="0" smtClean="0">
                <a:solidFill>
                  <a:schemeClr val="tx1"/>
                </a:solidFill>
                <a:latin typeface="+mn-lt"/>
                <a:ea typeface="+mn-ea"/>
                <a:cs typeface="+mn-cs"/>
              </a:rPr>
              <a:t>which fail to respond to normal concentrations of follicle</a:t>
            </a:r>
          </a:p>
          <a:p>
            <a:r>
              <a:rPr lang="en-US" sz="1200" kern="1200" baseline="0" dirty="0" smtClean="0">
                <a:solidFill>
                  <a:schemeClr val="tx1"/>
                </a:solidFill>
                <a:latin typeface="+mn-lt"/>
                <a:ea typeface="+mn-ea"/>
                <a:cs typeface="+mn-cs"/>
              </a:rPr>
              <a:t>stimulating hormone. Thus, a dominant follicle is rarely</a:t>
            </a:r>
          </a:p>
          <a:p>
            <a:r>
              <a:rPr lang="en-US" sz="1200" kern="1200" baseline="0" dirty="0" err="1" smtClean="0">
                <a:solidFill>
                  <a:schemeClr val="tx1"/>
                </a:solidFill>
                <a:latin typeface="+mn-lt"/>
                <a:ea typeface="+mn-ea"/>
                <a:cs typeface="+mn-cs"/>
              </a:rPr>
              <a:t>produced.Women</a:t>
            </a:r>
            <a:r>
              <a:rPr lang="en-US" sz="1200" kern="1200" baseline="0" dirty="0" smtClean="0">
                <a:solidFill>
                  <a:schemeClr val="tx1"/>
                </a:solidFill>
                <a:latin typeface="+mn-lt"/>
                <a:ea typeface="+mn-ea"/>
                <a:cs typeface="+mn-cs"/>
              </a:rPr>
              <a:t> with polycystic ovary syndrome commonly</a:t>
            </a:r>
          </a:p>
          <a:p>
            <a:r>
              <a:rPr lang="en-US" sz="1200" kern="1200" baseline="0" dirty="0" smtClean="0">
                <a:solidFill>
                  <a:schemeClr val="tx1"/>
                </a:solidFill>
                <a:latin typeface="+mn-lt"/>
                <a:ea typeface="+mn-ea"/>
                <a:cs typeface="+mn-cs"/>
              </a:rPr>
              <a:t>present in their late teens or early 20s with </a:t>
            </a:r>
            <a:r>
              <a:rPr lang="en-US" sz="1200" kern="1200" baseline="0" dirty="0" err="1" smtClean="0">
                <a:solidFill>
                  <a:schemeClr val="tx1"/>
                </a:solidFill>
                <a:latin typeface="+mn-lt"/>
                <a:ea typeface="+mn-ea"/>
                <a:cs typeface="+mn-cs"/>
              </a:rPr>
              <a:t>hirsutism</a:t>
            </a:r>
            <a:r>
              <a:rPr lang="en-US" sz="1200" kern="1200" baseline="0" dirty="0" smtClean="0">
                <a:solidFill>
                  <a:schemeClr val="tx1"/>
                </a:solidFill>
                <a:latin typeface="+mn-lt"/>
                <a:ea typeface="+mn-ea"/>
                <a:cs typeface="+mn-cs"/>
              </a:rPr>
              <a:t>, acne, </a:t>
            </a:r>
          </a:p>
          <a:p>
            <a:r>
              <a:rPr lang="en-US" sz="1200" kern="1200" baseline="0" dirty="0" err="1" smtClean="0">
                <a:solidFill>
                  <a:schemeClr val="tx1"/>
                </a:solidFill>
                <a:latin typeface="+mn-lt"/>
                <a:ea typeface="+mn-ea"/>
                <a:cs typeface="+mn-cs"/>
              </a:rPr>
              <a:t>orirregular</a:t>
            </a:r>
            <a:r>
              <a:rPr lang="en-US" sz="1200" kern="1200" baseline="0" dirty="0" smtClean="0">
                <a:solidFill>
                  <a:schemeClr val="tx1"/>
                </a:solidFill>
                <a:latin typeface="+mn-lt"/>
                <a:ea typeface="+mn-ea"/>
                <a:cs typeface="+mn-cs"/>
              </a:rPr>
              <a:t> periods (cycle length &gt; 35 days). Even if they ovulate,</a:t>
            </a:r>
          </a:p>
          <a:p>
            <a:r>
              <a:rPr lang="en-US" sz="1200" kern="1200" baseline="0" dirty="0" smtClean="0">
                <a:solidFill>
                  <a:schemeClr val="tx1"/>
                </a:solidFill>
                <a:latin typeface="+mn-lt"/>
                <a:ea typeface="+mn-ea"/>
                <a:cs typeface="+mn-cs"/>
              </a:rPr>
              <a:t>the chance of conception for these women is reduced because</a:t>
            </a:r>
          </a:p>
          <a:p>
            <a:r>
              <a:rPr lang="en-US" sz="1200" kern="1200" baseline="0" dirty="0" smtClean="0">
                <a:solidFill>
                  <a:schemeClr val="tx1"/>
                </a:solidFill>
                <a:latin typeface="+mn-lt"/>
                <a:ea typeface="+mn-ea"/>
                <a:cs typeface="+mn-cs"/>
              </a:rPr>
              <a:t>fewer </a:t>
            </a:r>
            <a:r>
              <a:rPr lang="en-US" sz="1200" kern="1200" baseline="0" dirty="0" err="1" smtClean="0">
                <a:solidFill>
                  <a:schemeClr val="tx1"/>
                </a:solidFill>
                <a:latin typeface="+mn-lt"/>
                <a:ea typeface="+mn-ea"/>
                <a:cs typeface="+mn-cs"/>
              </a:rPr>
              <a:t>ovulatory</a:t>
            </a:r>
            <a:r>
              <a:rPr lang="en-US" sz="1200" kern="1200" baseline="0" dirty="0" smtClean="0">
                <a:solidFill>
                  <a:schemeClr val="tx1"/>
                </a:solidFill>
                <a:latin typeface="+mn-lt"/>
                <a:ea typeface="+mn-ea"/>
                <a:cs typeface="+mn-cs"/>
              </a:rPr>
              <a:t> events occur in a given time frame. Only a third</a:t>
            </a:r>
          </a:p>
          <a:p>
            <a:r>
              <a:rPr lang="en-US" sz="1200" kern="1200" baseline="0" dirty="0" smtClean="0">
                <a:solidFill>
                  <a:schemeClr val="tx1"/>
                </a:solidFill>
                <a:latin typeface="+mn-lt"/>
                <a:ea typeface="+mn-ea"/>
                <a:cs typeface="+mn-cs"/>
              </a:rPr>
              <a:t>of women with polycystic ovary syndrome are obese, but obesity</a:t>
            </a:r>
          </a:p>
          <a:p>
            <a:r>
              <a:rPr lang="en-US" sz="1200" kern="1200" baseline="0" dirty="0" smtClean="0">
                <a:solidFill>
                  <a:schemeClr val="tx1"/>
                </a:solidFill>
                <a:latin typeface="+mn-lt"/>
                <a:ea typeface="+mn-ea"/>
                <a:cs typeface="+mn-cs"/>
              </a:rPr>
              <a:t>increases the likelihood of a woman with the syndrome</a:t>
            </a:r>
          </a:p>
          <a:p>
            <a:r>
              <a:rPr lang="en-US" sz="1200" kern="1200" baseline="0" dirty="0" smtClean="0">
                <a:solidFill>
                  <a:schemeClr val="tx1"/>
                </a:solidFill>
                <a:latin typeface="+mn-lt"/>
                <a:ea typeface="+mn-ea"/>
                <a:cs typeface="+mn-cs"/>
              </a:rPr>
              <a:t>developing </a:t>
            </a:r>
            <a:r>
              <a:rPr lang="en-US" sz="1200" kern="1200" baseline="0" dirty="0" err="1" smtClean="0">
                <a:solidFill>
                  <a:schemeClr val="tx1"/>
                </a:solidFill>
                <a:latin typeface="+mn-lt"/>
                <a:ea typeface="+mn-ea"/>
                <a:cs typeface="+mn-cs"/>
              </a:rPr>
              <a:t>anovulation</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37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400" b="1" kern="1200" baseline="0" dirty="0" smtClean="0">
                <a:solidFill>
                  <a:schemeClr val="tx1"/>
                </a:solidFill>
                <a:latin typeface="+mn-lt"/>
                <a:ea typeface="+mn-ea"/>
                <a:cs typeface="+mn-cs"/>
              </a:rPr>
              <a:t>Causes unsuitable for ovulation</a:t>
            </a:r>
          </a:p>
          <a:p>
            <a:r>
              <a:rPr lang="en-US" sz="1400" b="1" kern="1200" baseline="0" dirty="0" smtClean="0">
                <a:solidFill>
                  <a:schemeClr val="tx1"/>
                </a:solidFill>
                <a:latin typeface="+mn-lt"/>
                <a:ea typeface="+mn-ea"/>
                <a:cs typeface="+mn-cs"/>
              </a:rPr>
              <a:t>induction</a:t>
            </a:r>
          </a:p>
          <a:p>
            <a:r>
              <a:rPr lang="en-US" sz="1200" b="1" kern="1200" baseline="0" dirty="0" smtClean="0">
                <a:solidFill>
                  <a:schemeClr val="tx1"/>
                </a:solidFill>
                <a:latin typeface="+mn-lt"/>
                <a:ea typeface="+mn-ea"/>
                <a:cs typeface="+mn-cs"/>
              </a:rPr>
              <a:t>Premature ovarian failure (premature menopause)</a:t>
            </a:r>
          </a:p>
          <a:p>
            <a:r>
              <a:rPr lang="en-US" sz="1200" kern="1200" baseline="0" dirty="0" smtClean="0">
                <a:solidFill>
                  <a:schemeClr val="tx1"/>
                </a:solidFill>
                <a:latin typeface="+mn-lt"/>
                <a:ea typeface="+mn-ea"/>
                <a:cs typeface="+mn-cs"/>
              </a:rPr>
              <a:t>Unfortunately this is an irreversible condition. The only</a:t>
            </a:r>
          </a:p>
          <a:p>
            <a:r>
              <a:rPr lang="en-US" sz="1200" kern="1200" baseline="0" dirty="0" smtClean="0">
                <a:solidFill>
                  <a:schemeClr val="tx1"/>
                </a:solidFill>
                <a:latin typeface="+mn-lt"/>
                <a:ea typeface="+mn-ea"/>
                <a:cs typeface="+mn-cs"/>
              </a:rPr>
              <a:t>treatment option that can result in conception is the use of</a:t>
            </a:r>
          </a:p>
          <a:p>
            <a:r>
              <a:rPr lang="en-US" sz="1200" kern="1200" baseline="0" dirty="0" smtClean="0">
                <a:solidFill>
                  <a:schemeClr val="tx1"/>
                </a:solidFill>
                <a:latin typeface="+mn-lt"/>
                <a:ea typeface="+mn-ea"/>
                <a:cs typeface="+mn-cs"/>
              </a:rPr>
              <a:t>donated eggs with in vitro </a:t>
            </a:r>
            <a:r>
              <a:rPr lang="en-US" sz="1200" kern="1200" baseline="0" dirty="0" err="1" smtClean="0">
                <a:solidFill>
                  <a:schemeClr val="tx1"/>
                </a:solidFill>
                <a:latin typeface="+mn-lt"/>
                <a:ea typeface="+mn-ea"/>
                <a:cs typeface="+mn-cs"/>
              </a:rPr>
              <a:t>fertilisation</a:t>
            </a:r>
            <a:r>
              <a:rPr lang="en-US" sz="1200" kern="1200" baseline="0" dirty="0" smtClean="0">
                <a:solidFill>
                  <a:schemeClr val="tx1"/>
                </a:solidFill>
                <a:latin typeface="+mn-lt"/>
                <a:ea typeface="+mn-ea"/>
                <a:cs typeface="+mn-cs"/>
              </a:rPr>
              <a:t>. Patients will need</a:t>
            </a:r>
          </a:p>
          <a:p>
            <a:r>
              <a:rPr lang="en-US" sz="1200" kern="1200" baseline="0" dirty="0" smtClean="0">
                <a:solidFill>
                  <a:schemeClr val="tx1"/>
                </a:solidFill>
                <a:latin typeface="+mn-lt"/>
                <a:ea typeface="+mn-ea"/>
                <a:cs typeface="+mn-cs"/>
              </a:rPr>
              <a:t>hormone replacement therapy to alleviate menopause</a:t>
            </a:r>
          </a:p>
          <a:p>
            <a:r>
              <a:rPr lang="en-US" sz="1200" kern="1200" baseline="0" dirty="0" smtClean="0">
                <a:solidFill>
                  <a:schemeClr val="tx1"/>
                </a:solidFill>
                <a:latin typeface="+mn-lt"/>
                <a:ea typeface="+mn-ea"/>
                <a:cs typeface="+mn-cs"/>
              </a:rPr>
              <a:t>symptoms and to reduce loss of bone density (see</a:t>
            </a:r>
          </a:p>
          <a:p>
            <a:r>
              <a:rPr lang="en-US" sz="1200" kern="1200" baseline="0" dirty="0" smtClean="0">
                <a:solidFill>
                  <a:schemeClr val="tx1"/>
                </a:solidFill>
                <a:latin typeface="+mn-lt"/>
                <a:ea typeface="+mn-ea"/>
                <a:cs typeface="+mn-cs"/>
              </a:rPr>
              <a:t>www.daisynetwork.org.uk).</a:t>
            </a:r>
          </a:p>
          <a:p>
            <a:r>
              <a:rPr lang="en-US" sz="1200" b="1" kern="1200" baseline="0" dirty="0" smtClean="0">
                <a:solidFill>
                  <a:schemeClr val="tx1"/>
                </a:solidFill>
                <a:latin typeface="+mn-lt"/>
                <a:ea typeface="+mn-ea"/>
                <a:cs typeface="+mn-cs"/>
              </a:rPr>
              <a:t>Genetic abnormalities</a:t>
            </a:r>
          </a:p>
          <a:p>
            <a:r>
              <a:rPr lang="en-US" sz="1200" kern="1200" baseline="0" dirty="0" smtClean="0">
                <a:solidFill>
                  <a:schemeClr val="tx1"/>
                </a:solidFill>
                <a:latin typeface="+mn-lt"/>
                <a:ea typeface="+mn-ea"/>
                <a:cs typeface="+mn-cs"/>
              </a:rPr>
              <a:t>The commonest genetic abnormality is Turner’s syndrome</a:t>
            </a:r>
          </a:p>
          <a:p>
            <a:r>
              <a:rPr lang="en-US" sz="1200" kern="1200" baseline="0" dirty="0" smtClean="0">
                <a:solidFill>
                  <a:schemeClr val="tx1"/>
                </a:solidFill>
                <a:latin typeface="+mn-lt"/>
                <a:ea typeface="+mn-ea"/>
                <a:cs typeface="+mn-cs"/>
              </a:rPr>
              <a:t>(45,X), in which underdeveloped (streak) ovaries result in</a:t>
            </a:r>
          </a:p>
          <a:p>
            <a:r>
              <a:rPr lang="en-US" sz="1200" kern="1200" baseline="0" dirty="0" smtClean="0">
                <a:solidFill>
                  <a:schemeClr val="tx1"/>
                </a:solidFill>
                <a:latin typeface="+mn-lt"/>
                <a:ea typeface="+mn-ea"/>
                <a:cs typeface="+mn-cs"/>
              </a:rPr>
              <a:t>primary ovarian failure (premature menopause). With adequate</a:t>
            </a:r>
          </a:p>
          <a:p>
            <a:r>
              <a:rPr lang="en-US" sz="1200" kern="1200" baseline="0" dirty="0" err="1" smtClean="0">
                <a:solidFill>
                  <a:schemeClr val="tx1"/>
                </a:solidFill>
                <a:latin typeface="+mn-lt"/>
                <a:ea typeface="+mn-ea"/>
                <a:cs typeface="+mn-cs"/>
              </a:rPr>
              <a:t>oestrogen</a:t>
            </a:r>
            <a:r>
              <a:rPr lang="en-US" sz="1200" kern="1200" baseline="0" dirty="0" smtClean="0">
                <a:solidFill>
                  <a:schemeClr val="tx1"/>
                </a:solidFill>
                <a:latin typeface="+mn-lt"/>
                <a:ea typeface="+mn-ea"/>
                <a:cs typeface="+mn-cs"/>
              </a:rPr>
              <a:t> replacement the uterus can grow large enough for</a:t>
            </a:r>
          </a:p>
          <a:p>
            <a:r>
              <a:rPr lang="en-US" sz="1200" kern="1200" baseline="0" dirty="0" smtClean="0">
                <a:solidFill>
                  <a:schemeClr val="tx1"/>
                </a:solidFill>
                <a:latin typeface="+mn-lt"/>
                <a:ea typeface="+mn-ea"/>
                <a:cs typeface="+mn-cs"/>
              </a:rPr>
              <a:t>the woman to conceive using donated eggs with in vitro</a:t>
            </a:r>
          </a:p>
          <a:p>
            <a:r>
              <a:rPr lang="en-US" sz="1200" kern="1200" baseline="0" dirty="0" err="1" smtClean="0">
                <a:solidFill>
                  <a:schemeClr val="tx1"/>
                </a:solidFill>
                <a:latin typeface="+mn-lt"/>
                <a:ea typeface="+mn-ea"/>
                <a:cs typeface="+mn-cs"/>
              </a:rPr>
              <a:t>fertilisation</a:t>
            </a:r>
            <a:r>
              <a:rPr lang="en-US" sz="1200" kern="1200" baseline="0" dirty="0" smtClean="0">
                <a:solidFill>
                  <a:schemeClr val="tx1"/>
                </a:solidFill>
                <a:latin typeface="+mn-lt"/>
                <a:ea typeface="+mn-ea"/>
                <a:cs typeface="+mn-cs"/>
              </a:rPr>
              <a:t>. Some translocations and deletions of the X</a:t>
            </a:r>
          </a:p>
          <a:p>
            <a:r>
              <a:rPr lang="en-US" sz="1200" kern="1200" baseline="0" dirty="0" smtClean="0">
                <a:solidFill>
                  <a:schemeClr val="tx1"/>
                </a:solidFill>
                <a:latin typeface="+mn-lt"/>
                <a:ea typeface="+mn-ea"/>
                <a:cs typeface="+mn-cs"/>
              </a:rPr>
              <a:t>chromosome also cause ovarian failure. Information about</a:t>
            </a:r>
          </a:p>
          <a:p>
            <a:r>
              <a:rPr lang="en-US" sz="1200" kern="1200" baseline="0" dirty="0" smtClean="0">
                <a:solidFill>
                  <a:schemeClr val="tx1"/>
                </a:solidFill>
                <a:latin typeface="+mn-lt"/>
                <a:ea typeface="+mn-ea"/>
                <a:cs typeface="+mn-cs"/>
              </a:rPr>
              <a:t>Turner’s syndrome can be found on the Turner Syndrome</a:t>
            </a:r>
          </a:p>
          <a:p>
            <a:r>
              <a:rPr lang="en-US" sz="1200" kern="1200" baseline="0" dirty="0" smtClean="0">
                <a:solidFill>
                  <a:schemeClr val="tx1"/>
                </a:solidFill>
                <a:latin typeface="+mn-lt"/>
                <a:ea typeface="+mn-ea"/>
                <a:cs typeface="+mn-cs"/>
              </a:rPr>
              <a:t>Support Society’s website at www.tss.org.uk</a:t>
            </a:r>
          </a:p>
          <a:p>
            <a:r>
              <a:rPr lang="en-US" sz="1200" kern="1200" baseline="0" dirty="0" smtClean="0">
                <a:solidFill>
                  <a:schemeClr val="tx1"/>
                </a:solidFill>
                <a:latin typeface="+mn-lt"/>
                <a:ea typeface="+mn-ea"/>
                <a:cs typeface="+mn-cs"/>
              </a:rPr>
              <a:t>Ten per cent of primary </a:t>
            </a:r>
            <a:r>
              <a:rPr lang="en-US" sz="1200" kern="1200" baseline="0" dirty="0" err="1" smtClean="0">
                <a:solidFill>
                  <a:schemeClr val="tx1"/>
                </a:solidFill>
                <a:latin typeface="+mn-lt"/>
                <a:ea typeface="+mn-ea"/>
                <a:cs typeface="+mn-cs"/>
              </a:rPr>
              <a:t>amenorrhoea</a:t>
            </a:r>
            <a:r>
              <a:rPr lang="en-US" sz="1200" kern="1200" baseline="0" dirty="0" smtClean="0">
                <a:solidFill>
                  <a:schemeClr val="tx1"/>
                </a:solidFill>
                <a:latin typeface="+mn-lt"/>
                <a:ea typeface="+mn-ea"/>
                <a:cs typeface="+mn-cs"/>
              </a:rPr>
              <a:t> is caused by</a:t>
            </a:r>
          </a:p>
          <a:p>
            <a:r>
              <a:rPr lang="en-US" sz="1200" kern="1200" baseline="0" dirty="0" smtClean="0">
                <a:solidFill>
                  <a:schemeClr val="tx1"/>
                </a:solidFill>
                <a:latin typeface="+mn-lt"/>
                <a:ea typeface="+mn-ea"/>
                <a:cs typeface="+mn-cs"/>
              </a:rPr>
              <a:t>androgen insensitivity syndrome (formerly testicular</a:t>
            </a:r>
          </a:p>
          <a:p>
            <a:r>
              <a:rPr lang="en-US" sz="1200" kern="1200" baseline="0" dirty="0" err="1" smtClean="0">
                <a:solidFill>
                  <a:schemeClr val="tx1"/>
                </a:solidFill>
                <a:latin typeface="+mn-lt"/>
                <a:ea typeface="+mn-ea"/>
                <a:cs typeface="+mn-cs"/>
              </a:rPr>
              <a:t>feminisation</a:t>
            </a:r>
            <a:r>
              <a:rPr lang="en-US" sz="1200" kern="1200" baseline="0" dirty="0" smtClean="0">
                <a:solidFill>
                  <a:schemeClr val="tx1"/>
                </a:solidFill>
                <a:latin typeface="+mn-lt"/>
                <a:ea typeface="+mn-ea"/>
                <a:cs typeface="+mn-cs"/>
              </a:rPr>
              <a:t>). These women have a 46,XY </a:t>
            </a:r>
            <a:r>
              <a:rPr lang="en-US" sz="1200" kern="1200" baseline="0" dirty="0" err="1" smtClean="0">
                <a:solidFill>
                  <a:schemeClr val="tx1"/>
                </a:solidFill>
                <a:latin typeface="+mn-lt"/>
                <a:ea typeface="+mn-ea"/>
                <a:cs typeface="+mn-cs"/>
              </a:rPr>
              <a:t>karyotype</a:t>
            </a:r>
            <a:r>
              <a:rPr lang="en-US" sz="1200" kern="1200" baseline="0" dirty="0" smtClean="0">
                <a:solidFill>
                  <a:schemeClr val="tx1"/>
                </a:solidFill>
                <a:latin typeface="+mn-lt"/>
                <a:ea typeface="+mn-ea"/>
                <a:cs typeface="+mn-cs"/>
              </a:rPr>
              <a:t> and</a:t>
            </a:r>
          </a:p>
          <a:p>
            <a:r>
              <a:rPr lang="en-US" sz="1200" kern="1200" baseline="0" dirty="0" smtClean="0">
                <a:solidFill>
                  <a:schemeClr val="tx1"/>
                </a:solidFill>
                <a:latin typeface="+mn-lt"/>
                <a:ea typeface="+mn-ea"/>
                <a:cs typeface="+mn-cs"/>
              </a:rPr>
              <a:t>intra-abdominal gonads that are testes but have developed as</a:t>
            </a:r>
          </a:p>
          <a:p>
            <a:r>
              <a:rPr lang="en-US" sz="1200" kern="1200" baseline="0" dirty="0" err="1" smtClean="0">
                <a:solidFill>
                  <a:schemeClr val="tx1"/>
                </a:solidFill>
                <a:latin typeface="+mn-lt"/>
                <a:ea typeface="+mn-ea"/>
                <a:cs typeface="+mn-cs"/>
              </a:rPr>
              <a:t>phenotypically</a:t>
            </a:r>
            <a:r>
              <a:rPr lang="en-US" sz="1200" kern="1200" baseline="0" dirty="0" smtClean="0">
                <a:solidFill>
                  <a:schemeClr val="tx1"/>
                </a:solidFill>
                <a:latin typeface="+mn-lt"/>
                <a:ea typeface="+mn-ea"/>
                <a:cs typeface="+mn-cs"/>
              </a:rPr>
              <a:t> female because of the absence of, or</a:t>
            </a:r>
          </a:p>
          <a:p>
            <a:r>
              <a:rPr lang="en-US" sz="1200" kern="1200" baseline="0" dirty="0" smtClean="0">
                <a:solidFill>
                  <a:schemeClr val="tx1"/>
                </a:solidFill>
                <a:latin typeface="+mn-lt"/>
                <a:ea typeface="+mn-ea"/>
                <a:cs typeface="+mn-cs"/>
              </a:rPr>
              <a:t>non-functionality of androgen receptors. The vagina usually</a:t>
            </a:r>
          </a:p>
          <a:p>
            <a:r>
              <a:rPr lang="en-US" sz="1200" kern="1200" baseline="0" dirty="0" smtClean="0">
                <a:solidFill>
                  <a:schemeClr val="tx1"/>
                </a:solidFill>
                <a:latin typeface="+mn-lt"/>
                <a:ea typeface="+mn-ea"/>
                <a:cs typeface="+mn-cs"/>
              </a:rPr>
              <a:t>ends blindly and, as there is no uterus, pregnancy is impossible.</a:t>
            </a:r>
          </a:p>
          <a:p>
            <a:r>
              <a:rPr lang="en-US" sz="1200" kern="1200" baseline="0" dirty="0" smtClean="0">
                <a:solidFill>
                  <a:schemeClr val="tx1"/>
                </a:solidFill>
                <a:latin typeface="+mn-lt"/>
                <a:ea typeface="+mn-ea"/>
                <a:cs typeface="+mn-cs"/>
              </a:rPr>
              <a:t>The gonads should be removed because of an increased risk of</a:t>
            </a:r>
          </a:p>
          <a:p>
            <a:r>
              <a:rPr lang="en-US" sz="1200" kern="1200" baseline="0" dirty="0" smtClean="0">
                <a:solidFill>
                  <a:schemeClr val="tx1"/>
                </a:solidFill>
                <a:latin typeface="+mn-lt"/>
                <a:ea typeface="+mn-ea"/>
                <a:cs typeface="+mn-cs"/>
              </a:rPr>
              <a:t>malignant change. Explaining the nature of the problem to the</a:t>
            </a:r>
          </a:p>
          <a:p>
            <a:r>
              <a:rPr lang="en-US" sz="1200" kern="1200" baseline="0" dirty="0" smtClean="0">
                <a:solidFill>
                  <a:schemeClr val="tx1"/>
                </a:solidFill>
                <a:latin typeface="+mn-lt"/>
                <a:ea typeface="+mn-ea"/>
                <a:cs typeface="+mn-cs"/>
              </a:rPr>
              <a:t>patient needs care and sensitivity, and longer term</a:t>
            </a:r>
          </a:p>
          <a:p>
            <a:r>
              <a:rPr lang="en-US" sz="1200" kern="1200" baseline="0" dirty="0" smtClean="0">
                <a:solidFill>
                  <a:schemeClr val="tx1"/>
                </a:solidFill>
                <a:latin typeface="+mn-lt"/>
                <a:ea typeface="+mn-ea"/>
                <a:cs typeface="+mn-cs"/>
              </a:rPr>
              <a:t>psychological support may be needed.</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39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Diagnosis of </a:t>
            </a:r>
            <a:r>
              <a:rPr lang="en-US" sz="1200" b="1" kern="1200" baseline="0" dirty="0" err="1" smtClean="0">
                <a:solidFill>
                  <a:schemeClr val="tx1"/>
                </a:solidFill>
                <a:latin typeface="+mn-lt"/>
                <a:ea typeface="+mn-ea"/>
                <a:cs typeface="+mn-cs"/>
              </a:rPr>
              <a:t>anovulatory</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subfertility</a:t>
            </a:r>
            <a:endParaRPr lang="en-US" sz="1200" b="1" kern="1200" baseline="0" dirty="0" smtClean="0">
              <a:solidFill>
                <a:schemeClr val="tx1"/>
              </a:solidFill>
              <a:latin typeface="+mn-lt"/>
              <a:ea typeface="+mn-ea"/>
              <a:cs typeface="+mn-cs"/>
            </a:endParaRPr>
          </a:p>
          <a:p>
            <a:r>
              <a:rPr lang="en-US" sz="1200" b="1" kern="1200" baseline="0" dirty="0" err="1" smtClean="0">
                <a:solidFill>
                  <a:schemeClr val="tx1"/>
                </a:solidFill>
                <a:latin typeface="+mn-lt"/>
                <a:ea typeface="+mn-ea"/>
                <a:cs typeface="+mn-cs"/>
              </a:rPr>
              <a:t>Hypogonadotrophic</a:t>
            </a:r>
            <a:r>
              <a:rPr lang="en-US" sz="1200" b="1" kern="1200" baseline="0" dirty="0" smtClean="0">
                <a:solidFill>
                  <a:schemeClr val="tx1"/>
                </a:solidFill>
                <a:latin typeface="+mn-lt"/>
                <a:ea typeface="+mn-ea"/>
                <a:cs typeface="+mn-cs"/>
              </a:rPr>
              <a:t> </a:t>
            </a:r>
            <a:r>
              <a:rPr lang="en-US" sz="1200" b="1" kern="1200" baseline="0" dirty="0" err="1" smtClean="0">
                <a:solidFill>
                  <a:schemeClr val="tx1"/>
                </a:solidFill>
                <a:latin typeface="+mn-lt"/>
                <a:ea typeface="+mn-ea"/>
                <a:cs typeface="+mn-cs"/>
              </a:rPr>
              <a:t>hypogonadism</a:t>
            </a:r>
            <a:endParaRPr lang="en-US" sz="1200" b="1" kern="1200" baseline="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Regardless of the underlying cause, the concentrations of</a:t>
            </a:r>
          </a:p>
          <a:p>
            <a:r>
              <a:rPr lang="en-US" sz="1200" kern="1200" baseline="0" dirty="0" err="1" smtClean="0">
                <a:solidFill>
                  <a:schemeClr val="tx1"/>
                </a:solidFill>
                <a:latin typeface="+mn-lt"/>
                <a:ea typeface="+mn-ea"/>
                <a:cs typeface="+mn-cs"/>
              </a:rPr>
              <a:t>luteinising</a:t>
            </a:r>
            <a:r>
              <a:rPr lang="en-US" sz="1200" kern="1200" baseline="0" dirty="0" smtClean="0">
                <a:solidFill>
                  <a:schemeClr val="tx1"/>
                </a:solidFill>
                <a:latin typeface="+mn-lt"/>
                <a:ea typeface="+mn-ea"/>
                <a:cs typeface="+mn-cs"/>
              </a:rPr>
              <a:t> hormone, follicle stimulating hormone, and estradiol</a:t>
            </a:r>
          </a:p>
          <a:p>
            <a:r>
              <a:rPr lang="en-US" sz="1200" kern="1200" baseline="0" dirty="0" smtClean="0">
                <a:solidFill>
                  <a:schemeClr val="tx1"/>
                </a:solidFill>
                <a:latin typeface="+mn-lt"/>
                <a:ea typeface="+mn-ea"/>
                <a:cs typeface="+mn-cs"/>
              </a:rPr>
              <a:t>will be low. A careful history (surgery, radiotherapy, massive</a:t>
            </a:r>
          </a:p>
          <a:p>
            <a:r>
              <a:rPr lang="en-US" sz="1200" kern="1200" baseline="0" dirty="0" err="1" smtClean="0">
                <a:solidFill>
                  <a:schemeClr val="tx1"/>
                </a:solidFill>
                <a:latin typeface="+mn-lt"/>
                <a:ea typeface="+mn-ea"/>
                <a:cs typeface="+mn-cs"/>
              </a:rPr>
              <a:t>haemorrhage</a:t>
            </a:r>
            <a:r>
              <a:rPr lang="en-US" sz="1200" kern="1200" baseline="0" dirty="0" smtClean="0">
                <a:solidFill>
                  <a:schemeClr val="tx1"/>
                </a:solidFill>
                <a:latin typeface="+mn-lt"/>
                <a:ea typeface="+mn-ea"/>
                <a:cs typeface="+mn-cs"/>
              </a:rPr>
              <a:t>, lack of smell, exercise, and eating habits) and a</a:t>
            </a:r>
          </a:p>
          <a:p>
            <a:r>
              <a:rPr lang="en-US" sz="1200" kern="1200" baseline="0" dirty="0" smtClean="0">
                <a:solidFill>
                  <a:schemeClr val="tx1"/>
                </a:solidFill>
                <a:latin typeface="+mn-lt"/>
                <a:ea typeface="+mn-ea"/>
                <a:cs typeface="+mn-cs"/>
              </a:rPr>
              <a:t>body mass index measurement will reveal the cause.</a:t>
            </a:r>
          </a:p>
          <a:p>
            <a:endParaRPr lang="en-US" sz="1200" kern="1200" baseline="0" dirty="0" smtClean="0">
              <a:solidFill>
                <a:schemeClr val="tx1"/>
              </a:solidFill>
              <a:latin typeface="+mn-lt"/>
              <a:ea typeface="+mn-ea"/>
              <a:cs typeface="+mn-cs"/>
            </a:endParaRPr>
          </a:p>
          <a:p>
            <a:r>
              <a:rPr lang="en-US" sz="1200" b="1" kern="1200" baseline="0" dirty="0" err="1" smtClean="0">
                <a:solidFill>
                  <a:schemeClr val="tx1"/>
                </a:solidFill>
                <a:latin typeface="+mn-lt"/>
                <a:ea typeface="+mn-ea"/>
                <a:cs typeface="+mn-cs"/>
              </a:rPr>
              <a:t>Hyperprolactinaemia</a:t>
            </a:r>
            <a:endParaRPr lang="en-US" sz="1200" b="1" kern="1200" baseline="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serum </a:t>
            </a:r>
            <a:r>
              <a:rPr lang="en-US" sz="1200" kern="1200" baseline="0" dirty="0" err="1" smtClean="0">
                <a:solidFill>
                  <a:schemeClr val="tx1"/>
                </a:solidFill>
                <a:latin typeface="+mn-lt"/>
                <a:ea typeface="+mn-ea"/>
                <a:cs typeface="+mn-cs"/>
              </a:rPr>
              <a:t>prolactin</a:t>
            </a:r>
            <a:r>
              <a:rPr lang="en-US" sz="1200" kern="1200" baseline="0" dirty="0" smtClean="0">
                <a:solidFill>
                  <a:schemeClr val="tx1"/>
                </a:solidFill>
                <a:latin typeface="+mn-lt"/>
                <a:ea typeface="+mn-ea"/>
                <a:cs typeface="+mn-cs"/>
              </a:rPr>
              <a:t> concentration of &gt; 1000 IU/l is diagnostic</a:t>
            </a:r>
          </a:p>
          <a:p>
            <a:r>
              <a:rPr lang="en-US" sz="1200" kern="1200" baseline="0" dirty="0" smtClean="0">
                <a:solidFill>
                  <a:schemeClr val="tx1"/>
                </a:solidFill>
                <a:latin typeface="+mn-lt"/>
                <a:ea typeface="+mn-ea"/>
                <a:cs typeface="+mn-cs"/>
              </a:rPr>
              <a:t>and usually indicates a </a:t>
            </a:r>
            <a:r>
              <a:rPr lang="en-US" sz="1200" kern="1200" baseline="0" dirty="0" err="1" smtClean="0">
                <a:solidFill>
                  <a:schemeClr val="tx1"/>
                </a:solidFill>
                <a:latin typeface="+mn-lt"/>
                <a:ea typeface="+mn-ea"/>
                <a:cs typeface="+mn-cs"/>
              </a:rPr>
              <a:t>microadenoma</a:t>
            </a:r>
            <a:r>
              <a:rPr lang="en-US" sz="1200" kern="1200" baseline="0" dirty="0" smtClean="0">
                <a:solidFill>
                  <a:schemeClr val="tx1"/>
                </a:solidFill>
                <a:latin typeface="+mn-lt"/>
                <a:ea typeface="+mn-ea"/>
                <a:cs typeface="+mn-cs"/>
              </a:rPr>
              <a:t>. Magnetic resonance</a:t>
            </a:r>
          </a:p>
          <a:p>
            <a:r>
              <a:rPr lang="en-US" sz="1200" kern="1200" baseline="0" dirty="0" smtClean="0">
                <a:solidFill>
                  <a:schemeClr val="tx1"/>
                </a:solidFill>
                <a:latin typeface="+mn-lt"/>
                <a:ea typeface="+mn-ea"/>
                <a:cs typeface="+mn-cs"/>
              </a:rPr>
              <a:t>imaging or computed tomography should be arranged to</a:t>
            </a:r>
          </a:p>
          <a:p>
            <a:r>
              <a:rPr lang="en-US" sz="1200" kern="1200" baseline="0" dirty="0" smtClean="0">
                <a:solidFill>
                  <a:schemeClr val="tx1"/>
                </a:solidFill>
                <a:latin typeface="+mn-lt"/>
                <a:ea typeface="+mn-ea"/>
                <a:cs typeface="+mn-cs"/>
              </a:rPr>
              <a:t>detect whether a </a:t>
            </a:r>
            <a:r>
              <a:rPr lang="en-US" sz="1200" kern="1200" baseline="0" dirty="0" err="1" smtClean="0">
                <a:solidFill>
                  <a:schemeClr val="tx1"/>
                </a:solidFill>
                <a:latin typeface="+mn-lt"/>
                <a:ea typeface="+mn-ea"/>
                <a:cs typeface="+mn-cs"/>
              </a:rPr>
              <a:t>macroadenoma</a:t>
            </a:r>
            <a:r>
              <a:rPr lang="en-US" sz="1200" kern="1200" baseline="0" dirty="0" smtClean="0">
                <a:solidFill>
                  <a:schemeClr val="tx1"/>
                </a:solidFill>
                <a:latin typeface="+mn-lt"/>
                <a:ea typeface="+mn-ea"/>
                <a:cs typeface="+mn-cs"/>
              </a:rPr>
              <a:t> is present. Patients with a</a:t>
            </a:r>
          </a:p>
          <a:p>
            <a:r>
              <a:rPr lang="en-US" sz="1200" kern="1200" baseline="0" dirty="0" err="1" smtClean="0">
                <a:solidFill>
                  <a:schemeClr val="tx1"/>
                </a:solidFill>
                <a:latin typeface="+mn-lt"/>
                <a:ea typeface="+mn-ea"/>
                <a:cs typeface="+mn-cs"/>
              </a:rPr>
              <a:t>macroadenoma</a:t>
            </a:r>
            <a:r>
              <a:rPr lang="en-US" sz="1200" kern="1200" baseline="0" dirty="0" smtClean="0">
                <a:solidFill>
                  <a:schemeClr val="tx1"/>
                </a:solidFill>
                <a:latin typeface="+mn-lt"/>
                <a:ea typeface="+mn-ea"/>
                <a:cs typeface="+mn-cs"/>
              </a:rPr>
              <a:t> must have their visual fields checked. The</a:t>
            </a:r>
          </a:p>
          <a:p>
            <a:r>
              <a:rPr lang="en-US" sz="1200" kern="1200" baseline="0" dirty="0" err="1" smtClean="0">
                <a:solidFill>
                  <a:schemeClr val="tx1"/>
                </a:solidFill>
                <a:latin typeface="+mn-lt"/>
                <a:ea typeface="+mn-ea"/>
                <a:cs typeface="+mn-cs"/>
              </a:rPr>
              <a:t>luteinising</a:t>
            </a:r>
            <a:r>
              <a:rPr lang="en-US" sz="1200" kern="1200" baseline="0" dirty="0" smtClean="0">
                <a:solidFill>
                  <a:schemeClr val="tx1"/>
                </a:solidFill>
                <a:latin typeface="+mn-lt"/>
                <a:ea typeface="+mn-ea"/>
                <a:cs typeface="+mn-cs"/>
              </a:rPr>
              <a:t> hormone and follicle stimulating hormone</a:t>
            </a:r>
          </a:p>
          <a:p>
            <a:r>
              <a:rPr lang="en-US" sz="1200" kern="1200" baseline="0" dirty="0" smtClean="0">
                <a:solidFill>
                  <a:schemeClr val="tx1"/>
                </a:solidFill>
                <a:latin typeface="+mn-lt"/>
                <a:ea typeface="+mn-ea"/>
                <a:cs typeface="+mn-cs"/>
              </a:rPr>
              <a:t>concentrations are usually at the lower end of the normal range</a:t>
            </a:r>
          </a:p>
          <a:p>
            <a:r>
              <a:rPr lang="en-US" sz="1200" kern="1200" baseline="0" dirty="0" smtClean="0">
                <a:solidFill>
                  <a:schemeClr val="tx1"/>
                </a:solidFill>
                <a:latin typeface="+mn-lt"/>
                <a:ea typeface="+mn-ea"/>
                <a:cs typeface="+mn-cs"/>
              </a:rPr>
              <a:t>with a low estradiol concentration.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Polycystic ovary syndrome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a:t>
            </a:r>
            <a:r>
              <a:rPr lang="en-US" sz="1200" kern="1200" baseline="0" dirty="0" err="1" smtClean="0">
                <a:solidFill>
                  <a:schemeClr val="tx1"/>
                </a:solidFill>
                <a:latin typeface="+mn-lt"/>
                <a:ea typeface="+mn-ea"/>
                <a:cs typeface="+mn-cs"/>
              </a:rPr>
              <a:t>transvaginal</a:t>
            </a:r>
            <a:r>
              <a:rPr lang="en-US" sz="1200" kern="1200" baseline="0" dirty="0" smtClean="0">
                <a:solidFill>
                  <a:schemeClr val="tx1"/>
                </a:solidFill>
                <a:latin typeface="+mn-lt"/>
                <a:ea typeface="+mn-ea"/>
                <a:cs typeface="+mn-cs"/>
              </a:rPr>
              <a:t> ultrasound scan of the pelvis will confirm the</a:t>
            </a:r>
          </a:p>
          <a:p>
            <a:r>
              <a:rPr lang="en-US" sz="1200" kern="1200" baseline="0" dirty="0" smtClean="0">
                <a:solidFill>
                  <a:schemeClr val="tx1"/>
                </a:solidFill>
                <a:latin typeface="+mn-lt"/>
                <a:ea typeface="+mn-ea"/>
                <a:cs typeface="+mn-cs"/>
              </a:rPr>
              <a:t>diagnosis. In 80% of women with polycystic ovary syndrome the</a:t>
            </a:r>
          </a:p>
          <a:p>
            <a:r>
              <a:rPr lang="en-US" sz="1200" kern="1200" baseline="0" dirty="0" smtClean="0">
                <a:solidFill>
                  <a:schemeClr val="tx1"/>
                </a:solidFill>
                <a:latin typeface="+mn-lt"/>
                <a:ea typeface="+mn-ea"/>
                <a:cs typeface="+mn-cs"/>
              </a:rPr>
              <a:t>testosterone concentration will exceed the normal upper limit</a:t>
            </a:r>
          </a:p>
          <a:p>
            <a:r>
              <a:rPr lang="en-US" sz="1200" kern="1200" baseline="0" dirty="0" smtClean="0">
                <a:solidFill>
                  <a:schemeClr val="tx1"/>
                </a:solidFill>
                <a:latin typeface="+mn-lt"/>
                <a:ea typeface="+mn-ea"/>
                <a:cs typeface="+mn-cs"/>
              </a:rPr>
              <a:t>of 2.4 </a:t>
            </a:r>
            <a:r>
              <a:rPr lang="en-US" sz="1200" kern="1200" baseline="0" dirty="0" err="1" smtClean="0">
                <a:solidFill>
                  <a:schemeClr val="tx1"/>
                </a:solidFill>
                <a:latin typeface="+mn-lt"/>
                <a:ea typeface="+mn-ea"/>
                <a:cs typeface="+mn-cs"/>
              </a:rPr>
              <a:t>nmol</a:t>
            </a:r>
            <a:r>
              <a:rPr lang="en-US" sz="1200" kern="1200" baseline="0" dirty="0" smtClean="0">
                <a:solidFill>
                  <a:schemeClr val="tx1"/>
                </a:solidFill>
                <a:latin typeface="+mn-lt"/>
                <a:ea typeface="+mn-ea"/>
                <a:cs typeface="+mn-cs"/>
              </a:rPr>
              <a:t>/l, making this a sensitive and specific endocrine test</a:t>
            </a:r>
          </a:p>
          <a:p>
            <a:r>
              <a:rPr lang="en-US" sz="1200" kern="1200" baseline="0" dirty="0" smtClean="0">
                <a:solidFill>
                  <a:schemeClr val="tx1"/>
                </a:solidFill>
                <a:latin typeface="+mn-lt"/>
                <a:ea typeface="+mn-ea"/>
                <a:cs typeface="+mn-cs"/>
              </a:rPr>
              <a:t>for this condition. </a:t>
            </a:r>
            <a:r>
              <a:rPr lang="en-US" sz="1200" kern="1200" baseline="0" dirty="0" err="1" smtClean="0">
                <a:solidFill>
                  <a:schemeClr val="tx1"/>
                </a:solidFill>
                <a:latin typeface="+mn-lt"/>
                <a:ea typeface="+mn-ea"/>
                <a:cs typeface="+mn-cs"/>
              </a:rPr>
              <a:t>Luteinising</a:t>
            </a:r>
            <a:r>
              <a:rPr lang="en-US" sz="1200" kern="1200" baseline="0" dirty="0" smtClean="0">
                <a:solidFill>
                  <a:schemeClr val="tx1"/>
                </a:solidFill>
                <a:latin typeface="+mn-lt"/>
                <a:ea typeface="+mn-ea"/>
                <a:cs typeface="+mn-cs"/>
              </a:rPr>
              <a:t> hormone concentrations are</a:t>
            </a:r>
          </a:p>
          <a:p>
            <a:r>
              <a:rPr lang="en-US" sz="1200" kern="1200" baseline="0" dirty="0" smtClean="0">
                <a:solidFill>
                  <a:schemeClr val="tx1"/>
                </a:solidFill>
                <a:latin typeface="+mn-lt"/>
                <a:ea typeface="+mn-ea"/>
                <a:cs typeface="+mn-cs"/>
              </a:rPr>
              <a:t>raised ( &gt; 10 IU/l) in 45-70% of women with the syndrome.</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kern="1200" baseline="0" dirty="0" smtClean="0">
                <a:solidFill>
                  <a:schemeClr val="tx1"/>
                </a:solidFill>
                <a:latin typeface="+mn-lt"/>
                <a:ea typeface="+mn-ea"/>
                <a:cs typeface="+mn-cs"/>
              </a:rPr>
              <a:t>Treating specific causes</a:t>
            </a:r>
          </a:p>
          <a:p>
            <a:r>
              <a:rPr lang="en-US" sz="1200" b="1" i="1" kern="1200" baseline="0" dirty="0" smtClean="0">
                <a:solidFill>
                  <a:schemeClr val="tx1"/>
                </a:solidFill>
                <a:latin typeface="+mn-lt"/>
                <a:ea typeface="+mn-ea"/>
                <a:cs typeface="+mn-cs"/>
              </a:rPr>
              <a:t>Change of weight</a:t>
            </a:r>
          </a:p>
          <a:p>
            <a:r>
              <a:rPr lang="en-US" sz="1200" kern="1200" baseline="0" dirty="0" smtClean="0">
                <a:solidFill>
                  <a:schemeClr val="tx1"/>
                </a:solidFill>
                <a:latin typeface="+mn-lt"/>
                <a:ea typeface="+mn-ea"/>
                <a:cs typeface="+mn-cs"/>
              </a:rPr>
              <a:t>Women with polycystic ovary syndrome who are overweight</a:t>
            </a:r>
          </a:p>
          <a:p>
            <a:r>
              <a:rPr lang="en-US" sz="1200" kern="1200" baseline="0" dirty="0" smtClean="0">
                <a:solidFill>
                  <a:schemeClr val="tx1"/>
                </a:solidFill>
                <a:latin typeface="+mn-lt"/>
                <a:ea typeface="+mn-ea"/>
                <a:cs typeface="+mn-cs"/>
              </a:rPr>
              <a:t>(body mass index &gt; 30) should be advised to lose weight.</a:t>
            </a:r>
          </a:p>
          <a:p>
            <a:r>
              <a:rPr lang="en-US" sz="1200" kern="1200" baseline="0" dirty="0" smtClean="0">
                <a:solidFill>
                  <a:schemeClr val="tx1"/>
                </a:solidFill>
                <a:latin typeface="+mn-lt"/>
                <a:ea typeface="+mn-ea"/>
                <a:cs typeface="+mn-cs"/>
              </a:rPr>
              <a:t>Together with exercise, weight loss (even as little as 5% of body</a:t>
            </a:r>
          </a:p>
          <a:p>
            <a:r>
              <a:rPr lang="en-US" sz="1200" kern="1200" baseline="0" dirty="0" smtClean="0">
                <a:solidFill>
                  <a:schemeClr val="tx1"/>
                </a:solidFill>
                <a:latin typeface="+mn-lt"/>
                <a:ea typeface="+mn-ea"/>
                <a:cs typeface="+mn-cs"/>
              </a:rPr>
              <a:t>mass) reduces insulin and free testosterone levels, resulting in</a:t>
            </a:r>
          </a:p>
          <a:p>
            <a:r>
              <a:rPr lang="en-US" sz="1200" kern="1200" baseline="0" dirty="0" smtClean="0">
                <a:solidFill>
                  <a:schemeClr val="tx1"/>
                </a:solidFill>
                <a:latin typeface="+mn-lt"/>
                <a:ea typeface="+mn-ea"/>
                <a:cs typeface="+mn-cs"/>
              </a:rPr>
              <a:t>improved menstrual regularity, ovulation, and pregnancy rates.</a:t>
            </a:r>
          </a:p>
          <a:p>
            <a:r>
              <a:rPr lang="en-US" sz="1200" kern="1200" baseline="0" dirty="0" smtClean="0">
                <a:solidFill>
                  <a:schemeClr val="tx1"/>
                </a:solidFill>
                <a:latin typeface="+mn-lt"/>
                <a:ea typeface="+mn-ea"/>
                <a:cs typeface="+mn-cs"/>
              </a:rPr>
              <a:t>If a woman is obese when she is pregnant she is more likely to</a:t>
            </a:r>
          </a:p>
          <a:p>
            <a:r>
              <a:rPr lang="en-US" sz="1200" kern="1200" baseline="0" dirty="0" err="1" smtClean="0">
                <a:solidFill>
                  <a:schemeClr val="tx1"/>
                </a:solidFill>
                <a:latin typeface="+mn-lt"/>
                <a:ea typeface="+mn-ea"/>
                <a:cs typeface="+mn-cs"/>
              </a:rPr>
              <a:t>miscarry.Women</a:t>
            </a:r>
            <a:r>
              <a:rPr lang="en-US" sz="1200" kern="1200" baseline="0" dirty="0" smtClean="0">
                <a:solidFill>
                  <a:schemeClr val="tx1"/>
                </a:solidFill>
                <a:latin typeface="+mn-lt"/>
                <a:ea typeface="+mn-ea"/>
                <a:cs typeface="+mn-cs"/>
              </a:rPr>
              <a:t> who are underweight (body mass index &lt; 20)</a:t>
            </a:r>
          </a:p>
          <a:p>
            <a:r>
              <a:rPr lang="en-US" sz="1200" kern="1200" baseline="0" dirty="0" smtClean="0">
                <a:solidFill>
                  <a:schemeClr val="tx1"/>
                </a:solidFill>
                <a:latin typeface="+mn-lt"/>
                <a:ea typeface="+mn-ea"/>
                <a:cs typeface="+mn-cs"/>
              </a:rPr>
              <a:t>should be encouraged to gain weight, and no infertility</a:t>
            </a:r>
          </a:p>
          <a:p>
            <a:r>
              <a:rPr lang="en-US" sz="1200" kern="1200" baseline="0" dirty="0" smtClean="0">
                <a:solidFill>
                  <a:schemeClr val="tx1"/>
                </a:solidFill>
                <a:latin typeface="+mn-lt"/>
                <a:ea typeface="+mn-ea"/>
                <a:cs typeface="+mn-cs"/>
              </a:rPr>
              <a:t>treatment should be offered until their body mass has returned</a:t>
            </a:r>
          </a:p>
          <a:p>
            <a:r>
              <a:rPr lang="en-US" sz="1200" kern="1200" baseline="0" dirty="0" smtClean="0">
                <a:solidFill>
                  <a:schemeClr val="tx1"/>
                </a:solidFill>
                <a:latin typeface="+mn-lt"/>
                <a:ea typeface="+mn-ea"/>
                <a:cs typeface="+mn-cs"/>
              </a:rPr>
              <a:t>to the lower limits of normal.</a:t>
            </a:r>
          </a:p>
          <a:p>
            <a:r>
              <a:rPr lang="en-US" sz="1200" b="1" i="1" kern="1200" baseline="0" dirty="0" err="1" smtClean="0">
                <a:solidFill>
                  <a:schemeClr val="tx1"/>
                </a:solidFill>
                <a:latin typeface="+mn-lt"/>
                <a:ea typeface="+mn-ea"/>
                <a:cs typeface="+mn-cs"/>
              </a:rPr>
              <a:t>Hyperprolactinaemia</a:t>
            </a:r>
            <a:endParaRPr lang="en-US" sz="1200" b="1" i="1"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Bromocriptine</a:t>
            </a:r>
            <a:r>
              <a:rPr lang="en-US" sz="1200" kern="1200" baseline="0" dirty="0" smtClean="0">
                <a:solidFill>
                  <a:schemeClr val="tx1"/>
                </a:solidFill>
                <a:latin typeface="+mn-lt"/>
                <a:ea typeface="+mn-ea"/>
                <a:cs typeface="+mn-cs"/>
              </a:rPr>
              <a:t> is safe and commonly used. Treatment should</a:t>
            </a:r>
          </a:p>
          <a:p>
            <a:r>
              <a:rPr lang="en-US" sz="1200" kern="1200" baseline="0" dirty="0" smtClean="0">
                <a:solidFill>
                  <a:schemeClr val="tx1"/>
                </a:solidFill>
                <a:latin typeface="+mn-lt"/>
                <a:ea typeface="+mn-ea"/>
                <a:cs typeface="+mn-cs"/>
              </a:rPr>
              <a:t>start with a dose of 1.25 mg (taken with food) at night for the</a:t>
            </a:r>
          </a:p>
          <a:p>
            <a:r>
              <a:rPr lang="en-US" sz="1200" kern="1200" baseline="0" dirty="0" smtClean="0">
                <a:solidFill>
                  <a:schemeClr val="tx1"/>
                </a:solidFill>
                <a:latin typeface="+mn-lt"/>
                <a:ea typeface="+mn-ea"/>
                <a:cs typeface="+mn-cs"/>
              </a:rPr>
              <a:t>first fortnight and then increased to 2.5 mg for another</a:t>
            </a:r>
          </a:p>
          <a:p>
            <a:r>
              <a:rPr lang="en-US" sz="1200" kern="1200" baseline="0" dirty="0" smtClean="0">
                <a:solidFill>
                  <a:schemeClr val="tx1"/>
                </a:solidFill>
                <a:latin typeface="+mn-lt"/>
                <a:ea typeface="+mn-ea"/>
                <a:cs typeface="+mn-cs"/>
              </a:rPr>
              <a:t>fortnight. The </a:t>
            </a:r>
            <a:r>
              <a:rPr lang="en-US" sz="1200" kern="1200" baseline="0" dirty="0" err="1" smtClean="0">
                <a:solidFill>
                  <a:schemeClr val="tx1"/>
                </a:solidFill>
                <a:latin typeface="+mn-lt"/>
                <a:ea typeface="+mn-ea"/>
                <a:cs typeface="+mn-cs"/>
              </a:rPr>
              <a:t>prolactin</a:t>
            </a:r>
            <a:r>
              <a:rPr lang="en-US" sz="1200" kern="1200" baseline="0" dirty="0" smtClean="0">
                <a:solidFill>
                  <a:schemeClr val="tx1"/>
                </a:solidFill>
                <a:latin typeface="+mn-lt"/>
                <a:ea typeface="+mn-ea"/>
                <a:cs typeface="+mn-cs"/>
              </a:rPr>
              <a:t> level should be checked, and if the level</a:t>
            </a:r>
          </a:p>
          <a:p>
            <a:r>
              <a:rPr lang="en-US" sz="1200" kern="1200" baseline="0" dirty="0" smtClean="0">
                <a:solidFill>
                  <a:schemeClr val="tx1"/>
                </a:solidFill>
                <a:latin typeface="+mn-lt"/>
                <a:ea typeface="+mn-ea"/>
                <a:cs typeface="+mn-cs"/>
              </a:rPr>
              <a:t>is below 1000 IU/l, the dose should be maintained. The side</a:t>
            </a:r>
          </a:p>
          <a:p>
            <a:r>
              <a:rPr lang="en-US" sz="1200" kern="1200" baseline="0" dirty="0" smtClean="0">
                <a:solidFill>
                  <a:schemeClr val="tx1"/>
                </a:solidFill>
                <a:latin typeface="+mn-lt"/>
                <a:ea typeface="+mn-ea"/>
                <a:cs typeface="+mn-cs"/>
              </a:rPr>
              <a:t>effects of </a:t>
            </a:r>
            <a:r>
              <a:rPr lang="en-US" sz="1200" kern="1200" baseline="0" dirty="0" err="1" smtClean="0">
                <a:solidFill>
                  <a:schemeClr val="tx1"/>
                </a:solidFill>
                <a:latin typeface="+mn-lt"/>
                <a:ea typeface="+mn-ea"/>
                <a:cs typeface="+mn-cs"/>
              </a:rPr>
              <a:t>bromocriptine</a:t>
            </a:r>
            <a:r>
              <a:rPr lang="en-US" sz="1200" kern="1200" baseline="0" dirty="0" smtClean="0">
                <a:solidFill>
                  <a:schemeClr val="tx1"/>
                </a:solidFill>
                <a:latin typeface="+mn-lt"/>
                <a:ea typeface="+mn-ea"/>
                <a:cs typeface="+mn-cs"/>
              </a:rPr>
              <a:t> (postural hypotension, nausea, vertigo,</a:t>
            </a:r>
          </a:p>
          <a:p>
            <a:r>
              <a:rPr lang="en-US" sz="1200" kern="1200" baseline="0" dirty="0" smtClean="0">
                <a:solidFill>
                  <a:schemeClr val="tx1"/>
                </a:solidFill>
                <a:latin typeface="+mn-lt"/>
                <a:ea typeface="+mn-ea"/>
                <a:cs typeface="+mn-cs"/>
              </a:rPr>
              <a:t>headache) can make it unacceptable to the patient. </a:t>
            </a:r>
            <a:r>
              <a:rPr lang="en-US" sz="1200" kern="1200" baseline="0" dirty="0" err="1" smtClean="0">
                <a:solidFill>
                  <a:schemeClr val="tx1"/>
                </a:solidFill>
                <a:latin typeface="+mn-lt"/>
                <a:ea typeface="+mn-ea"/>
                <a:cs typeface="+mn-cs"/>
              </a:rPr>
              <a:t>Cabergoline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a:t>
            </a:r>
            <a:r>
              <a:rPr lang="en-US" sz="1200" kern="1200" baseline="0" dirty="0" err="1" smtClean="0">
                <a:solidFill>
                  <a:schemeClr val="tx1"/>
                </a:solidFill>
                <a:latin typeface="+mn-lt"/>
                <a:ea typeface="+mn-ea"/>
                <a:cs typeface="+mn-cs"/>
              </a:rPr>
              <a:t>quinagolide</a:t>
            </a:r>
            <a:r>
              <a:rPr lang="en-US" sz="1200" kern="1200" baseline="0" dirty="0" smtClean="0">
                <a:solidFill>
                  <a:schemeClr val="tx1"/>
                </a:solidFill>
                <a:latin typeface="+mn-lt"/>
                <a:ea typeface="+mn-ea"/>
                <a:cs typeface="+mn-cs"/>
              </a:rPr>
              <a:t> are newer long acting dopamine agonists with</a:t>
            </a:r>
          </a:p>
          <a:p>
            <a:r>
              <a:rPr lang="en-US" sz="1200" kern="1200" baseline="0" dirty="0" smtClean="0">
                <a:solidFill>
                  <a:schemeClr val="tx1"/>
                </a:solidFill>
                <a:latin typeface="+mn-lt"/>
                <a:ea typeface="+mn-ea"/>
                <a:cs typeface="+mn-cs"/>
              </a:rPr>
              <a:t>fewer side effects. Once </a:t>
            </a:r>
            <a:r>
              <a:rPr lang="en-US" sz="1200" kern="1200" baseline="0" dirty="0" err="1" smtClean="0">
                <a:solidFill>
                  <a:schemeClr val="tx1"/>
                </a:solidFill>
                <a:latin typeface="+mn-lt"/>
                <a:ea typeface="+mn-ea"/>
                <a:cs typeface="+mn-cs"/>
              </a:rPr>
              <a:t>prolactin</a:t>
            </a:r>
            <a:r>
              <a:rPr lang="en-US" sz="1200" kern="1200" baseline="0" dirty="0" smtClean="0">
                <a:solidFill>
                  <a:schemeClr val="tx1"/>
                </a:solidFill>
                <a:latin typeface="+mn-lt"/>
                <a:ea typeface="+mn-ea"/>
                <a:cs typeface="+mn-cs"/>
              </a:rPr>
              <a:t> levels have returned to below</a:t>
            </a:r>
          </a:p>
          <a:p>
            <a:r>
              <a:rPr lang="en-US" sz="1200" kern="1200" baseline="0" dirty="0" smtClean="0">
                <a:solidFill>
                  <a:schemeClr val="tx1"/>
                </a:solidFill>
                <a:latin typeface="+mn-lt"/>
                <a:ea typeface="+mn-ea"/>
                <a:cs typeface="+mn-cs"/>
              </a:rPr>
              <a:t>1000 IU/l the woman’s periods should return and 70-80% of</a:t>
            </a:r>
          </a:p>
          <a:p>
            <a:r>
              <a:rPr lang="en-US" sz="1200" kern="1200" baseline="0" dirty="0" smtClean="0">
                <a:solidFill>
                  <a:schemeClr val="tx1"/>
                </a:solidFill>
                <a:latin typeface="+mn-lt"/>
                <a:ea typeface="+mn-ea"/>
                <a:cs typeface="+mn-cs"/>
              </a:rPr>
              <a:t>women will ovulate.</a:t>
            </a:r>
          </a:p>
          <a:p>
            <a:r>
              <a:rPr lang="en-US" sz="1200" b="1" i="1" kern="1200" baseline="0" dirty="0" smtClean="0">
                <a:solidFill>
                  <a:schemeClr val="tx1"/>
                </a:solidFill>
                <a:latin typeface="+mn-lt"/>
                <a:ea typeface="+mn-ea"/>
                <a:cs typeface="+mn-cs"/>
              </a:rPr>
              <a:t>Hypothyroidism</a:t>
            </a:r>
          </a:p>
          <a:p>
            <a:r>
              <a:rPr lang="en-US" sz="1200" kern="1200" baseline="0" dirty="0" smtClean="0">
                <a:solidFill>
                  <a:schemeClr val="tx1"/>
                </a:solidFill>
                <a:latin typeface="+mn-lt"/>
                <a:ea typeface="+mn-ea"/>
                <a:cs typeface="+mn-cs"/>
              </a:rPr>
              <a:t>In hypothyroidism </a:t>
            </a:r>
            <a:r>
              <a:rPr lang="en-US" sz="1200" kern="1200" baseline="0" dirty="0" err="1" smtClean="0">
                <a:solidFill>
                  <a:schemeClr val="tx1"/>
                </a:solidFill>
                <a:latin typeface="+mn-lt"/>
                <a:ea typeface="+mn-ea"/>
                <a:cs typeface="+mn-cs"/>
              </a:rPr>
              <a:t>thyrotropin</a:t>
            </a:r>
            <a:r>
              <a:rPr lang="en-US" sz="1200" kern="1200" baseline="0" dirty="0" smtClean="0">
                <a:solidFill>
                  <a:schemeClr val="tx1"/>
                </a:solidFill>
                <a:latin typeface="+mn-lt"/>
                <a:ea typeface="+mn-ea"/>
                <a:cs typeface="+mn-cs"/>
              </a:rPr>
              <a:t> releasing hormone may</a:t>
            </a:r>
          </a:p>
          <a:p>
            <a:r>
              <a:rPr lang="en-US" sz="1200" kern="1200" baseline="0" dirty="0" smtClean="0">
                <a:solidFill>
                  <a:schemeClr val="tx1"/>
                </a:solidFill>
                <a:latin typeface="+mn-lt"/>
                <a:ea typeface="+mn-ea"/>
                <a:cs typeface="+mn-cs"/>
              </a:rPr>
              <a:t>stimulate </a:t>
            </a:r>
            <a:r>
              <a:rPr lang="en-US" sz="1200" kern="1200" baseline="0" dirty="0" err="1" smtClean="0">
                <a:solidFill>
                  <a:schemeClr val="tx1"/>
                </a:solidFill>
                <a:latin typeface="+mn-lt"/>
                <a:ea typeface="+mn-ea"/>
                <a:cs typeface="+mn-cs"/>
              </a:rPr>
              <a:t>prolactin</a:t>
            </a:r>
            <a:r>
              <a:rPr lang="en-US" sz="1200" kern="1200" baseline="0" dirty="0" smtClean="0">
                <a:solidFill>
                  <a:schemeClr val="tx1"/>
                </a:solidFill>
                <a:latin typeface="+mn-lt"/>
                <a:ea typeface="+mn-ea"/>
                <a:cs typeface="+mn-cs"/>
              </a:rPr>
              <a:t> secretion in addition to </a:t>
            </a:r>
            <a:r>
              <a:rPr lang="en-US" sz="1200" kern="1200" baseline="0" dirty="0" err="1" smtClean="0">
                <a:solidFill>
                  <a:schemeClr val="tx1"/>
                </a:solidFill>
                <a:latin typeface="+mn-lt"/>
                <a:ea typeface="+mn-ea"/>
                <a:cs typeface="+mn-cs"/>
              </a:rPr>
              <a:t>thyrotropin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releasing hormone from the anterior pituitary. Correction of</a:t>
            </a:r>
          </a:p>
          <a:p>
            <a:r>
              <a:rPr lang="en-US" sz="1200" kern="1200" baseline="0" dirty="0" smtClean="0">
                <a:solidFill>
                  <a:schemeClr val="tx1"/>
                </a:solidFill>
                <a:latin typeface="+mn-lt"/>
                <a:ea typeface="+mn-ea"/>
                <a:cs typeface="+mn-cs"/>
              </a:rPr>
              <a:t>the hypothyroidism with </a:t>
            </a:r>
            <a:r>
              <a:rPr lang="en-US" sz="1200" kern="1200" baseline="0" dirty="0" err="1" smtClean="0">
                <a:solidFill>
                  <a:schemeClr val="tx1"/>
                </a:solidFill>
                <a:latin typeface="+mn-lt"/>
                <a:ea typeface="+mn-ea"/>
                <a:cs typeface="+mn-cs"/>
              </a:rPr>
              <a:t>thyroxine</a:t>
            </a:r>
            <a:r>
              <a:rPr lang="en-US" sz="1200" kern="1200" baseline="0" dirty="0" smtClean="0">
                <a:solidFill>
                  <a:schemeClr val="tx1"/>
                </a:solidFill>
                <a:latin typeface="+mn-lt"/>
                <a:ea typeface="+mn-ea"/>
                <a:cs typeface="+mn-cs"/>
              </a:rPr>
              <a:t> replacement allows thyroid</a:t>
            </a:r>
          </a:p>
          <a:p>
            <a:r>
              <a:rPr lang="en-US" sz="1200" kern="1200" baseline="0" dirty="0" smtClean="0">
                <a:solidFill>
                  <a:schemeClr val="tx1"/>
                </a:solidFill>
                <a:latin typeface="+mn-lt"/>
                <a:ea typeface="+mn-ea"/>
                <a:cs typeface="+mn-cs"/>
              </a:rPr>
              <a:t>stimulating hormone and </a:t>
            </a:r>
            <a:r>
              <a:rPr lang="en-US" sz="1200" kern="1200" baseline="0" dirty="0" err="1" smtClean="0">
                <a:solidFill>
                  <a:schemeClr val="tx1"/>
                </a:solidFill>
                <a:latin typeface="+mn-lt"/>
                <a:ea typeface="+mn-ea"/>
                <a:cs typeface="+mn-cs"/>
              </a:rPr>
              <a:t>prolactin</a:t>
            </a:r>
            <a:r>
              <a:rPr lang="en-US" sz="1200" kern="1200" baseline="0" dirty="0" smtClean="0">
                <a:solidFill>
                  <a:schemeClr val="tx1"/>
                </a:solidFill>
                <a:latin typeface="+mn-lt"/>
                <a:ea typeface="+mn-ea"/>
                <a:cs typeface="+mn-cs"/>
              </a:rPr>
              <a:t> levels to return to normal,</a:t>
            </a:r>
          </a:p>
          <a:p>
            <a:r>
              <a:rPr lang="en-US" sz="1200" kern="1200" baseline="0" dirty="0" smtClean="0">
                <a:solidFill>
                  <a:schemeClr val="tx1"/>
                </a:solidFill>
                <a:latin typeface="+mn-lt"/>
                <a:ea typeface="+mn-ea"/>
                <a:cs typeface="+mn-cs"/>
              </a:rPr>
              <a:t>releasing the suppression to gonadotrophin secretion and</a:t>
            </a:r>
          </a:p>
          <a:p>
            <a:r>
              <a:rPr lang="en-US" sz="1200" kern="1200" baseline="0" dirty="0" smtClean="0">
                <a:solidFill>
                  <a:schemeClr val="tx1"/>
                </a:solidFill>
                <a:latin typeface="+mn-lt"/>
                <a:ea typeface="+mn-ea"/>
                <a:cs typeface="+mn-cs"/>
              </a:rPr>
              <a:t>ovulation.</a:t>
            </a:r>
          </a:p>
          <a:p>
            <a:endParaRPr lang="en-US" dirty="0"/>
          </a:p>
        </p:txBody>
      </p:sp>
      <p:sp>
        <p:nvSpPr>
          <p:cNvPr id="4" name="Slide Number Placeholder 3"/>
          <p:cNvSpPr>
            <a:spLocks noGrp="1"/>
          </p:cNvSpPr>
          <p:nvPr>
            <p:ph type="sldNum" sz="quarter" idx="10"/>
          </p:nvPr>
        </p:nvSpPr>
        <p:spPr/>
        <p:txBody>
          <a:bodyPr/>
          <a:lstStyle/>
          <a:p>
            <a:pPr>
              <a:defRPr/>
            </a:pPr>
            <a:fld id="{1A1E4833-61D4-4C04-B80B-5D35EAA265FF}" type="slidenum">
              <a:rPr lang="en-US" smtClean="0"/>
              <a:pPr>
                <a:defRPr/>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10066D-9074-4085-AF07-49664A62612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908C91-6AC0-466B-A5DA-A4B36A52EB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EF18B-96CE-45D8-B406-732D08C6925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A201F8B-4BD6-4D52-801F-82D7DBBCB42A}" type="slidenum">
              <a:rPr lang="ar-SA" altLang="en-US"/>
              <a:pPr/>
              <a:t>‹#›</a:t>
            </a:fld>
            <a:endParaRPr lang="en-US" altLang="en-US">
              <a:cs typeface="+mn-cs"/>
            </a:endParaRPr>
          </a:p>
        </p:txBody>
      </p:sp>
    </p:spTree>
  </p:cSld>
  <p:clrMapOvr>
    <a:masterClrMapping/>
  </p:clrMapOvr>
  <p:transition spd="med">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2"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6"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pPr>
              <a:defRPr/>
            </a:pPr>
            <a:fld id="{B0AC0E64-6D42-4F9A-A5F1-3821BA1E3FF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2"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6" y="19812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2" y="41148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6" y="41148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D7072C0-4340-4A6B-B7BC-0F692367A7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AA5215-EABA-4B74-B835-3DC638922B1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9C45F5-78C7-46D9-95DF-D828C8F134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7E06F1-4B4F-4286-B7B7-C53ED272E5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772F45-2D16-4057-A6A7-A7819A580CA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27B242-5832-4C63-BB76-A02AECF90A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8271B6-EBCB-48FD-91BD-33BC946C549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E7ED8C-ECCF-402A-869A-F5BABE35391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4A8EB8-8D54-43FC-B972-20CF16317F8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7370F01-0655-4967-94A0-963DB45DA4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26.gif"/><Relationship Id="rId4" Type="http://schemas.openxmlformats.org/officeDocument/2006/relationships/image" Target="../media/image125.gi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357158" y="3643314"/>
            <a:ext cx="8501090" cy="2185214"/>
          </a:xfrm>
          <a:prstGeom prst="rect">
            <a:avLst/>
          </a:prstGeom>
          <a:noFill/>
          <a:ln w="9525">
            <a:noFill/>
            <a:miter lim="800000"/>
            <a:headEnd/>
            <a:tailEnd/>
          </a:ln>
        </p:spPr>
        <p:txBody>
          <a:bodyPr wrap="square">
            <a:spAutoFit/>
          </a:bodyPr>
          <a:lstStyle/>
          <a:p>
            <a:pPr algn="ctr" eaLnBrk="0" hangingPunct="0">
              <a:defRPr/>
            </a:pPr>
            <a:r>
              <a:rPr lang="en-US" sz="4000" b="1" dirty="0">
                <a:solidFill>
                  <a:srgbClr val="C00000"/>
                </a:solidFill>
                <a:effectLst>
                  <a:outerShdw blurRad="38100" dist="38100" dir="2700000" algn="tl">
                    <a:srgbClr val="000000">
                      <a:alpha val="43137"/>
                    </a:srgbClr>
                  </a:outerShdw>
                </a:effectLst>
                <a:latin typeface="+mj-lt"/>
              </a:rPr>
              <a:t>Yasser Orief  M.D.</a:t>
            </a:r>
          </a:p>
          <a:p>
            <a:pPr algn="ctr" eaLnBrk="0" hangingPunct="0">
              <a:defRPr/>
            </a:pPr>
            <a:endParaRPr lang="en-US" b="1" dirty="0">
              <a:solidFill>
                <a:srgbClr val="000099"/>
              </a:solidFill>
              <a:effectLst>
                <a:outerShdw blurRad="38100" dist="38100" dir="2700000" algn="tl">
                  <a:srgbClr val="000000">
                    <a:alpha val="43137"/>
                  </a:srgbClr>
                </a:outerShdw>
              </a:effectLst>
              <a:latin typeface="+mj-lt"/>
            </a:endParaRPr>
          </a:p>
          <a:p>
            <a:pPr algn="ctr" eaLnBrk="0" hangingPunct="0">
              <a:defRPr/>
            </a:pPr>
            <a:r>
              <a:rPr lang="en-US" b="1" dirty="0">
                <a:solidFill>
                  <a:srgbClr val="000099"/>
                </a:solidFill>
                <a:effectLst>
                  <a:outerShdw blurRad="38100" dist="38100" dir="2700000" algn="tl">
                    <a:srgbClr val="000000">
                      <a:alpha val="43137"/>
                    </a:srgbClr>
                  </a:outerShdw>
                </a:effectLst>
                <a:latin typeface="+mj-lt"/>
              </a:rPr>
              <a:t>Lecturer of Obstetrics &amp; Gynecology, Alexandria University</a:t>
            </a:r>
          </a:p>
          <a:p>
            <a:pPr algn="ctr" eaLnBrk="0" hangingPunct="0">
              <a:defRPr/>
            </a:pPr>
            <a:r>
              <a:rPr lang="en-US" b="1" dirty="0">
                <a:solidFill>
                  <a:srgbClr val="000099"/>
                </a:solidFill>
                <a:effectLst>
                  <a:outerShdw blurRad="38100" dist="38100" dir="2700000" algn="tl">
                    <a:srgbClr val="000000">
                      <a:alpha val="43137"/>
                    </a:srgbClr>
                  </a:outerShdw>
                </a:effectLst>
                <a:latin typeface="+mj-lt"/>
              </a:rPr>
              <a:t>Fellow, L</a:t>
            </a:r>
            <a:r>
              <a:rPr lang="el-GR" b="1" dirty="0">
                <a:solidFill>
                  <a:srgbClr val="000099"/>
                </a:solidFill>
                <a:effectLst>
                  <a:outerShdw blurRad="38100" dist="38100" dir="2700000" algn="tl">
                    <a:srgbClr val="000000">
                      <a:alpha val="43137"/>
                    </a:srgbClr>
                  </a:outerShdw>
                </a:effectLst>
                <a:latin typeface="+mj-lt"/>
              </a:rPr>
              <a:t>ϋ</a:t>
            </a:r>
            <a:r>
              <a:rPr lang="en-US" b="1" dirty="0">
                <a:solidFill>
                  <a:srgbClr val="000099"/>
                </a:solidFill>
                <a:effectLst>
                  <a:outerShdw blurRad="38100" dist="38100" dir="2700000" algn="tl">
                    <a:srgbClr val="000000">
                      <a:alpha val="43137"/>
                    </a:srgbClr>
                  </a:outerShdw>
                </a:effectLst>
                <a:latin typeface="+mj-lt"/>
              </a:rPr>
              <a:t>beck University, Germany</a:t>
            </a:r>
          </a:p>
          <a:p>
            <a:pPr algn="ctr" eaLnBrk="0" hangingPunct="0">
              <a:defRPr/>
            </a:pPr>
            <a:r>
              <a:rPr lang="en-US" b="1" dirty="0">
                <a:solidFill>
                  <a:srgbClr val="000099"/>
                </a:solidFill>
                <a:effectLst>
                  <a:outerShdw blurRad="38100" dist="38100" dir="2700000" algn="tl">
                    <a:srgbClr val="000000">
                      <a:alpha val="43137"/>
                    </a:srgbClr>
                  </a:outerShdw>
                </a:effectLst>
                <a:latin typeface="+mj-lt"/>
              </a:rPr>
              <a:t>DGOL, </a:t>
            </a:r>
            <a:r>
              <a:rPr lang="en-US" b="1" dirty="0" err="1">
                <a:solidFill>
                  <a:srgbClr val="000099"/>
                </a:solidFill>
                <a:effectLst>
                  <a:outerShdw blurRad="38100" dist="38100" dir="2700000" algn="tl">
                    <a:srgbClr val="000000">
                      <a:alpha val="43137"/>
                    </a:srgbClr>
                  </a:outerShdw>
                </a:effectLst>
                <a:latin typeface="+mj-lt"/>
              </a:rPr>
              <a:t>Auvergné</a:t>
            </a:r>
            <a:r>
              <a:rPr lang="en-US" b="1" dirty="0">
                <a:solidFill>
                  <a:srgbClr val="000099"/>
                </a:solidFill>
                <a:effectLst>
                  <a:outerShdw blurRad="38100" dist="38100" dir="2700000" algn="tl">
                    <a:srgbClr val="000000">
                      <a:alpha val="43137"/>
                    </a:srgbClr>
                  </a:outerShdw>
                </a:effectLst>
                <a:latin typeface="+mj-lt"/>
              </a:rPr>
              <a:t> University, France</a:t>
            </a:r>
          </a:p>
        </p:txBody>
      </p:sp>
      <p:sp>
        <p:nvSpPr>
          <p:cNvPr id="2058" name="Rectangle 10"/>
          <p:cNvSpPr>
            <a:spLocks noChangeArrowheads="1"/>
          </p:cNvSpPr>
          <p:nvPr/>
        </p:nvSpPr>
        <p:spPr bwMode="auto">
          <a:xfrm>
            <a:off x="838200" y="76200"/>
            <a:ext cx="152400" cy="1066800"/>
          </a:xfrm>
          <a:prstGeom prst="rect">
            <a:avLst/>
          </a:prstGeom>
          <a:solidFill>
            <a:srgbClr val="009999"/>
          </a:solidFill>
          <a:ln w="9525">
            <a:noFill/>
            <a:miter lim="800000"/>
            <a:headEnd/>
            <a:tailEnd/>
          </a:ln>
        </p:spPr>
        <p:txBody>
          <a:bodyPr wrap="none" anchor="ctr"/>
          <a:lstStyle/>
          <a:p>
            <a:endParaRPr lang="en-US"/>
          </a:p>
        </p:txBody>
      </p:sp>
      <p:sp>
        <p:nvSpPr>
          <p:cNvPr id="2059" name="Line 11"/>
          <p:cNvSpPr>
            <a:spLocks noChangeShapeType="1"/>
          </p:cNvSpPr>
          <p:nvPr/>
        </p:nvSpPr>
        <p:spPr bwMode="auto">
          <a:xfrm>
            <a:off x="914400" y="609600"/>
            <a:ext cx="7239000" cy="0"/>
          </a:xfrm>
          <a:prstGeom prst="line">
            <a:avLst/>
          </a:prstGeom>
          <a:noFill/>
          <a:ln w="12700">
            <a:solidFill>
              <a:srgbClr val="009999"/>
            </a:solidFill>
            <a:round/>
            <a:headEnd/>
            <a:tailEnd/>
          </a:ln>
        </p:spPr>
        <p:txBody>
          <a:bodyPr wrap="none" anchor="ctr"/>
          <a:lstStyle/>
          <a:p>
            <a:endParaRPr lang="en-US"/>
          </a:p>
        </p:txBody>
      </p:sp>
      <p:sp>
        <p:nvSpPr>
          <p:cNvPr id="8" name="Rectangle 7"/>
          <p:cNvSpPr/>
          <p:nvPr/>
        </p:nvSpPr>
        <p:spPr>
          <a:xfrm>
            <a:off x="1357290" y="1785926"/>
            <a:ext cx="657229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ABC of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Sub</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fertility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059"/>
                                        </p:tgtEl>
                                        <p:attrNameLst>
                                          <p:attrName>style.visibility</p:attrName>
                                        </p:attrNameLst>
                                      </p:cBhvr>
                                      <p:to>
                                        <p:strVal val="visible"/>
                                      </p:to>
                                    </p:set>
                                    <p:animEffect transition="in" filter="wipe(left)">
                                      <p:cBhvr>
                                        <p:cTn id="12"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P spid="205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8" y="1000108"/>
            <a:ext cx="7772400" cy="4114800"/>
          </a:xfrm>
        </p:spPr>
        <p:txBody>
          <a:bodyPr/>
          <a:lstStyle/>
          <a:p>
            <a:r>
              <a:rPr lang="en-US" sz="2800" b="1" dirty="0" smtClean="0">
                <a:solidFill>
                  <a:srgbClr val="0070C0"/>
                </a:solidFill>
                <a:effectLst>
                  <a:outerShdw blurRad="38100" dist="38100" dir="2700000" algn="tl">
                    <a:srgbClr val="000000">
                      <a:alpha val="43137"/>
                    </a:srgbClr>
                  </a:outerShdw>
                </a:effectLst>
              </a:rPr>
              <a:t>Reduced chance of conception</a:t>
            </a:r>
          </a:p>
          <a:p>
            <a:r>
              <a:rPr lang="en-US" sz="2400" dirty="0" smtClean="0"/>
              <a:t>x Women aged over 35 years</a:t>
            </a:r>
          </a:p>
          <a:p>
            <a:r>
              <a:rPr lang="en-US" sz="2400" dirty="0" smtClean="0"/>
              <a:t>x No previous pregnancy</a:t>
            </a:r>
          </a:p>
          <a:p>
            <a:r>
              <a:rPr lang="en-US" sz="2400" dirty="0" smtClean="0"/>
              <a:t>x More than three years trying to conceive</a:t>
            </a:r>
          </a:p>
          <a:p>
            <a:r>
              <a:rPr lang="en-US" sz="2400" dirty="0" smtClean="0"/>
              <a:t>x Intercourse incorrectly timed, not occurring within six days before ovulation</a:t>
            </a:r>
          </a:p>
          <a:p>
            <a:r>
              <a:rPr lang="en-US" sz="2400" dirty="0" smtClean="0"/>
              <a:t>x Woman’s BMI &lt; 20 or &gt; 30</a:t>
            </a:r>
          </a:p>
          <a:p>
            <a:r>
              <a:rPr lang="en-US" sz="2400" dirty="0" smtClean="0"/>
              <a:t>x One or both partners smoke</a:t>
            </a:r>
          </a:p>
          <a:p>
            <a:r>
              <a:rPr lang="en-US" sz="2400" dirty="0" smtClean="0"/>
              <a:t>x Caffeine intake more than two cups of coffee daily</a:t>
            </a:r>
          </a:p>
          <a:p>
            <a:r>
              <a:rPr lang="en-US" sz="2400" dirty="0" smtClean="0"/>
              <a:t>x Regular use of recreational drugs</a:t>
            </a:r>
          </a:p>
          <a:p>
            <a:endParaRPr lang="en-US" sz="2400" dirty="0" smtClean="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9938" name="Picture 2"/>
          <p:cNvPicPr>
            <a:picLocks noGrp="1" noChangeAspect="1" noChangeArrowheads="1"/>
          </p:cNvPicPr>
          <p:nvPr>
            <p:ph idx="1"/>
          </p:nvPr>
        </p:nvPicPr>
        <p:blipFill>
          <a:blip r:embed="rId3"/>
          <a:srcRect/>
          <a:stretch>
            <a:fillRect/>
          </a:stretch>
        </p:blipFill>
        <p:spPr bwMode="auto">
          <a:xfrm>
            <a:off x="1071538" y="428604"/>
            <a:ext cx="7358114" cy="5929354"/>
          </a:xfrm>
          <a:prstGeom prst="rect">
            <a:avLst/>
          </a:prstGeom>
          <a:noFill/>
          <a:ln w="9525">
            <a:noFill/>
            <a:miter lim="800000"/>
            <a:headEnd/>
            <a:tailEnd/>
          </a:ln>
          <a:effectLst/>
        </p:spPr>
      </p:pic>
      <p:pic>
        <p:nvPicPr>
          <p:cNvPr id="39939" name="Picture 3"/>
          <p:cNvPicPr>
            <a:picLocks noChangeAspect="1" noChangeArrowheads="1"/>
          </p:cNvPicPr>
          <p:nvPr/>
        </p:nvPicPr>
        <p:blipFill>
          <a:blip r:embed="rId4"/>
          <a:srcRect/>
          <a:stretch>
            <a:fillRect/>
          </a:stretch>
        </p:blipFill>
        <p:spPr bwMode="auto">
          <a:xfrm>
            <a:off x="1000100" y="6143644"/>
            <a:ext cx="4543425" cy="4476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0962" name="Picture 2"/>
          <p:cNvPicPr>
            <a:picLocks noGrp="1" noChangeAspect="1" noChangeArrowheads="1"/>
          </p:cNvPicPr>
          <p:nvPr>
            <p:ph idx="1"/>
          </p:nvPr>
        </p:nvPicPr>
        <p:blipFill>
          <a:blip r:embed="rId2"/>
          <a:srcRect/>
          <a:stretch>
            <a:fillRect/>
          </a:stretch>
        </p:blipFill>
        <p:spPr bwMode="auto">
          <a:xfrm>
            <a:off x="1071538" y="428604"/>
            <a:ext cx="7572428" cy="5072098"/>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a:srcRect/>
          <a:stretch>
            <a:fillRect/>
          </a:stretch>
        </p:blipFill>
        <p:spPr bwMode="auto">
          <a:xfrm>
            <a:off x="785786" y="357166"/>
            <a:ext cx="7572428" cy="107157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Intrauterine Insemination</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1986" name="Picture 2"/>
          <p:cNvPicPr>
            <a:picLocks noGrp="1" noChangeAspect="1" noChangeArrowheads="1"/>
          </p:cNvPicPr>
          <p:nvPr>
            <p:ph idx="1"/>
          </p:nvPr>
        </p:nvPicPr>
        <p:blipFill>
          <a:blip r:embed="rId2"/>
          <a:srcRect/>
          <a:stretch>
            <a:fillRect/>
          </a:stretch>
        </p:blipFill>
        <p:spPr bwMode="auto">
          <a:xfrm>
            <a:off x="1000100" y="1714488"/>
            <a:ext cx="7358114" cy="442915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Sperm preparation</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3010" name="Picture 2"/>
          <p:cNvPicPr>
            <a:picLocks noGrp="1" noChangeAspect="1" noChangeArrowheads="1"/>
          </p:cNvPicPr>
          <p:nvPr>
            <p:ph idx="1"/>
          </p:nvPr>
        </p:nvPicPr>
        <p:blipFill>
          <a:blip r:embed="rId3"/>
          <a:srcRect/>
          <a:stretch>
            <a:fillRect/>
          </a:stretch>
        </p:blipFill>
        <p:spPr bwMode="auto">
          <a:xfrm>
            <a:off x="714348" y="1857364"/>
            <a:ext cx="7786742" cy="500063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7586" name="Picture 2"/>
          <p:cNvPicPr>
            <a:picLocks noGrp="1" noChangeAspect="1" noChangeArrowheads="1"/>
          </p:cNvPicPr>
          <p:nvPr>
            <p:ph idx="1"/>
          </p:nvPr>
        </p:nvPicPr>
        <p:blipFill>
          <a:blip r:embed="rId2"/>
          <a:srcRect/>
          <a:stretch>
            <a:fillRect/>
          </a:stretch>
        </p:blipFill>
        <p:spPr bwMode="auto">
          <a:xfrm>
            <a:off x="1214414" y="1000108"/>
            <a:ext cx="6643734" cy="5095892"/>
          </a:xfrm>
          <a:prstGeom prst="rect">
            <a:avLst/>
          </a:prstGeom>
          <a:noFill/>
          <a:ln w="9525">
            <a:noFill/>
            <a:miter lim="800000"/>
            <a:headEnd/>
            <a:tailEnd/>
          </a:ln>
          <a:effectLst/>
        </p:spPr>
      </p:pic>
      <p:pic>
        <p:nvPicPr>
          <p:cNvPr id="67587" name="Picture 3"/>
          <p:cNvPicPr>
            <a:picLocks noChangeAspect="1" noChangeArrowheads="1"/>
          </p:cNvPicPr>
          <p:nvPr/>
        </p:nvPicPr>
        <p:blipFill>
          <a:blip r:embed="rId3"/>
          <a:srcRect/>
          <a:stretch>
            <a:fillRect/>
          </a:stretch>
        </p:blipFill>
        <p:spPr bwMode="auto">
          <a:xfrm>
            <a:off x="1142976" y="5715016"/>
            <a:ext cx="2266950" cy="457200"/>
          </a:xfrm>
          <a:prstGeom prst="rect">
            <a:avLst/>
          </a:prstGeom>
          <a:noFill/>
          <a:ln w="9525">
            <a:noFill/>
            <a:miter lim="800000"/>
            <a:headEnd/>
            <a:tailEnd/>
          </a:ln>
          <a:effectLst/>
        </p:spPr>
      </p:pic>
      <p:pic>
        <p:nvPicPr>
          <p:cNvPr id="67588" name="Picture 4"/>
          <p:cNvPicPr>
            <a:picLocks noChangeAspect="1" noChangeArrowheads="1"/>
          </p:cNvPicPr>
          <p:nvPr/>
        </p:nvPicPr>
        <p:blipFill>
          <a:blip r:embed="rId3"/>
          <a:srcRect/>
          <a:stretch>
            <a:fillRect/>
          </a:stretch>
        </p:blipFill>
        <p:spPr bwMode="auto">
          <a:xfrm>
            <a:off x="1071538" y="928670"/>
            <a:ext cx="6858048" cy="457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4034" name="Picture 2"/>
          <p:cNvPicPr>
            <a:picLocks noGrp="1" noChangeAspect="1" noChangeArrowheads="1"/>
          </p:cNvPicPr>
          <p:nvPr>
            <p:ph idx="1"/>
          </p:nvPr>
        </p:nvPicPr>
        <p:blipFill>
          <a:blip r:embed="rId2"/>
          <a:srcRect/>
          <a:stretch>
            <a:fillRect/>
          </a:stretch>
        </p:blipFill>
        <p:spPr bwMode="auto">
          <a:xfrm>
            <a:off x="1214414" y="428604"/>
            <a:ext cx="7429551" cy="607223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Gamete </a:t>
            </a:r>
            <a:r>
              <a:rPr lang="en-US" sz="3600" b="1" dirty="0" err="1" smtClean="0">
                <a:solidFill>
                  <a:srgbClr val="FF0000"/>
                </a:solidFill>
                <a:effectLst>
                  <a:outerShdw blurRad="38100" dist="38100" dir="2700000" algn="tl">
                    <a:srgbClr val="000000">
                      <a:alpha val="43137"/>
                    </a:srgbClr>
                  </a:outerShdw>
                </a:effectLst>
              </a:rPr>
              <a:t>Intrafalopian</a:t>
            </a:r>
            <a:r>
              <a:rPr lang="en-US" sz="3600" b="1" dirty="0" smtClean="0">
                <a:solidFill>
                  <a:srgbClr val="FF0000"/>
                </a:solidFill>
                <a:effectLst>
                  <a:outerShdw blurRad="38100" dist="38100" dir="2700000" algn="tl">
                    <a:srgbClr val="000000">
                      <a:alpha val="43137"/>
                    </a:srgbClr>
                  </a:outerShdw>
                </a:effectLst>
              </a:rPr>
              <a:t> Transfer</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5058" name="Picture 2"/>
          <p:cNvPicPr>
            <a:picLocks noGrp="1" noChangeAspect="1" noChangeArrowheads="1"/>
          </p:cNvPicPr>
          <p:nvPr>
            <p:ph idx="1"/>
          </p:nvPr>
        </p:nvPicPr>
        <p:blipFill>
          <a:blip r:embed="rId3"/>
          <a:srcRect/>
          <a:stretch>
            <a:fillRect/>
          </a:stretch>
        </p:blipFill>
        <p:spPr bwMode="auto">
          <a:xfrm>
            <a:off x="857224" y="1981200"/>
            <a:ext cx="7572428" cy="41148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6082" name="Picture 2"/>
          <p:cNvPicPr>
            <a:picLocks noGrp="1" noChangeAspect="1" noChangeArrowheads="1"/>
          </p:cNvPicPr>
          <p:nvPr>
            <p:ph idx="1"/>
          </p:nvPr>
        </p:nvPicPr>
        <p:blipFill>
          <a:blip r:embed="rId2"/>
          <a:srcRect/>
          <a:stretch>
            <a:fillRect/>
          </a:stretch>
        </p:blipFill>
        <p:spPr bwMode="auto">
          <a:xfrm>
            <a:off x="1214414" y="285728"/>
            <a:ext cx="6929486" cy="500066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In Vitro Fertilization</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7106" name="Picture 2"/>
          <p:cNvPicPr>
            <a:picLocks noGrp="1" noChangeAspect="1" noChangeArrowheads="1"/>
          </p:cNvPicPr>
          <p:nvPr>
            <p:ph idx="1"/>
          </p:nvPr>
        </p:nvPicPr>
        <p:blipFill>
          <a:blip r:embed="rId3"/>
          <a:srcRect/>
          <a:stretch>
            <a:fillRect/>
          </a:stretch>
        </p:blipFill>
        <p:spPr bwMode="auto">
          <a:xfrm>
            <a:off x="1285852" y="1714488"/>
            <a:ext cx="7072362" cy="392909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8130" name="Picture 2"/>
          <p:cNvPicPr>
            <a:picLocks noGrp="1" noChangeAspect="1" noChangeArrowheads="1"/>
          </p:cNvPicPr>
          <p:nvPr>
            <p:ph idx="1"/>
          </p:nvPr>
        </p:nvPicPr>
        <p:blipFill>
          <a:blip r:embed="rId2"/>
          <a:srcRect/>
          <a:stretch>
            <a:fillRect/>
          </a:stretch>
        </p:blipFill>
        <p:spPr bwMode="auto">
          <a:xfrm>
            <a:off x="857224" y="428604"/>
            <a:ext cx="7572428" cy="592935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2440647" y="2967335"/>
            <a:ext cx="426270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Epidemiology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9154" name="Picture 2"/>
          <p:cNvPicPr>
            <a:picLocks noGrp="1" noChangeAspect="1" noChangeArrowheads="1"/>
          </p:cNvPicPr>
          <p:nvPr>
            <p:ph idx="1"/>
          </p:nvPr>
        </p:nvPicPr>
        <p:blipFill>
          <a:blip r:embed="rId2"/>
          <a:srcRect/>
          <a:stretch>
            <a:fillRect/>
          </a:stretch>
        </p:blipFill>
        <p:spPr bwMode="auto">
          <a:xfrm>
            <a:off x="1357290" y="785794"/>
            <a:ext cx="7215238" cy="53578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0178" name="Picture 2"/>
          <p:cNvPicPr>
            <a:picLocks noGrp="1" noChangeAspect="1" noChangeArrowheads="1"/>
          </p:cNvPicPr>
          <p:nvPr>
            <p:ph idx="1"/>
          </p:nvPr>
        </p:nvPicPr>
        <p:blipFill>
          <a:blip r:embed="rId2"/>
          <a:srcRect/>
          <a:stretch>
            <a:fillRect/>
          </a:stretch>
        </p:blipFill>
        <p:spPr bwMode="auto">
          <a:xfrm>
            <a:off x="1214414" y="785794"/>
            <a:ext cx="7500990" cy="572454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1202" name="Picture 2"/>
          <p:cNvPicPr>
            <a:picLocks noGrp="1" noChangeAspect="1" noChangeArrowheads="1"/>
          </p:cNvPicPr>
          <p:nvPr>
            <p:ph idx="1"/>
          </p:nvPr>
        </p:nvPicPr>
        <p:blipFill>
          <a:blip r:embed="rId2"/>
          <a:srcRect/>
          <a:stretch>
            <a:fillRect/>
          </a:stretch>
        </p:blipFill>
        <p:spPr bwMode="auto">
          <a:xfrm>
            <a:off x="4214810" y="1285860"/>
            <a:ext cx="4929190" cy="5214974"/>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a:srcRect/>
          <a:stretch>
            <a:fillRect/>
          </a:stretch>
        </p:blipFill>
        <p:spPr bwMode="auto">
          <a:xfrm>
            <a:off x="1428728" y="6072206"/>
            <a:ext cx="2724150" cy="457200"/>
          </a:xfrm>
          <a:prstGeom prst="rect">
            <a:avLst/>
          </a:prstGeom>
          <a:noFill/>
          <a:ln w="9525">
            <a:noFill/>
            <a:miter lim="800000"/>
            <a:headEnd/>
            <a:tailEnd/>
          </a:ln>
          <a:effectLst/>
        </p:spPr>
      </p:pic>
      <p:pic>
        <p:nvPicPr>
          <p:cNvPr id="6" name="Picture 4" descr="ovum_sperms"/>
          <p:cNvPicPr>
            <a:picLocks noChangeAspect="1" noChangeArrowheads="1"/>
          </p:cNvPicPr>
          <p:nvPr/>
        </p:nvPicPr>
        <p:blipFill>
          <a:blip r:embed="rId4"/>
          <a:srcRect/>
          <a:stretch>
            <a:fillRect/>
          </a:stretch>
        </p:blipFill>
        <p:spPr bwMode="auto">
          <a:xfrm>
            <a:off x="876300" y="1571612"/>
            <a:ext cx="3052758" cy="435771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2226" name="Picture 2"/>
          <p:cNvPicPr>
            <a:picLocks noGrp="1" noChangeAspect="1" noChangeArrowheads="1"/>
          </p:cNvPicPr>
          <p:nvPr>
            <p:ph idx="1"/>
          </p:nvPr>
        </p:nvPicPr>
        <p:blipFill>
          <a:blip r:embed="rId2"/>
          <a:srcRect/>
          <a:stretch>
            <a:fillRect/>
          </a:stretch>
        </p:blipFill>
        <p:spPr bwMode="auto">
          <a:xfrm>
            <a:off x="1071538" y="714357"/>
            <a:ext cx="7572428" cy="536735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err="1" smtClean="0">
                <a:solidFill>
                  <a:srgbClr val="00B0F0"/>
                </a:solidFill>
                <a:effectLst>
                  <a:outerShdw blurRad="38100" dist="38100" dir="2700000" algn="tl">
                    <a:srgbClr val="000000"/>
                  </a:outerShdw>
                </a:effectLst>
              </a:rPr>
              <a:t>Intracytoplasmic</a:t>
            </a:r>
            <a:r>
              <a:rPr lang="en-US" sz="3600" b="1" dirty="0" smtClean="0">
                <a:solidFill>
                  <a:srgbClr val="00B0F0"/>
                </a:solidFill>
                <a:effectLst>
                  <a:outerShdw blurRad="38100" dist="38100" dir="2700000" algn="tl">
                    <a:srgbClr val="000000"/>
                  </a:outerShdw>
                </a:effectLst>
              </a:rPr>
              <a:t> Sperm Injection</a:t>
            </a:r>
            <a:endParaRPr lang="en-US" sz="3600" b="1" dirty="0" smtClean="0">
              <a:solidFill>
                <a:srgbClr val="00B0F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4274" name="Picture 2"/>
          <p:cNvPicPr>
            <a:picLocks noGrp="1" noChangeAspect="1" noChangeArrowheads="1"/>
          </p:cNvPicPr>
          <p:nvPr>
            <p:ph idx="1"/>
          </p:nvPr>
        </p:nvPicPr>
        <p:blipFill>
          <a:blip r:embed="rId2"/>
          <a:srcRect/>
          <a:stretch>
            <a:fillRect/>
          </a:stretch>
        </p:blipFill>
        <p:spPr bwMode="auto">
          <a:xfrm>
            <a:off x="1071538" y="1995487"/>
            <a:ext cx="7715304" cy="408622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5298" name="Picture 2"/>
          <p:cNvPicPr>
            <a:picLocks noGrp="1" noChangeAspect="1" noChangeArrowheads="1"/>
          </p:cNvPicPr>
          <p:nvPr>
            <p:ph idx="1"/>
          </p:nvPr>
        </p:nvPicPr>
        <p:blipFill>
          <a:blip r:embed="rId2"/>
          <a:srcRect/>
          <a:stretch>
            <a:fillRect/>
          </a:stretch>
        </p:blipFill>
        <p:spPr bwMode="auto">
          <a:xfrm>
            <a:off x="714348" y="928670"/>
            <a:ext cx="7858180" cy="550072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graphicFrame>
        <p:nvGraphicFramePr>
          <p:cNvPr id="6" name="Group 3"/>
          <p:cNvGraphicFramePr>
            <a:graphicFrameLocks/>
          </p:cNvGraphicFramePr>
          <p:nvPr/>
        </p:nvGraphicFramePr>
        <p:xfrm>
          <a:off x="1285875" y="428604"/>
          <a:ext cx="6929464" cy="6216036"/>
        </p:xfrm>
        <a:graphic>
          <a:graphicData uri="http://schemas.openxmlformats.org/drawingml/2006/table">
            <a:tbl>
              <a:tblPr/>
              <a:tblGrid>
                <a:gridCol w="2852999"/>
                <a:gridCol w="1970555"/>
                <a:gridCol w="2105910"/>
              </a:tblGrid>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IVF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ICSI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TUBAL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ENDOMETRIOSIS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CERVICAL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IMMUNOLOGIC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s>
                        <a:gs pos="100000">
                          <a:srgbClr val="990033"/>
                        </a:gs>
                      </a:gsLst>
                      <a:lin ang="0" scaled="1"/>
                    </a:gradFill>
                  </a:tcPr>
                </a:tc>
                <a:tc hMerge="1">
                  <a:txBody>
                    <a:bodyPr/>
                    <a:lstStyle/>
                    <a:p>
                      <a:endParaRPr lang="en-US"/>
                    </a:p>
                  </a:txBody>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PCO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UNEXPLAINED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hMerge="1">
                  <a:txBody>
                    <a:bodyPr/>
                    <a:lstStyle/>
                    <a:p>
                      <a:endParaRPr lang="en-US"/>
                    </a:p>
                  </a:txBody>
                  <a:tcPr/>
                </a:tc>
              </a:tr>
              <a:tr h="577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GENETIC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FAILED OR LOW FERTILIZATION IN IVF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0021"/>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806450"/>
            <a:ext cx="8686800" cy="646331"/>
          </a:xfrm>
          <a:effectLst>
            <a:outerShdw dist="35921" dir="2700000" algn="ctr" rotWithShape="0">
              <a:schemeClr val="bg2"/>
            </a:outerShdw>
          </a:effectLst>
        </p:spPr>
        <p:txBody>
          <a:bodyPr anchor="t">
            <a:spAutoFit/>
          </a:bodyPr>
          <a:lstStyle/>
          <a:p>
            <a:pPr eaLnBrk="1" hangingPunct="1">
              <a:defRPr/>
            </a:pPr>
            <a:r>
              <a:rPr lang="en-US" sz="3600" b="1" dirty="0" smtClean="0">
                <a:solidFill>
                  <a:srgbClr val="00B0F0"/>
                </a:solidFill>
                <a:effectLst>
                  <a:outerShdw blurRad="38100" dist="38100" dir="2700000" algn="tl">
                    <a:srgbClr val="000000"/>
                  </a:outerShdw>
                </a:effectLst>
              </a:rPr>
              <a:t>1. Controlled ovarian hyperstimulation</a:t>
            </a:r>
          </a:p>
        </p:txBody>
      </p:sp>
      <p:grpSp>
        <p:nvGrpSpPr>
          <p:cNvPr id="2" name="Group 8"/>
          <p:cNvGrpSpPr>
            <a:grpSpLocks/>
          </p:cNvGrpSpPr>
          <p:nvPr/>
        </p:nvGrpSpPr>
        <p:grpSpPr bwMode="auto">
          <a:xfrm>
            <a:off x="152400" y="2428880"/>
            <a:ext cx="8839200" cy="3789363"/>
            <a:chOff x="96" y="1530"/>
            <a:chExt cx="5568" cy="2387"/>
          </a:xfrm>
        </p:grpSpPr>
        <p:pic>
          <p:nvPicPr>
            <p:cNvPr id="15365" name="Picture 4" descr="D5ST"/>
            <p:cNvPicPr>
              <a:picLocks noChangeAspect="1" noChangeArrowheads="1"/>
            </p:cNvPicPr>
            <p:nvPr/>
          </p:nvPicPr>
          <p:blipFill>
            <a:blip r:embed="rId3">
              <a:lum bright="36000" contrast="54000"/>
            </a:blip>
            <a:srcRect/>
            <a:stretch>
              <a:fillRect/>
            </a:stretch>
          </p:blipFill>
          <p:spPr bwMode="auto">
            <a:xfrm>
              <a:off x="96" y="1536"/>
              <a:ext cx="2736" cy="2375"/>
            </a:xfrm>
            <a:prstGeom prst="rect">
              <a:avLst/>
            </a:prstGeom>
            <a:noFill/>
            <a:ln w="9525">
              <a:noFill/>
              <a:miter lim="800000"/>
              <a:headEnd/>
              <a:tailEnd/>
            </a:ln>
          </p:spPr>
        </p:pic>
        <p:pic>
          <p:nvPicPr>
            <p:cNvPr id="15366" name="Picture 6" descr="D8STIMN"/>
            <p:cNvPicPr>
              <a:picLocks noChangeAspect="1" noChangeArrowheads="1"/>
            </p:cNvPicPr>
            <p:nvPr/>
          </p:nvPicPr>
          <p:blipFill>
            <a:blip r:embed="rId4">
              <a:lum bright="18000" contrast="42000"/>
            </a:blip>
            <a:srcRect/>
            <a:stretch>
              <a:fillRect/>
            </a:stretch>
          </p:blipFill>
          <p:spPr bwMode="auto">
            <a:xfrm>
              <a:off x="2914" y="1530"/>
              <a:ext cx="2750" cy="2387"/>
            </a:xfrm>
            <a:prstGeom prst="rect">
              <a:avLst/>
            </a:prstGeom>
            <a:noFill/>
            <a:ln w="9525">
              <a:noFill/>
              <a:miter lim="800000"/>
              <a:headEnd/>
              <a:tailEnd/>
            </a:ln>
          </p:spPr>
        </p:pic>
      </p:gr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Grp="1" noChangeArrowheads="1"/>
          </p:cNvSpPr>
          <p:nvPr>
            <p:ph type="title"/>
          </p:nvPr>
        </p:nvSpPr>
        <p:spPr>
          <a:xfrm>
            <a:off x="228600" y="1295403"/>
            <a:ext cx="3429000" cy="1938992"/>
          </a:xfrm>
          <a:effectLst>
            <a:outerShdw dist="35921" dir="2700000" algn="ctr" rotWithShape="0">
              <a:schemeClr val="bg2"/>
            </a:outerShdw>
          </a:effectLst>
        </p:spPr>
        <p:txBody>
          <a:bodyPr anchor="t">
            <a:spAutoFit/>
          </a:bodyPr>
          <a:lstStyle/>
          <a:p>
            <a:pPr marL="471488" indent="-471488" algn="l" eaLnBrk="1" hangingPunct="1">
              <a:defRPr/>
            </a:pPr>
            <a:r>
              <a:rPr lang="en-US" sz="4000" b="1" dirty="0" smtClean="0">
                <a:solidFill>
                  <a:srgbClr val="00B0F0"/>
                </a:solidFill>
                <a:effectLst>
                  <a:outerShdw blurRad="38100" dist="38100" dir="2700000" algn="tl">
                    <a:srgbClr val="000000"/>
                  </a:outerShdw>
                </a:effectLst>
              </a:rPr>
              <a:t>2. </a:t>
            </a:r>
            <a:r>
              <a:rPr lang="en-US" sz="4000" b="1" dirty="0" err="1" smtClean="0">
                <a:solidFill>
                  <a:srgbClr val="00B0F0"/>
                </a:solidFill>
                <a:effectLst>
                  <a:outerShdw blurRad="38100" dist="38100" dir="2700000" algn="tl">
                    <a:srgbClr val="000000"/>
                  </a:outerShdw>
                </a:effectLst>
              </a:rPr>
              <a:t>Oocyte</a:t>
            </a:r>
            <a:r>
              <a:rPr lang="en-US" sz="4000" b="1" dirty="0" smtClean="0">
                <a:solidFill>
                  <a:srgbClr val="00B0F0"/>
                </a:solidFill>
                <a:effectLst>
                  <a:outerShdw blurRad="38100" dist="38100" dir="2700000" algn="tl">
                    <a:srgbClr val="000000"/>
                  </a:outerShdw>
                </a:effectLst>
              </a:rPr>
              <a:t> retrieval (OR)</a:t>
            </a:r>
          </a:p>
        </p:txBody>
      </p:sp>
      <p:pic>
        <p:nvPicPr>
          <p:cNvPr id="16387" name="Picture 5" descr="retrieval"/>
          <p:cNvPicPr>
            <a:picLocks noGrp="1" noChangeAspect="1" noChangeArrowheads="1"/>
          </p:cNvPicPr>
          <p:nvPr>
            <p:ph idx="1"/>
          </p:nvPr>
        </p:nvPicPr>
        <p:blipFill>
          <a:blip r:embed="rId3" cstate="print">
            <a:lum bright="-18000" contrast="30000"/>
          </a:blip>
          <a:srcRect/>
          <a:stretch>
            <a:fillRect/>
          </a:stretch>
        </p:blipFill>
        <p:spPr>
          <a:xfrm>
            <a:off x="3769078" y="285728"/>
            <a:ext cx="5163255" cy="6215106"/>
          </a:xfrm>
          <a:ln w="38100">
            <a:solidFill>
              <a:srgbClr val="FF0000"/>
            </a:solidFill>
          </a:ln>
        </p:spPr>
      </p:pic>
    </p:spTree>
  </p:cSld>
  <p:clrMapOvr>
    <a:masterClrMapping/>
  </p:clrMapOvr>
  <p:transition>
    <p:checke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0" name="Rectangle 8"/>
          <p:cNvSpPr>
            <a:spLocks noGrp="1" noChangeArrowheads="1"/>
          </p:cNvSpPr>
          <p:nvPr>
            <p:ph type="title"/>
          </p:nvPr>
        </p:nvSpPr>
        <p:spPr>
          <a:xfrm>
            <a:off x="228600" y="228605"/>
            <a:ext cx="7772400" cy="701675"/>
          </a:xfrm>
          <a:effectLst>
            <a:outerShdw dist="35921" dir="2700000" algn="ctr" rotWithShape="0">
              <a:schemeClr val="bg2"/>
            </a:outerShdw>
          </a:effectLst>
        </p:spPr>
        <p:txBody>
          <a:bodyPr anchor="t">
            <a:spAutoFit/>
          </a:bodyPr>
          <a:lstStyle/>
          <a:p>
            <a:pPr algn="l" eaLnBrk="1" hangingPunct="1">
              <a:defRPr/>
            </a:pPr>
            <a:r>
              <a:rPr lang="en-US" sz="4000" b="1" dirty="0" smtClean="0">
                <a:solidFill>
                  <a:srgbClr val="00B0F0"/>
                </a:solidFill>
                <a:effectLst>
                  <a:outerShdw blurRad="38100" dist="38100" dir="2700000" algn="tl">
                    <a:srgbClr val="000000"/>
                  </a:outerShdw>
                </a:effectLst>
              </a:rPr>
              <a:t>3. Sperm selection</a:t>
            </a:r>
          </a:p>
        </p:txBody>
      </p:sp>
      <p:grpSp>
        <p:nvGrpSpPr>
          <p:cNvPr id="2" name="Group 11"/>
          <p:cNvGrpSpPr>
            <a:grpSpLocks/>
          </p:cNvGrpSpPr>
          <p:nvPr/>
        </p:nvGrpSpPr>
        <p:grpSpPr bwMode="auto">
          <a:xfrm>
            <a:off x="381000" y="1785926"/>
            <a:ext cx="8477280" cy="4214842"/>
            <a:chOff x="144" y="752"/>
            <a:chExt cx="5520" cy="1888"/>
          </a:xfrm>
        </p:grpSpPr>
        <p:pic>
          <p:nvPicPr>
            <p:cNvPr id="17413" name="Picture 4" descr="icsi1"/>
            <p:cNvPicPr>
              <a:picLocks noChangeAspect="1" noChangeArrowheads="1"/>
            </p:cNvPicPr>
            <p:nvPr/>
          </p:nvPicPr>
          <p:blipFill>
            <a:blip r:embed="rId3"/>
            <a:srcRect l="4688"/>
            <a:stretch>
              <a:fillRect/>
            </a:stretch>
          </p:blipFill>
          <p:spPr bwMode="auto">
            <a:xfrm>
              <a:off x="144" y="752"/>
              <a:ext cx="2784" cy="1876"/>
            </a:xfrm>
            <a:prstGeom prst="rect">
              <a:avLst/>
            </a:prstGeom>
            <a:noFill/>
            <a:ln w="38100">
              <a:solidFill>
                <a:srgbClr val="FF0000"/>
              </a:solidFill>
              <a:miter lim="800000"/>
              <a:headEnd/>
              <a:tailEnd/>
            </a:ln>
          </p:spPr>
        </p:pic>
        <p:pic>
          <p:nvPicPr>
            <p:cNvPr id="17414" name="Picture 7" descr="elongated &amp; round spermatid"/>
            <p:cNvPicPr>
              <a:picLocks noChangeAspect="1" noChangeArrowheads="1"/>
            </p:cNvPicPr>
            <p:nvPr/>
          </p:nvPicPr>
          <p:blipFill>
            <a:blip r:embed="rId4"/>
            <a:srcRect/>
            <a:stretch>
              <a:fillRect/>
            </a:stretch>
          </p:blipFill>
          <p:spPr bwMode="auto">
            <a:xfrm>
              <a:off x="3024" y="753"/>
              <a:ext cx="2640" cy="1887"/>
            </a:xfrm>
            <a:prstGeom prst="rect">
              <a:avLst/>
            </a:prstGeom>
            <a:noFill/>
            <a:ln w="38100">
              <a:solidFill>
                <a:srgbClr val="FF0000"/>
              </a:solidFill>
              <a:miter lim="800000"/>
              <a:headEnd/>
              <a:tailEnd/>
            </a:ln>
          </p:spPr>
        </p:pic>
      </p:gr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3320"/>
                                        </p:tgtEl>
                                        <p:attrNameLst>
                                          <p:attrName>style.visibility</p:attrName>
                                        </p:attrNameLst>
                                      </p:cBhvr>
                                      <p:to>
                                        <p:strVal val="visible"/>
                                      </p:to>
                                    </p:set>
                                    <p:anim calcmode="lin" valueType="num">
                                      <p:cBhvr additive="base">
                                        <p:cTn id="7" dur="500" fill="hold"/>
                                        <p:tgtEl>
                                          <p:spTgt spid="13320"/>
                                        </p:tgtEl>
                                        <p:attrNameLst>
                                          <p:attrName>ppt_x</p:attrName>
                                        </p:attrNameLst>
                                      </p:cBhvr>
                                      <p:tavLst>
                                        <p:tav tm="0">
                                          <p:val>
                                            <p:strVal val="0-#ppt_w/2"/>
                                          </p:val>
                                        </p:tav>
                                        <p:tav tm="100000">
                                          <p:val>
                                            <p:strVal val="#ppt_x"/>
                                          </p:val>
                                        </p:tav>
                                      </p:tavLst>
                                    </p:anim>
                                    <p:anim calcmode="lin" valueType="num">
                                      <p:cBhvr additive="base">
                                        <p:cTn id="8" dur="500" fill="hold"/>
                                        <p:tgtEl>
                                          <p:spTgt spid="133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Is </a:t>
            </a:r>
            <a:r>
              <a:rPr lang="en-US" sz="3600" b="1" dirty="0" err="1" smtClean="0">
                <a:solidFill>
                  <a:srgbClr val="FF0000"/>
                </a:solidFill>
                <a:effectLst>
                  <a:outerShdw blurRad="38100" dist="38100" dir="2700000" algn="tl">
                    <a:srgbClr val="000000">
                      <a:alpha val="43137"/>
                    </a:srgbClr>
                  </a:outerShdw>
                </a:effectLst>
              </a:rPr>
              <a:t>subfertility</a:t>
            </a:r>
            <a:r>
              <a:rPr lang="en-US" sz="3600" b="1" dirty="0" smtClean="0">
                <a:solidFill>
                  <a:srgbClr val="FF0000"/>
                </a:solidFill>
                <a:effectLst>
                  <a:outerShdw blurRad="38100" dist="38100" dir="2700000" algn="tl">
                    <a:srgbClr val="000000">
                      <a:alpha val="43137"/>
                    </a:srgbClr>
                  </a:outerShdw>
                </a:effectLst>
              </a:rPr>
              <a:t> getting more common?</a:t>
            </a:r>
          </a:p>
        </p:txBody>
      </p:sp>
      <p:sp>
        <p:nvSpPr>
          <p:cNvPr id="3" name="Content Placeholder 2"/>
          <p:cNvSpPr>
            <a:spLocks noGrp="1"/>
          </p:cNvSpPr>
          <p:nvPr>
            <p:ph idx="1"/>
          </p:nvPr>
        </p:nvSpPr>
        <p:spPr>
          <a:xfrm>
            <a:off x="1000100" y="1981200"/>
            <a:ext cx="7458100" cy="4114800"/>
          </a:xfrm>
        </p:spPr>
        <p:txBody>
          <a:bodyPr/>
          <a:lstStyle/>
          <a:p>
            <a:pPr>
              <a:buNone/>
            </a:pPr>
            <a:endParaRPr lang="en-US" sz="2400" dirty="0" smtClean="0"/>
          </a:p>
          <a:p>
            <a:r>
              <a:rPr lang="en-US" sz="2400" dirty="0" smtClean="0"/>
              <a:t>Changing roles and aspirations for women. </a:t>
            </a:r>
          </a:p>
          <a:p>
            <a:r>
              <a:rPr lang="en-US" sz="2400" dirty="0" smtClean="0"/>
              <a:t>Postponement of marriage. </a:t>
            </a:r>
          </a:p>
          <a:p>
            <a:r>
              <a:rPr lang="en-US" sz="2400" dirty="0" smtClean="0"/>
              <a:t>Delayed age of childbearing. </a:t>
            </a:r>
          </a:p>
          <a:p>
            <a:r>
              <a:rPr lang="en-US" sz="2400" dirty="0" smtClean="0"/>
              <a:t>Increasing use of contraception. </a:t>
            </a:r>
          </a:p>
          <a:p>
            <a:r>
              <a:rPr lang="en-US" sz="2400" dirty="0" smtClean="0"/>
              <a:t>Liberalized abortion. </a:t>
            </a:r>
          </a:p>
          <a:p>
            <a:r>
              <a:rPr lang="en-US" sz="2400" dirty="0" smtClean="0"/>
              <a:t>Concern over the environment. (</a:t>
            </a:r>
            <a:r>
              <a:rPr lang="en-US" sz="2400" dirty="0" err="1" smtClean="0"/>
              <a:t>Oestrogenic</a:t>
            </a:r>
            <a:r>
              <a:rPr lang="en-US" sz="2400" dirty="0" smtClean="0"/>
              <a:t> pollutants)</a:t>
            </a:r>
          </a:p>
          <a:p>
            <a:r>
              <a:rPr lang="en-US" sz="2400" dirty="0" smtClean="0"/>
              <a:t>Unfavorable economic conditions. </a:t>
            </a:r>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sz="quarter"/>
          </p:nvPr>
        </p:nvSpPr>
        <p:spPr>
          <a:xfrm>
            <a:off x="304800" y="228605"/>
            <a:ext cx="7772400" cy="701675"/>
          </a:xfrm>
          <a:effectLst>
            <a:outerShdw dist="35921" dir="2700000" algn="ctr" rotWithShape="0">
              <a:schemeClr val="bg2"/>
            </a:outerShdw>
          </a:effectLst>
        </p:spPr>
        <p:txBody>
          <a:bodyPr anchor="t">
            <a:spAutoFit/>
          </a:bodyPr>
          <a:lstStyle/>
          <a:p>
            <a:pPr algn="just" eaLnBrk="1" hangingPunct="1">
              <a:defRPr/>
            </a:pPr>
            <a:r>
              <a:rPr lang="en-US" sz="4000" b="1" dirty="0" smtClean="0">
                <a:solidFill>
                  <a:srgbClr val="00B0F0"/>
                </a:solidFill>
                <a:effectLst>
                  <a:outerShdw blurRad="38100" dist="38100" dir="2700000" algn="tl">
                    <a:srgbClr val="000000"/>
                  </a:outerShdw>
                </a:effectLst>
              </a:rPr>
              <a:t>4. ICSI, fertilization, and cleavage</a:t>
            </a:r>
          </a:p>
        </p:txBody>
      </p:sp>
      <p:pic>
        <p:nvPicPr>
          <p:cNvPr id="18435" name="Picture 12" descr="icsi2"/>
          <p:cNvPicPr>
            <a:picLocks noChangeAspect="1" noChangeArrowheads="1"/>
          </p:cNvPicPr>
          <p:nvPr/>
        </p:nvPicPr>
        <p:blipFill>
          <a:blip r:embed="rId3"/>
          <a:srcRect/>
          <a:stretch>
            <a:fillRect/>
          </a:stretch>
        </p:blipFill>
        <p:spPr bwMode="auto">
          <a:xfrm>
            <a:off x="1134533" y="1752600"/>
            <a:ext cx="5672667" cy="4111625"/>
          </a:xfrm>
          <a:prstGeom prst="rect">
            <a:avLst/>
          </a:prstGeom>
          <a:noFill/>
          <a:ln w="28575">
            <a:solidFill>
              <a:srgbClr val="FF0000"/>
            </a:solidFill>
            <a:miter lim="800000"/>
            <a:headEnd/>
            <a:tailEnd/>
          </a:ln>
        </p:spPr>
      </p:pic>
    </p:spTree>
  </p:cSld>
  <p:clrMapOvr>
    <a:masterClrMapping/>
  </p:clrMapOvr>
  <p:transition>
    <p:checke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sz="quarter"/>
          </p:nvPr>
        </p:nvSpPr>
        <p:spPr>
          <a:xfrm>
            <a:off x="304800" y="228605"/>
            <a:ext cx="7772400" cy="701675"/>
          </a:xfrm>
          <a:effectLst>
            <a:outerShdw dist="35921" dir="2700000" algn="ctr" rotWithShape="0">
              <a:schemeClr val="bg2"/>
            </a:outerShdw>
          </a:effectLst>
        </p:spPr>
        <p:txBody>
          <a:bodyPr anchor="t">
            <a:spAutoFit/>
          </a:bodyPr>
          <a:lstStyle/>
          <a:p>
            <a:pPr algn="just" eaLnBrk="1" hangingPunct="1">
              <a:defRPr/>
            </a:pPr>
            <a:r>
              <a:rPr lang="en-US" sz="4000" b="1" dirty="0" smtClean="0">
                <a:solidFill>
                  <a:srgbClr val="00B0F0"/>
                </a:solidFill>
                <a:effectLst>
                  <a:outerShdw blurRad="38100" dist="38100" dir="2700000" algn="tl">
                    <a:srgbClr val="000000"/>
                  </a:outerShdw>
                </a:effectLst>
              </a:rPr>
              <a:t>4. ICSI, fertilization, and cleavage</a:t>
            </a:r>
          </a:p>
        </p:txBody>
      </p:sp>
      <p:pic>
        <p:nvPicPr>
          <p:cNvPr id="19459" name="Picture 3" descr="icsi3"/>
          <p:cNvPicPr>
            <a:picLocks noChangeAspect="1" noChangeArrowheads="1"/>
          </p:cNvPicPr>
          <p:nvPr/>
        </p:nvPicPr>
        <p:blipFill>
          <a:blip r:embed="rId3"/>
          <a:srcRect/>
          <a:stretch>
            <a:fillRect/>
          </a:stretch>
        </p:blipFill>
        <p:spPr bwMode="auto">
          <a:xfrm>
            <a:off x="1071538" y="2214554"/>
            <a:ext cx="6841067" cy="3657600"/>
          </a:xfrm>
          <a:prstGeom prst="rect">
            <a:avLst/>
          </a:prstGeom>
          <a:noFill/>
          <a:ln w="28575">
            <a:solidFill>
              <a:srgbClr val="FF0000"/>
            </a:solidFill>
            <a:miter lim="800000"/>
            <a:headEnd/>
            <a:tailEnd/>
          </a:ln>
        </p:spPr>
      </p:pic>
    </p:spTree>
  </p:cSld>
  <p:clrMapOvr>
    <a:masterClrMapping/>
  </p:clrMapOvr>
  <p:transition>
    <p:checke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sz="quarter"/>
          </p:nvPr>
        </p:nvSpPr>
        <p:spPr>
          <a:xfrm>
            <a:off x="304800" y="228605"/>
            <a:ext cx="7772400" cy="701675"/>
          </a:xfrm>
          <a:effectLst>
            <a:outerShdw dist="35921" dir="2700000" algn="ctr" rotWithShape="0">
              <a:schemeClr val="bg2"/>
            </a:outerShdw>
          </a:effectLst>
        </p:spPr>
        <p:txBody>
          <a:bodyPr anchor="t">
            <a:spAutoFit/>
          </a:bodyPr>
          <a:lstStyle/>
          <a:p>
            <a:pPr algn="just" eaLnBrk="1" hangingPunct="1">
              <a:defRPr/>
            </a:pPr>
            <a:r>
              <a:rPr lang="en-US" sz="4000" b="1" dirty="0" smtClean="0">
                <a:solidFill>
                  <a:srgbClr val="00B0F0"/>
                </a:solidFill>
                <a:effectLst>
                  <a:outerShdw blurRad="38100" dist="38100" dir="2700000" algn="tl">
                    <a:srgbClr val="000000"/>
                  </a:outerShdw>
                </a:effectLst>
              </a:rPr>
              <a:t>4. ICSI, fertilization, and cleavage</a:t>
            </a:r>
          </a:p>
        </p:txBody>
      </p:sp>
      <p:pic>
        <p:nvPicPr>
          <p:cNvPr id="20483" name="Picture 4" descr="icsi4"/>
          <p:cNvPicPr>
            <a:picLocks noChangeAspect="1" noChangeArrowheads="1"/>
          </p:cNvPicPr>
          <p:nvPr/>
        </p:nvPicPr>
        <p:blipFill>
          <a:blip r:embed="rId3"/>
          <a:srcRect/>
          <a:stretch>
            <a:fillRect/>
          </a:stretch>
        </p:blipFill>
        <p:spPr bwMode="auto">
          <a:xfrm>
            <a:off x="1524000" y="2438400"/>
            <a:ext cx="6299200" cy="3810000"/>
          </a:xfrm>
          <a:prstGeom prst="rect">
            <a:avLst/>
          </a:prstGeom>
          <a:noFill/>
          <a:ln w="28575">
            <a:solidFill>
              <a:srgbClr val="FF0000"/>
            </a:solidFill>
            <a:miter lim="800000"/>
            <a:headEnd/>
            <a:tailEnd/>
          </a:ln>
        </p:spPr>
      </p:pic>
    </p:spTree>
  </p:cSld>
  <p:clrMapOvr>
    <a:masterClrMapping/>
  </p:clrMapOvr>
  <p:transition>
    <p:checke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sz="quarter"/>
          </p:nvPr>
        </p:nvSpPr>
        <p:spPr>
          <a:xfrm>
            <a:off x="304800" y="228605"/>
            <a:ext cx="7772400" cy="701675"/>
          </a:xfrm>
          <a:effectLst>
            <a:outerShdw dist="35921" dir="2700000" algn="ctr" rotWithShape="0">
              <a:schemeClr val="bg2"/>
            </a:outerShdw>
          </a:effectLst>
        </p:spPr>
        <p:txBody>
          <a:bodyPr anchor="t">
            <a:spAutoFit/>
          </a:bodyPr>
          <a:lstStyle/>
          <a:p>
            <a:pPr algn="just" eaLnBrk="1" hangingPunct="1">
              <a:defRPr/>
            </a:pPr>
            <a:r>
              <a:rPr lang="en-US" sz="4000" b="1" dirty="0" smtClean="0">
                <a:solidFill>
                  <a:srgbClr val="00B0F0"/>
                </a:solidFill>
                <a:effectLst>
                  <a:outerShdw blurRad="38100" dist="38100" dir="2700000" algn="tl">
                    <a:srgbClr val="000000"/>
                  </a:outerShdw>
                </a:effectLst>
              </a:rPr>
              <a:t>4. ICSI, fertilization, and cleavage</a:t>
            </a:r>
          </a:p>
        </p:txBody>
      </p:sp>
      <p:pic>
        <p:nvPicPr>
          <p:cNvPr id="21507" name="Picture 5" descr="icsi5"/>
          <p:cNvPicPr>
            <a:picLocks noChangeAspect="1" noChangeArrowheads="1"/>
          </p:cNvPicPr>
          <p:nvPr/>
        </p:nvPicPr>
        <p:blipFill>
          <a:blip r:embed="rId3"/>
          <a:srcRect/>
          <a:stretch>
            <a:fillRect/>
          </a:stretch>
        </p:blipFill>
        <p:spPr bwMode="auto">
          <a:xfrm>
            <a:off x="1524000" y="1828800"/>
            <a:ext cx="6096000" cy="4267200"/>
          </a:xfrm>
          <a:prstGeom prst="rect">
            <a:avLst/>
          </a:prstGeom>
          <a:noFill/>
          <a:ln w="28575">
            <a:solidFill>
              <a:srgbClr val="FF0000"/>
            </a:solidFill>
            <a:miter lim="800000"/>
            <a:headEnd/>
            <a:tailEnd/>
          </a:ln>
        </p:spPr>
      </p:pic>
    </p:spTree>
  </p:cSld>
  <p:clrMapOvr>
    <a:masterClrMapping/>
  </p:clrMapOvr>
  <p:transition>
    <p:checke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575733" y="533401"/>
            <a:ext cx="7772400" cy="823913"/>
          </a:xfrm>
          <a:effectLst>
            <a:outerShdw dist="35921" dir="2700000" algn="ctr" rotWithShape="0">
              <a:schemeClr val="bg2"/>
            </a:outerShdw>
          </a:effectLst>
        </p:spPr>
        <p:txBody>
          <a:bodyPr>
            <a:spAutoFit/>
          </a:bodyPr>
          <a:lstStyle/>
          <a:p>
            <a:pPr marL="0" indent="0" algn="just" eaLnBrk="1" hangingPunct="1">
              <a:spcBef>
                <a:spcPct val="0"/>
              </a:spcBef>
              <a:spcAft>
                <a:spcPct val="50000"/>
              </a:spcAft>
              <a:buFontTx/>
              <a:buNone/>
              <a:defRPr/>
            </a:pPr>
            <a:r>
              <a:rPr lang="en-US" sz="4800" b="1" dirty="0" smtClean="0">
                <a:solidFill>
                  <a:srgbClr val="00B0F0"/>
                </a:solidFill>
                <a:effectLst>
                  <a:outerShdw blurRad="38100" dist="38100" dir="2700000" algn="tl">
                    <a:srgbClr val="000000"/>
                  </a:outerShdw>
                </a:effectLst>
              </a:rPr>
              <a:t>5. Embryo transfer</a:t>
            </a:r>
          </a:p>
        </p:txBody>
      </p:sp>
      <p:pic>
        <p:nvPicPr>
          <p:cNvPr id="22531" name="Picture 9" descr="fig"/>
          <p:cNvPicPr>
            <a:picLocks noChangeAspect="1" noChangeArrowheads="1"/>
          </p:cNvPicPr>
          <p:nvPr/>
        </p:nvPicPr>
        <p:blipFill>
          <a:blip r:embed="rId3"/>
          <a:srcRect/>
          <a:stretch>
            <a:fillRect/>
          </a:stretch>
        </p:blipFill>
        <p:spPr bwMode="auto">
          <a:xfrm>
            <a:off x="1727202" y="1905000"/>
            <a:ext cx="6402212" cy="4364038"/>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3250" name="Picture 2"/>
          <p:cNvPicPr>
            <a:picLocks noGrp="1" noChangeAspect="1" noChangeArrowheads="1"/>
          </p:cNvPicPr>
          <p:nvPr>
            <p:ph idx="1"/>
          </p:nvPr>
        </p:nvPicPr>
        <p:blipFill>
          <a:blip r:embed="rId2"/>
          <a:srcRect/>
          <a:stretch>
            <a:fillRect/>
          </a:stretch>
        </p:blipFill>
        <p:spPr bwMode="auto">
          <a:xfrm>
            <a:off x="1142976" y="500042"/>
            <a:ext cx="7358114" cy="513875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846667" y="5638800"/>
            <a:ext cx="7772400" cy="914400"/>
          </a:xfrm>
        </p:spPr>
        <p:txBody>
          <a:bodyPr/>
          <a:lstStyle/>
          <a:p>
            <a:pPr eaLnBrk="1" hangingPunct="1">
              <a:defRPr/>
            </a:pPr>
            <a:r>
              <a:rPr lang="en-US" sz="4000" b="1" dirty="0" smtClean="0">
                <a:solidFill>
                  <a:srgbClr val="00B0F0"/>
                </a:solidFill>
                <a:effectLst>
                  <a:outerShdw blurRad="38100" dist="38100" dir="2700000" algn="tl">
                    <a:srgbClr val="000000"/>
                  </a:outerShdw>
                </a:effectLst>
              </a:rPr>
              <a:t>6. Detection of pregnancy.</a:t>
            </a:r>
            <a:br>
              <a:rPr lang="en-US" sz="4000" b="1" dirty="0" smtClean="0">
                <a:solidFill>
                  <a:srgbClr val="00B0F0"/>
                </a:solidFill>
                <a:effectLst>
                  <a:outerShdw blurRad="38100" dist="38100" dir="2700000" algn="tl">
                    <a:srgbClr val="000000"/>
                  </a:outerShdw>
                </a:effectLst>
              </a:rPr>
            </a:br>
            <a:endParaRPr lang="en-US" sz="4000" b="1" dirty="0" smtClean="0">
              <a:solidFill>
                <a:srgbClr val="00B0F0"/>
              </a:solidFill>
              <a:effectLst>
                <a:outerShdw blurRad="38100" dist="38100" dir="2700000" algn="tl">
                  <a:srgbClr val="000000"/>
                </a:outerShdw>
              </a:effectLst>
            </a:endParaRPr>
          </a:p>
        </p:txBody>
      </p:sp>
      <p:pic>
        <p:nvPicPr>
          <p:cNvPr id="23555" name="Picture 4" descr="triplet pregnancy US"/>
          <p:cNvPicPr>
            <a:picLocks noChangeAspect="1" noChangeArrowheads="1"/>
          </p:cNvPicPr>
          <p:nvPr/>
        </p:nvPicPr>
        <p:blipFill>
          <a:blip r:embed="rId3"/>
          <a:srcRect/>
          <a:stretch>
            <a:fillRect/>
          </a:stretch>
        </p:blipFill>
        <p:spPr bwMode="auto">
          <a:xfrm>
            <a:off x="959556" y="381000"/>
            <a:ext cx="7224889" cy="48768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Success of IVF and ICSI</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7346" name="Picture 2"/>
          <p:cNvPicPr>
            <a:picLocks noGrp="1" noChangeAspect="1" noChangeArrowheads="1"/>
          </p:cNvPicPr>
          <p:nvPr>
            <p:ph idx="1"/>
          </p:nvPr>
        </p:nvPicPr>
        <p:blipFill>
          <a:blip r:embed="rId2"/>
          <a:srcRect/>
          <a:stretch>
            <a:fillRect/>
          </a:stretch>
        </p:blipFill>
        <p:spPr bwMode="auto">
          <a:xfrm>
            <a:off x="928662" y="1500174"/>
            <a:ext cx="7643866" cy="492922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8" name="Rectangle 7"/>
          <p:cNvSpPr/>
          <p:nvPr/>
        </p:nvSpPr>
        <p:spPr>
          <a:xfrm>
            <a:off x="1428728" y="1857364"/>
            <a:ext cx="7072770" cy="212365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Problems with </a:t>
            </a:r>
          </a:p>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assisted conception</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5" name="Rectangle 4"/>
          <p:cNvSpPr/>
          <p:nvPr/>
        </p:nvSpPr>
        <p:spPr>
          <a:xfrm>
            <a:off x="571472" y="2643182"/>
            <a:ext cx="8225329"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Ovarian Hyperstimulation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syndrome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609600"/>
            <a:ext cx="7772400" cy="890574"/>
          </a:xfrm>
        </p:spPr>
        <p:txBody>
          <a:bodyPr/>
          <a:lstStyle/>
          <a:p>
            <a:pPr algn="l"/>
            <a:r>
              <a:rPr lang="en-US" b="1" dirty="0">
                <a:solidFill>
                  <a:srgbClr val="C00000"/>
                </a:solidFill>
              </a:rPr>
              <a:t>Causes ?</a:t>
            </a:r>
          </a:p>
        </p:txBody>
      </p:sp>
      <p:sp>
        <p:nvSpPr>
          <p:cNvPr id="167939" name="Rectangle 3"/>
          <p:cNvSpPr>
            <a:spLocks noGrp="1" noChangeArrowheads="1"/>
          </p:cNvSpPr>
          <p:nvPr>
            <p:ph type="body" idx="1"/>
          </p:nvPr>
        </p:nvSpPr>
        <p:spPr>
          <a:xfrm>
            <a:off x="372534" y="2667000"/>
            <a:ext cx="2413516" cy="3200400"/>
          </a:xfrm>
        </p:spPr>
        <p:txBody>
          <a:bodyPr/>
          <a:lstStyle/>
          <a:p>
            <a:r>
              <a:rPr lang="en-US" sz="2400" b="1" i="1" dirty="0">
                <a:solidFill>
                  <a:srgbClr val="0070C0"/>
                </a:solidFill>
              </a:rPr>
              <a:t>Male </a:t>
            </a:r>
          </a:p>
          <a:p>
            <a:r>
              <a:rPr lang="en-US" sz="2400" b="1" i="1" dirty="0">
                <a:solidFill>
                  <a:srgbClr val="0070C0"/>
                </a:solidFill>
              </a:rPr>
              <a:t>Female</a:t>
            </a:r>
          </a:p>
          <a:p>
            <a:r>
              <a:rPr lang="en-US" sz="2400" b="1" i="1" dirty="0">
                <a:solidFill>
                  <a:srgbClr val="0070C0"/>
                </a:solidFill>
              </a:rPr>
              <a:t>Combined</a:t>
            </a:r>
          </a:p>
        </p:txBody>
      </p:sp>
      <p:pic>
        <p:nvPicPr>
          <p:cNvPr id="167942" name="Picture 6" descr="ch6fb45"/>
          <p:cNvPicPr>
            <a:picLocks noChangeAspect="1" noChangeArrowheads="1"/>
          </p:cNvPicPr>
          <p:nvPr/>
        </p:nvPicPr>
        <p:blipFill>
          <a:blip r:embed="rId3"/>
          <a:srcRect/>
          <a:stretch>
            <a:fillRect/>
          </a:stretch>
        </p:blipFill>
        <p:spPr bwMode="auto">
          <a:xfrm>
            <a:off x="2428860" y="1285860"/>
            <a:ext cx="6429419" cy="4856178"/>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8370" name="Picture 2"/>
          <p:cNvPicPr>
            <a:picLocks noChangeAspect="1" noChangeArrowheads="1"/>
          </p:cNvPicPr>
          <p:nvPr/>
        </p:nvPicPr>
        <p:blipFill>
          <a:blip r:embed="rId2"/>
          <a:srcRect/>
          <a:stretch>
            <a:fillRect/>
          </a:stretch>
        </p:blipFill>
        <p:spPr bwMode="auto">
          <a:xfrm>
            <a:off x="1357290" y="2285992"/>
            <a:ext cx="7215238" cy="414340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9394" name="Picture 2"/>
          <p:cNvPicPr>
            <a:picLocks noGrp="1" noChangeAspect="1" noChangeArrowheads="1"/>
          </p:cNvPicPr>
          <p:nvPr>
            <p:ph idx="1"/>
          </p:nvPr>
        </p:nvPicPr>
        <p:blipFill>
          <a:blip r:embed="rId3"/>
          <a:srcRect/>
          <a:stretch>
            <a:fillRect/>
          </a:stretch>
        </p:blipFill>
        <p:spPr bwMode="auto">
          <a:xfrm>
            <a:off x="857224" y="785794"/>
            <a:ext cx="7786742" cy="5715039"/>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1442" name="Picture 2"/>
          <p:cNvPicPr>
            <a:picLocks noChangeAspect="1" noChangeArrowheads="1"/>
          </p:cNvPicPr>
          <p:nvPr/>
        </p:nvPicPr>
        <p:blipFill>
          <a:blip r:embed="rId2"/>
          <a:srcRect/>
          <a:stretch>
            <a:fillRect/>
          </a:stretch>
        </p:blipFill>
        <p:spPr bwMode="auto">
          <a:xfrm>
            <a:off x="1071538" y="1838325"/>
            <a:ext cx="7143800" cy="31813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0418" name="Picture 2"/>
          <p:cNvPicPr>
            <a:picLocks noGrp="1" noChangeAspect="1" noChangeArrowheads="1"/>
          </p:cNvPicPr>
          <p:nvPr>
            <p:ph idx="1"/>
          </p:nvPr>
        </p:nvPicPr>
        <p:blipFill>
          <a:blip r:embed="rId2"/>
          <a:srcRect/>
          <a:stretch>
            <a:fillRect/>
          </a:stretch>
        </p:blipFill>
        <p:spPr bwMode="auto">
          <a:xfrm>
            <a:off x="1000100" y="2447924"/>
            <a:ext cx="7500990" cy="391003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5" name="Rectangle 4"/>
          <p:cNvSpPr/>
          <p:nvPr/>
        </p:nvSpPr>
        <p:spPr>
          <a:xfrm>
            <a:off x="1857356" y="785794"/>
            <a:ext cx="569290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Ectopic pregnancy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Picture 2"/>
          <p:cNvPicPr>
            <a:picLocks noGrp="1" noChangeAspect="1" noChangeArrowheads="1"/>
          </p:cNvPicPr>
          <p:nvPr>
            <p:ph idx="1"/>
          </p:nvPr>
        </p:nvPicPr>
        <p:blipFill>
          <a:blip r:embed="rId2"/>
          <a:srcRect/>
          <a:stretch>
            <a:fillRect/>
          </a:stretch>
        </p:blipFill>
        <p:spPr bwMode="auto">
          <a:xfrm>
            <a:off x="1071538" y="2219324"/>
            <a:ext cx="7500990" cy="421007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3490" name="Picture 2"/>
          <p:cNvPicPr>
            <a:picLocks noChangeAspect="1" noChangeArrowheads="1"/>
          </p:cNvPicPr>
          <p:nvPr/>
        </p:nvPicPr>
        <p:blipFill>
          <a:blip r:embed="rId2"/>
          <a:srcRect/>
          <a:stretch>
            <a:fillRect/>
          </a:stretch>
        </p:blipFill>
        <p:spPr bwMode="auto">
          <a:xfrm>
            <a:off x="1500166" y="1928802"/>
            <a:ext cx="6858048" cy="4086225"/>
          </a:xfrm>
          <a:prstGeom prst="rect">
            <a:avLst/>
          </a:prstGeom>
          <a:noFill/>
          <a:ln w="9525">
            <a:noFill/>
            <a:miter lim="800000"/>
            <a:headEnd/>
            <a:tailEnd/>
          </a:ln>
          <a:effectLst/>
        </p:spPr>
      </p:pic>
      <p:sp>
        <p:nvSpPr>
          <p:cNvPr id="6" name="Rectangle 5"/>
          <p:cNvSpPr/>
          <p:nvPr/>
        </p:nvSpPr>
        <p:spPr>
          <a:xfrm>
            <a:off x="1643042" y="857232"/>
            <a:ext cx="603915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Multiple Pregnancy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Creation of surplus embryos</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2467" name="Picture 3"/>
          <p:cNvPicPr>
            <a:picLocks noGrp="1" noChangeAspect="1" noChangeArrowheads="1"/>
          </p:cNvPicPr>
          <p:nvPr>
            <p:ph idx="1"/>
          </p:nvPr>
        </p:nvPicPr>
        <p:blipFill>
          <a:blip r:embed="rId2"/>
          <a:srcRect/>
          <a:stretch>
            <a:fillRect/>
          </a:stretch>
        </p:blipFill>
        <p:spPr bwMode="auto">
          <a:xfrm>
            <a:off x="1357290" y="2143116"/>
            <a:ext cx="6286544" cy="392909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4514" name="Picture 2"/>
          <p:cNvPicPr>
            <a:picLocks noGrp="1" noChangeAspect="1" noChangeArrowheads="1"/>
          </p:cNvPicPr>
          <p:nvPr>
            <p:ph idx="1"/>
          </p:nvPr>
        </p:nvPicPr>
        <p:blipFill>
          <a:blip r:embed="rId3"/>
          <a:srcRect/>
          <a:stretch>
            <a:fillRect/>
          </a:stretch>
        </p:blipFill>
        <p:spPr bwMode="auto">
          <a:xfrm>
            <a:off x="2000232" y="642918"/>
            <a:ext cx="5429288" cy="573883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5538" name="Picture 2"/>
          <p:cNvPicPr>
            <a:picLocks noGrp="1" noChangeAspect="1" noChangeArrowheads="1"/>
          </p:cNvPicPr>
          <p:nvPr>
            <p:ph idx="1"/>
          </p:nvPr>
        </p:nvPicPr>
        <p:blipFill>
          <a:blip r:embed="rId3"/>
          <a:srcRect/>
          <a:stretch>
            <a:fillRect/>
          </a:stretch>
        </p:blipFill>
        <p:spPr bwMode="auto">
          <a:xfrm>
            <a:off x="1142976" y="285728"/>
            <a:ext cx="7215238" cy="3429024"/>
          </a:xfrm>
          <a:prstGeom prst="rect">
            <a:avLst/>
          </a:prstGeom>
          <a:noFill/>
          <a:ln w="9525">
            <a:noFill/>
            <a:miter lim="800000"/>
            <a:headEnd/>
            <a:tailEnd/>
          </a:ln>
          <a:effectLst/>
        </p:spPr>
      </p:pic>
      <p:pic>
        <p:nvPicPr>
          <p:cNvPr id="65539" name="Picture 3"/>
          <p:cNvPicPr>
            <a:picLocks noChangeAspect="1" noChangeArrowheads="1"/>
          </p:cNvPicPr>
          <p:nvPr/>
        </p:nvPicPr>
        <p:blipFill>
          <a:blip r:embed="rId4"/>
          <a:srcRect/>
          <a:stretch>
            <a:fillRect/>
          </a:stretch>
        </p:blipFill>
        <p:spPr bwMode="auto">
          <a:xfrm>
            <a:off x="1142976" y="4286256"/>
            <a:ext cx="7643866" cy="22764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Sperm Cryopreservation</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6562" name="Picture 2"/>
          <p:cNvPicPr>
            <a:picLocks noGrp="1" noChangeAspect="1" noChangeArrowheads="1"/>
          </p:cNvPicPr>
          <p:nvPr>
            <p:ph idx="1"/>
          </p:nvPr>
        </p:nvPicPr>
        <p:blipFill>
          <a:blip r:embed="rId2"/>
          <a:srcRect/>
          <a:stretch>
            <a:fillRect/>
          </a:stretch>
        </p:blipFill>
        <p:spPr bwMode="auto">
          <a:xfrm>
            <a:off x="928662" y="1995487"/>
            <a:ext cx="7786742" cy="4086225"/>
          </a:xfrm>
          <a:prstGeom prst="rect">
            <a:avLst/>
          </a:prstGeom>
          <a:noFill/>
          <a:ln w="9525">
            <a:noFill/>
            <a:miter lim="800000"/>
            <a:headEnd/>
            <a:tailEnd/>
          </a:ln>
          <a:effectLst/>
        </p:spPr>
      </p:pic>
      <p:pic>
        <p:nvPicPr>
          <p:cNvPr id="66563" name="Picture 3"/>
          <p:cNvPicPr>
            <a:picLocks noChangeAspect="1" noChangeArrowheads="1"/>
          </p:cNvPicPr>
          <p:nvPr/>
        </p:nvPicPr>
        <p:blipFill>
          <a:blip r:embed="rId3"/>
          <a:srcRect/>
          <a:stretch>
            <a:fillRect/>
          </a:stretch>
        </p:blipFill>
        <p:spPr bwMode="auto">
          <a:xfrm>
            <a:off x="1285852" y="1857364"/>
            <a:ext cx="3857652" cy="457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effectLst>
                  <a:outerShdw blurRad="38100" dist="38100" dir="2700000" algn="tl">
                    <a:srgbClr val="000000">
                      <a:alpha val="43137"/>
                    </a:srgbClr>
                  </a:outerShdw>
                </a:effectLst>
              </a:rPr>
              <a:t>The impact of </a:t>
            </a:r>
            <a:r>
              <a:rPr lang="en-US" sz="4000" b="1" dirty="0" err="1" smtClean="0">
                <a:solidFill>
                  <a:srgbClr val="FF0000"/>
                </a:solidFill>
                <a:effectLst>
                  <a:outerShdw blurRad="38100" dist="38100" dir="2700000" algn="tl">
                    <a:srgbClr val="000000">
                      <a:alpha val="43137"/>
                    </a:srgbClr>
                  </a:outerShdw>
                </a:effectLst>
              </a:rPr>
              <a:t>subfertility</a:t>
            </a:r>
            <a:r>
              <a:rPr lang="en-US" sz="3600" b="1" dirty="0" smtClean="0"/>
              <a:t/>
            </a:r>
            <a:br>
              <a:rPr lang="en-US" sz="3600" b="1" dirty="0" smtClean="0"/>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8001056" cy="4114800"/>
          </a:xfrm>
        </p:spPr>
        <p:txBody>
          <a:bodyPr/>
          <a:lstStyle/>
          <a:p>
            <a:r>
              <a:rPr lang="en-US" sz="2800" dirty="0" smtClean="0"/>
              <a:t> Many find it </a:t>
            </a:r>
            <a:r>
              <a:rPr lang="en-US" sz="2800" dirty="0" smtClean="0">
                <a:solidFill>
                  <a:srgbClr val="00B0F0"/>
                </a:solidFill>
              </a:rPr>
              <a:t>stressful</a:t>
            </a:r>
            <a:r>
              <a:rPr lang="en-US" sz="2800" dirty="0" smtClean="0"/>
              <a:t> to seek professional help for such an intimate problem and feel a </a:t>
            </a:r>
            <a:r>
              <a:rPr lang="en-US" sz="2800" dirty="0" smtClean="0">
                <a:solidFill>
                  <a:srgbClr val="00B0F0"/>
                </a:solidFill>
              </a:rPr>
              <a:t>sense of failure </a:t>
            </a:r>
            <a:r>
              <a:rPr lang="en-US" sz="2800" dirty="0" smtClean="0"/>
              <a:t>at having to do so. </a:t>
            </a:r>
          </a:p>
          <a:p>
            <a:endParaRPr lang="en-US" sz="2800" dirty="0" smtClean="0"/>
          </a:p>
          <a:p>
            <a:r>
              <a:rPr lang="en-US" sz="2800" dirty="0" smtClean="0"/>
              <a:t>It is not uncommon for the problem to put a strain on the relationship and many couples experience a deterioration in their </a:t>
            </a:r>
            <a:r>
              <a:rPr lang="en-US" sz="2800" dirty="0" smtClean="0">
                <a:solidFill>
                  <a:srgbClr val="00B0F0"/>
                </a:solidFill>
              </a:rPr>
              <a:t>sexual relationship </a:t>
            </a:r>
            <a:r>
              <a:rPr lang="en-US" sz="2800" dirty="0" smtClean="0"/>
              <a:t>which exacerbates the problem. </a:t>
            </a:r>
          </a:p>
          <a:p>
            <a:pPr>
              <a:buNone/>
            </a:pPr>
            <a:endParaRPr lang="en-US" sz="28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642910" y="2143116"/>
            <a:ext cx="8340745"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Further advances </a:t>
            </a:r>
          </a:p>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uses of</a:t>
            </a:r>
          </a:p>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assisted conception technology</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Preserving fertility for young women</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r>
              <a:rPr lang="en-US" sz="2400" b="1" dirty="0" smtClean="0"/>
              <a:t>Cryopreservation of </a:t>
            </a:r>
            <a:r>
              <a:rPr lang="en-US" sz="2400" b="1" dirty="0" err="1" smtClean="0"/>
              <a:t>oocytes</a:t>
            </a:r>
            <a:endParaRPr lang="en-US" sz="2400" b="1" dirty="0" smtClean="0"/>
          </a:p>
          <a:p>
            <a:r>
              <a:rPr lang="en-US" sz="2400" b="1" dirty="0" smtClean="0"/>
              <a:t>A major challenge in the cryopreservation of </a:t>
            </a:r>
            <a:r>
              <a:rPr lang="en-US" sz="2400" b="1" dirty="0" err="1" smtClean="0"/>
              <a:t>oocytes</a:t>
            </a:r>
            <a:r>
              <a:rPr lang="en-US" sz="2400" b="1" dirty="0" smtClean="0"/>
              <a:t> is to</a:t>
            </a:r>
          </a:p>
          <a:p>
            <a:pPr>
              <a:buNone/>
            </a:pPr>
            <a:r>
              <a:rPr lang="en-US" sz="2400" b="1" dirty="0" smtClean="0"/>
              <a:t> </a:t>
            </a:r>
            <a:r>
              <a:rPr lang="en-US" sz="2400" b="1" i="1" dirty="0" smtClean="0"/>
              <a:t>(a) preserve the egg’s ability to be </a:t>
            </a:r>
            <a:r>
              <a:rPr lang="en-US" sz="2400" b="1" i="1" dirty="0" err="1" smtClean="0"/>
              <a:t>fertilised</a:t>
            </a:r>
            <a:r>
              <a:rPr lang="en-US" sz="2400" b="1" i="1" dirty="0" smtClean="0"/>
              <a:t> and</a:t>
            </a:r>
          </a:p>
          <a:p>
            <a:pPr>
              <a:buNone/>
            </a:pPr>
            <a:r>
              <a:rPr lang="en-US" sz="2400" b="1" i="1" dirty="0" smtClean="0"/>
              <a:t>(b) maintain the integrity of its genetic material so that </a:t>
            </a:r>
            <a:r>
              <a:rPr lang="en-US" sz="2400" b="1" i="1" dirty="0" err="1" smtClean="0"/>
              <a:t>am</a:t>
            </a:r>
            <a:r>
              <a:rPr lang="en-US" sz="2400" b="1" dirty="0" err="1" smtClean="0"/>
              <a:t>genetically</a:t>
            </a:r>
            <a:r>
              <a:rPr lang="en-US" sz="2400" b="1" dirty="0" smtClean="0"/>
              <a:t> normal embryo is produced</a:t>
            </a:r>
          </a:p>
          <a:p>
            <a:pPr>
              <a:buNone/>
            </a:pPr>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8610" name="Picture 2"/>
          <p:cNvPicPr>
            <a:picLocks noGrp="1" noChangeAspect="1" noChangeArrowheads="1"/>
          </p:cNvPicPr>
          <p:nvPr>
            <p:ph idx="1"/>
          </p:nvPr>
        </p:nvPicPr>
        <p:blipFill>
          <a:blip r:embed="rId2"/>
          <a:srcRect/>
          <a:stretch>
            <a:fillRect/>
          </a:stretch>
        </p:blipFill>
        <p:spPr bwMode="auto">
          <a:xfrm>
            <a:off x="1214414" y="928670"/>
            <a:ext cx="7572428" cy="557216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9634" name="Picture 2"/>
          <p:cNvPicPr>
            <a:picLocks noGrp="1" noChangeAspect="1" noChangeArrowheads="1"/>
          </p:cNvPicPr>
          <p:nvPr>
            <p:ph idx="1"/>
          </p:nvPr>
        </p:nvPicPr>
        <p:blipFill>
          <a:blip r:embed="rId2"/>
          <a:srcRect/>
          <a:stretch>
            <a:fillRect/>
          </a:stretch>
        </p:blipFill>
        <p:spPr bwMode="auto">
          <a:xfrm>
            <a:off x="928662" y="428604"/>
            <a:ext cx="7572428" cy="600079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Cryopreservation of ovarian tissue and maturation of</a:t>
            </a:r>
            <a:br>
              <a:rPr lang="en-US" sz="3600" b="1" dirty="0" smtClean="0">
                <a:solidFill>
                  <a:srgbClr val="FF0000"/>
                </a:solidFill>
                <a:effectLst>
                  <a:outerShdw blurRad="38100" dist="38100" dir="2700000" algn="tl">
                    <a:srgbClr val="000000">
                      <a:alpha val="43137"/>
                    </a:srgbClr>
                  </a:outerShdw>
                </a:effectLst>
              </a:rPr>
            </a:br>
            <a:r>
              <a:rPr lang="en-US" sz="3600" b="1" dirty="0" err="1" smtClean="0">
                <a:solidFill>
                  <a:srgbClr val="FF0000"/>
                </a:solidFill>
                <a:effectLst>
                  <a:outerShdw blurRad="38100" dist="38100" dir="2700000" algn="tl">
                    <a:srgbClr val="000000">
                      <a:alpha val="43137"/>
                    </a:srgbClr>
                  </a:outerShdw>
                </a:effectLst>
              </a:rPr>
              <a:t>oocytes</a:t>
            </a:r>
            <a:r>
              <a:rPr lang="en-US" sz="3600" b="1" dirty="0" smtClean="0">
                <a:solidFill>
                  <a:srgbClr val="FF0000"/>
                </a:solidFill>
                <a:effectLst>
                  <a:outerShdw blurRad="38100" dist="38100" dir="2700000" algn="tl">
                    <a:srgbClr val="000000">
                      <a:alpha val="43137"/>
                    </a:srgbClr>
                  </a:outerShdw>
                </a:effectLst>
              </a:rPr>
              <a:t> and follicles in vitro</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0658" name="Picture 2"/>
          <p:cNvPicPr>
            <a:picLocks noGrp="1" noChangeAspect="1" noChangeArrowheads="1"/>
          </p:cNvPicPr>
          <p:nvPr>
            <p:ph idx="1"/>
          </p:nvPr>
        </p:nvPicPr>
        <p:blipFill>
          <a:blip r:embed="rId2"/>
          <a:srcRect/>
          <a:stretch>
            <a:fillRect/>
          </a:stretch>
        </p:blipFill>
        <p:spPr bwMode="auto">
          <a:xfrm>
            <a:off x="4429124" y="2071678"/>
            <a:ext cx="4086225" cy="4086225"/>
          </a:xfrm>
          <a:prstGeom prst="rect">
            <a:avLst/>
          </a:prstGeom>
          <a:noFill/>
          <a:ln w="9525">
            <a:noFill/>
            <a:miter lim="800000"/>
            <a:headEnd/>
            <a:tailEnd/>
          </a:ln>
          <a:effectLst/>
        </p:spPr>
      </p:pic>
      <p:sp>
        <p:nvSpPr>
          <p:cNvPr id="6" name="Rectangle 5"/>
          <p:cNvSpPr/>
          <p:nvPr/>
        </p:nvSpPr>
        <p:spPr>
          <a:xfrm>
            <a:off x="1071538" y="2500306"/>
            <a:ext cx="3286148" cy="1200329"/>
          </a:xfrm>
          <a:prstGeom prst="rect">
            <a:avLst/>
          </a:prstGeom>
        </p:spPr>
        <p:txBody>
          <a:bodyPr wrap="square">
            <a:spAutoFit/>
          </a:bodyPr>
          <a:lstStyle/>
          <a:p>
            <a:r>
              <a:rPr lang="en-US" b="1" dirty="0" err="1" smtClean="0"/>
              <a:t>Autografting</a:t>
            </a:r>
            <a:endParaRPr lang="en-US" b="1" dirty="0" smtClean="0"/>
          </a:p>
          <a:p>
            <a:endParaRPr lang="en-US" b="1" dirty="0" smtClean="0"/>
          </a:p>
          <a:p>
            <a:r>
              <a:rPr lang="en-US" b="1" dirty="0" smtClean="0"/>
              <a:t>In vitro maturation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Preserving fertility in </a:t>
            </a:r>
            <a:r>
              <a:rPr lang="en-US" sz="3600" b="1" dirty="0" err="1" smtClean="0">
                <a:solidFill>
                  <a:srgbClr val="FF0000"/>
                </a:solidFill>
                <a:effectLst>
                  <a:outerShdw blurRad="38100" dist="38100" dir="2700000" algn="tl">
                    <a:srgbClr val="000000">
                      <a:alpha val="43137"/>
                    </a:srgbClr>
                  </a:outerShdw>
                </a:effectLst>
              </a:rPr>
              <a:t>prepubertal</a:t>
            </a:r>
            <a:r>
              <a:rPr lang="en-US" sz="3600" b="1" dirty="0" smtClean="0">
                <a:solidFill>
                  <a:srgbClr val="FF0000"/>
                </a:solidFill>
                <a:effectLst>
                  <a:outerShdw blurRad="38100" dist="38100" dir="2700000" algn="tl">
                    <a:srgbClr val="000000">
                      <a:alpha val="43137"/>
                    </a:srgbClr>
                  </a:outerShdw>
                </a:effectLst>
              </a:rPr>
              <a:t> boys</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1682" name="Picture 2"/>
          <p:cNvPicPr>
            <a:picLocks noGrp="1" noChangeAspect="1" noChangeArrowheads="1"/>
          </p:cNvPicPr>
          <p:nvPr>
            <p:ph idx="1"/>
          </p:nvPr>
        </p:nvPicPr>
        <p:blipFill>
          <a:blip r:embed="rId2"/>
          <a:srcRect/>
          <a:stretch>
            <a:fillRect/>
          </a:stretch>
        </p:blipFill>
        <p:spPr bwMode="auto">
          <a:xfrm>
            <a:off x="1142976" y="1714488"/>
            <a:ext cx="7643866" cy="4572032"/>
          </a:xfrm>
          <a:prstGeom prst="rect">
            <a:avLst/>
          </a:prstGeom>
          <a:noFill/>
          <a:ln w="9525">
            <a:noFill/>
            <a:miter lim="800000"/>
            <a:headEnd/>
            <a:tailEnd/>
          </a:ln>
          <a:effectLst/>
        </p:spPr>
      </p:pic>
      <p:pic>
        <p:nvPicPr>
          <p:cNvPr id="71683" name="Picture 3"/>
          <p:cNvPicPr>
            <a:picLocks noChangeAspect="1" noChangeArrowheads="1"/>
          </p:cNvPicPr>
          <p:nvPr/>
        </p:nvPicPr>
        <p:blipFill>
          <a:blip r:embed="rId3"/>
          <a:srcRect/>
          <a:stretch>
            <a:fillRect/>
          </a:stretch>
        </p:blipFill>
        <p:spPr bwMode="auto">
          <a:xfrm>
            <a:off x="1142976" y="5929330"/>
            <a:ext cx="7572428" cy="4476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err="1" smtClean="0">
                <a:solidFill>
                  <a:srgbClr val="FF0000"/>
                </a:solidFill>
                <a:effectLst>
                  <a:outerShdw blurRad="38100" dist="38100" dir="2700000" algn="tl">
                    <a:srgbClr val="000000">
                      <a:alpha val="43137"/>
                    </a:srgbClr>
                  </a:outerShdw>
                </a:effectLst>
              </a:rPr>
              <a:t>Preimplantation</a:t>
            </a:r>
            <a:r>
              <a:rPr lang="en-US" sz="3600" b="1" dirty="0" smtClean="0">
                <a:solidFill>
                  <a:srgbClr val="FF0000"/>
                </a:solidFill>
                <a:effectLst>
                  <a:outerShdw blurRad="38100" dist="38100" dir="2700000" algn="tl">
                    <a:srgbClr val="000000">
                      <a:alpha val="43137"/>
                    </a:srgbClr>
                  </a:outerShdw>
                </a:effectLst>
              </a:rPr>
              <a:t> genetic diagnosis</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2706" name="Picture 2"/>
          <p:cNvPicPr>
            <a:picLocks noGrp="1" noChangeAspect="1" noChangeArrowheads="1"/>
          </p:cNvPicPr>
          <p:nvPr>
            <p:ph idx="1"/>
          </p:nvPr>
        </p:nvPicPr>
        <p:blipFill>
          <a:blip r:embed="rId3"/>
          <a:srcRect/>
          <a:stretch>
            <a:fillRect/>
          </a:stretch>
        </p:blipFill>
        <p:spPr bwMode="auto">
          <a:xfrm>
            <a:off x="1000100" y="1857364"/>
            <a:ext cx="7858180" cy="4500593"/>
          </a:xfrm>
          <a:prstGeom prst="rect">
            <a:avLst/>
          </a:prstGeom>
          <a:noFill/>
          <a:ln w="9525">
            <a:noFill/>
            <a:miter lim="800000"/>
            <a:headEnd/>
            <a:tailEnd/>
          </a:ln>
          <a:effectLst/>
        </p:spPr>
      </p:pic>
      <p:pic>
        <p:nvPicPr>
          <p:cNvPr id="72707" name="Picture 3"/>
          <p:cNvPicPr>
            <a:picLocks noChangeAspect="1" noChangeArrowheads="1"/>
          </p:cNvPicPr>
          <p:nvPr/>
        </p:nvPicPr>
        <p:blipFill>
          <a:blip r:embed="rId4"/>
          <a:srcRect/>
          <a:stretch>
            <a:fillRect/>
          </a:stretch>
        </p:blipFill>
        <p:spPr bwMode="auto">
          <a:xfrm>
            <a:off x="1000100" y="6143644"/>
            <a:ext cx="7429552" cy="528638"/>
          </a:xfrm>
          <a:prstGeom prst="rect">
            <a:avLst/>
          </a:prstGeom>
          <a:noFill/>
          <a:ln w="9525">
            <a:noFill/>
            <a:miter lim="800000"/>
            <a:headEnd/>
            <a:tailEnd/>
          </a:ln>
          <a:effectLst/>
        </p:spPr>
      </p:pic>
      <p:pic>
        <p:nvPicPr>
          <p:cNvPr id="72708" name="Picture 4"/>
          <p:cNvPicPr>
            <a:picLocks noChangeAspect="1" noChangeArrowheads="1"/>
          </p:cNvPicPr>
          <p:nvPr/>
        </p:nvPicPr>
        <p:blipFill>
          <a:blip r:embed="rId4"/>
          <a:srcRect/>
          <a:stretch>
            <a:fillRect/>
          </a:stretch>
        </p:blipFill>
        <p:spPr bwMode="auto">
          <a:xfrm>
            <a:off x="857224" y="1785926"/>
            <a:ext cx="7358114" cy="35719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3730" name="Picture 2"/>
          <p:cNvPicPr>
            <a:picLocks noGrp="1" noChangeAspect="1" noChangeArrowheads="1"/>
          </p:cNvPicPr>
          <p:nvPr>
            <p:ph idx="1"/>
          </p:nvPr>
        </p:nvPicPr>
        <p:blipFill>
          <a:blip r:embed="rId2"/>
          <a:srcRect/>
          <a:stretch>
            <a:fillRect/>
          </a:stretch>
        </p:blipFill>
        <p:spPr bwMode="auto">
          <a:xfrm>
            <a:off x="928662" y="428604"/>
            <a:ext cx="8215338" cy="6072229"/>
          </a:xfrm>
          <a:prstGeom prst="rect">
            <a:avLst/>
          </a:prstGeom>
          <a:noFill/>
          <a:ln w="9525">
            <a:noFill/>
            <a:miter lim="800000"/>
            <a:headEnd/>
            <a:tailEnd/>
          </a:ln>
          <a:effectLst/>
        </p:spPr>
      </p:pic>
      <p:pic>
        <p:nvPicPr>
          <p:cNvPr id="73731" name="Picture 3"/>
          <p:cNvPicPr>
            <a:picLocks noChangeAspect="1" noChangeArrowheads="1"/>
          </p:cNvPicPr>
          <p:nvPr/>
        </p:nvPicPr>
        <p:blipFill>
          <a:blip r:embed="rId3"/>
          <a:srcRect/>
          <a:stretch>
            <a:fillRect/>
          </a:stretch>
        </p:blipFill>
        <p:spPr bwMode="auto">
          <a:xfrm>
            <a:off x="1714480" y="214290"/>
            <a:ext cx="2266950" cy="457200"/>
          </a:xfrm>
          <a:prstGeom prst="rect">
            <a:avLst/>
          </a:prstGeom>
          <a:noFill/>
          <a:ln w="9525">
            <a:noFill/>
            <a:miter lim="800000"/>
            <a:headEnd/>
            <a:tailEnd/>
          </a:ln>
          <a:effectLst/>
        </p:spPr>
      </p:pic>
      <p:pic>
        <p:nvPicPr>
          <p:cNvPr id="73732" name="Picture 4"/>
          <p:cNvPicPr>
            <a:picLocks noChangeAspect="1" noChangeArrowheads="1"/>
          </p:cNvPicPr>
          <p:nvPr/>
        </p:nvPicPr>
        <p:blipFill>
          <a:blip r:embed="rId3"/>
          <a:srcRect/>
          <a:stretch>
            <a:fillRect/>
          </a:stretch>
        </p:blipFill>
        <p:spPr bwMode="auto">
          <a:xfrm>
            <a:off x="714348" y="6000768"/>
            <a:ext cx="5500726" cy="64294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err="1" smtClean="0">
                <a:solidFill>
                  <a:srgbClr val="FF0000"/>
                </a:solidFill>
                <a:effectLst>
                  <a:outerShdw blurRad="38100" dist="38100" dir="2700000" algn="tl">
                    <a:srgbClr val="000000">
                      <a:alpha val="43137"/>
                    </a:srgbClr>
                  </a:outerShdw>
                </a:effectLst>
              </a:rPr>
              <a:t>Preimplantation</a:t>
            </a:r>
            <a:r>
              <a:rPr lang="en-US" sz="3600" b="1" dirty="0" smtClean="0">
                <a:solidFill>
                  <a:srgbClr val="FF0000"/>
                </a:solidFill>
                <a:effectLst>
                  <a:outerShdw blurRad="38100" dist="38100" dir="2700000" algn="tl">
                    <a:srgbClr val="000000">
                      <a:alpha val="43137"/>
                    </a:srgbClr>
                  </a:outerShdw>
                </a:effectLst>
              </a:rPr>
              <a:t> screening of embryos</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4754" name="Picture 2"/>
          <p:cNvPicPr>
            <a:picLocks noGrp="1" noChangeAspect="1" noChangeArrowheads="1"/>
          </p:cNvPicPr>
          <p:nvPr>
            <p:ph idx="1"/>
          </p:nvPr>
        </p:nvPicPr>
        <p:blipFill>
          <a:blip r:embed="rId2"/>
          <a:srcRect/>
          <a:stretch>
            <a:fillRect/>
          </a:stretch>
        </p:blipFill>
        <p:spPr bwMode="auto">
          <a:xfrm>
            <a:off x="1000100" y="1981200"/>
            <a:ext cx="7858180" cy="4114800"/>
          </a:xfrm>
          <a:prstGeom prst="rect">
            <a:avLst/>
          </a:prstGeom>
          <a:noFill/>
          <a:ln w="9525">
            <a:noFill/>
            <a:miter lim="800000"/>
            <a:headEnd/>
            <a:tailEnd/>
          </a:ln>
          <a:effectLst/>
        </p:spPr>
      </p:pic>
      <p:pic>
        <p:nvPicPr>
          <p:cNvPr id="6" name="Picture 4"/>
          <p:cNvPicPr>
            <a:picLocks noChangeAspect="1" noChangeArrowheads="1"/>
          </p:cNvPicPr>
          <p:nvPr/>
        </p:nvPicPr>
        <p:blipFill>
          <a:blip r:embed="rId3"/>
          <a:srcRect/>
          <a:stretch>
            <a:fillRect/>
          </a:stretch>
        </p:blipFill>
        <p:spPr bwMode="auto">
          <a:xfrm>
            <a:off x="928662" y="1785926"/>
            <a:ext cx="3643338" cy="28575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5778" name="Picture 2"/>
          <p:cNvPicPr>
            <a:picLocks noGrp="1" noChangeAspect="1" noChangeArrowheads="1"/>
          </p:cNvPicPr>
          <p:nvPr>
            <p:ph idx="1"/>
          </p:nvPr>
        </p:nvPicPr>
        <p:blipFill>
          <a:blip r:embed="rId3"/>
          <a:srcRect/>
          <a:stretch>
            <a:fillRect/>
          </a:stretch>
        </p:blipFill>
        <p:spPr bwMode="auto">
          <a:xfrm>
            <a:off x="785786" y="500042"/>
            <a:ext cx="7929617" cy="614366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effectLst>
                  <a:outerShdw blurRad="38100" dist="38100" dir="2700000" algn="tl">
                    <a:srgbClr val="000000">
                      <a:alpha val="43137"/>
                    </a:srgbClr>
                  </a:outerShdw>
                </a:effectLst>
              </a:rPr>
              <a:t>Preconception advice</a:t>
            </a:r>
            <a:br>
              <a:rPr lang="en-US" sz="4000" b="1" dirty="0" smtClean="0">
                <a:solidFill>
                  <a:srgbClr val="FF0000"/>
                </a:solidFill>
                <a:effectLst>
                  <a:outerShdw blurRad="38100" dist="38100" dir="2700000" algn="tl">
                    <a:srgbClr val="000000">
                      <a:alpha val="43137"/>
                    </a:srgbClr>
                  </a:outerShdw>
                </a:effectLst>
              </a:rPr>
            </a:br>
            <a:endParaRPr lang="en-US" sz="40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000" b="1" i="1" dirty="0" smtClean="0">
                <a:solidFill>
                  <a:srgbClr val="0070C0"/>
                </a:solidFill>
                <a:effectLst>
                  <a:outerShdw blurRad="38100" dist="38100" dir="2700000" algn="tl">
                    <a:srgbClr val="000000">
                      <a:alpha val="43137"/>
                    </a:srgbClr>
                  </a:outerShdw>
                </a:effectLst>
              </a:rPr>
              <a:t>Pre-existing medical problems</a:t>
            </a:r>
          </a:p>
          <a:p>
            <a:r>
              <a:rPr lang="en-US" sz="2000" dirty="0" err="1" smtClean="0"/>
              <a:t>Stabilise</a:t>
            </a:r>
            <a:r>
              <a:rPr lang="en-US" sz="2000" dirty="0" smtClean="0"/>
              <a:t> medical conditions and ensure that medical control is optimal</a:t>
            </a:r>
          </a:p>
          <a:p>
            <a:r>
              <a:rPr lang="en-US" sz="2000" dirty="0" smtClean="0"/>
              <a:t>Check that drugs needed are safe for use in pregnancy and do not affect sperm function</a:t>
            </a:r>
          </a:p>
          <a:p>
            <a:r>
              <a:rPr lang="en-US" sz="2000" dirty="0" smtClean="0"/>
              <a:t>Where appropriate, refer woman to an obstetric physician for advice on implications of the condition in pregnancy</a:t>
            </a:r>
          </a:p>
          <a:p>
            <a:pPr>
              <a:buNone/>
            </a:pPr>
            <a:r>
              <a:rPr lang="en-US" sz="2000" b="1" i="1" dirty="0" smtClean="0">
                <a:solidFill>
                  <a:srgbClr val="0070C0"/>
                </a:solidFill>
                <a:effectLst>
                  <a:outerShdw blurRad="38100" dist="38100" dir="2700000" algn="tl">
                    <a:srgbClr val="000000">
                      <a:alpha val="43137"/>
                    </a:srgbClr>
                  </a:outerShdw>
                </a:effectLst>
              </a:rPr>
              <a:t>Weight</a:t>
            </a:r>
          </a:p>
          <a:p>
            <a:r>
              <a:rPr lang="en-US" sz="2000" dirty="0" smtClean="0"/>
              <a:t>Check BMI</a:t>
            </a:r>
          </a:p>
          <a:p>
            <a:r>
              <a:rPr lang="en-US" sz="2000" dirty="0" smtClean="0"/>
              <a:t>Advise on weight gain or loss where BMI is &lt; 20 or &gt; 30</a:t>
            </a:r>
          </a:p>
          <a:p>
            <a:pPr>
              <a:buNone/>
            </a:pPr>
            <a:r>
              <a:rPr lang="en-US" sz="2000" b="1" i="1" dirty="0" smtClean="0">
                <a:solidFill>
                  <a:srgbClr val="0070C0"/>
                </a:solidFill>
                <a:effectLst>
                  <a:outerShdw blurRad="38100" dist="38100" dir="2700000" algn="tl">
                    <a:srgbClr val="000000">
                      <a:alpha val="43137"/>
                    </a:srgbClr>
                  </a:outerShdw>
                </a:effectLst>
              </a:rPr>
              <a:t>Smoking</a:t>
            </a:r>
          </a:p>
          <a:p>
            <a:r>
              <a:rPr lang="en-US" sz="2000" dirty="0" smtClean="0"/>
              <a:t> Advise both partners to stop smoking</a:t>
            </a:r>
          </a:p>
          <a:p>
            <a:pPr>
              <a:buNone/>
            </a:pPr>
            <a:endParaRPr lang="en-US" sz="2000" b="1" i="1" dirty="0" smtClean="0">
              <a:solidFill>
                <a:srgbClr val="0070C0"/>
              </a:solidFill>
              <a:effectLst>
                <a:outerShdw blurRad="38100" dist="38100" dir="2700000" algn="tl">
                  <a:srgbClr val="000000">
                    <a:alpha val="43137"/>
                  </a:srgbClr>
                </a:outerShdw>
              </a:effectLst>
            </a:endParaRPr>
          </a:p>
          <a:p>
            <a:pPr>
              <a:buNone/>
            </a:pPr>
            <a:endParaRPr lang="en-US" sz="2000" b="1" i="1" dirty="0" smtClean="0">
              <a:solidFill>
                <a:srgbClr val="0070C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Stem cells and therapeutic cloning</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6802" name="Picture 2"/>
          <p:cNvPicPr>
            <a:picLocks noGrp="1" noChangeAspect="1" noChangeArrowheads="1"/>
          </p:cNvPicPr>
          <p:nvPr>
            <p:ph idx="1"/>
          </p:nvPr>
        </p:nvPicPr>
        <p:blipFill>
          <a:blip r:embed="rId2"/>
          <a:srcRect/>
          <a:stretch>
            <a:fillRect/>
          </a:stretch>
        </p:blipFill>
        <p:spPr bwMode="auto">
          <a:xfrm>
            <a:off x="1000100" y="1785926"/>
            <a:ext cx="7858180" cy="4714908"/>
          </a:xfrm>
          <a:prstGeom prst="rect">
            <a:avLst/>
          </a:prstGeom>
          <a:noFill/>
          <a:ln w="9525">
            <a:noFill/>
            <a:miter lim="800000"/>
            <a:headEnd/>
            <a:tailEnd/>
          </a:ln>
          <a:effectLst/>
        </p:spPr>
      </p:pic>
      <p:pic>
        <p:nvPicPr>
          <p:cNvPr id="76803" name="Picture 3"/>
          <p:cNvPicPr>
            <a:picLocks noChangeAspect="1" noChangeArrowheads="1"/>
          </p:cNvPicPr>
          <p:nvPr/>
        </p:nvPicPr>
        <p:blipFill>
          <a:blip r:embed="rId3"/>
          <a:srcRect/>
          <a:stretch>
            <a:fillRect/>
          </a:stretch>
        </p:blipFill>
        <p:spPr bwMode="auto">
          <a:xfrm>
            <a:off x="1000100" y="6143644"/>
            <a:ext cx="7143800" cy="4476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birth[1]"/>
          <p:cNvPicPr>
            <a:picLocks noGrp="1" noChangeAspect="1" noChangeArrowheads="1"/>
          </p:cNvPicPr>
          <p:nvPr>
            <p:ph type="body" idx="1"/>
          </p:nvPr>
        </p:nvPicPr>
        <p:blipFill>
          <a:blip r:embed="rId3"/>
          <a:srcRect/>
          <a:stretch>
            <a:fillRect/>
          </a:stretch>
        </p:blipFill>
        <p:spPr>
          <a:xfrm>
            <a:off x="2133600" y="1371600"/>
            <a:ext cx="4538133" cy="4495800"/>
          </a:xfrm>
          <a:noFill/>
        </p:spPr>
      </p:pic>
      <p:pic>
        <p:nvPicPr>
          <p:cNvPr id="25603" name="Picture 6" descr="baby5"/>
          <p:cNvPicPr>
            <a:picLocks noChangeAspect="1" noChangeArrowheads="1" noCrop="1"/>
          </p:cNvPicPr>
          <p:nvPr/>
        </p:nvPicPr>
        <p:blipFill>
          <a:blip r:embed="rId4"/>
          <a:srcRect/>
          <a:stretch>
            <a:fillRect/>
          </a:stretch>
        </p:blipFill>
        <p:spPr bwMode="auto">
          <a:xfrm>
            <a:off x="7213600" y="5029200"/>
            <a:ext cx="1930400" cy="1524000"/>
          </a:xfrm>
          <a:prstGeom prst="rect">
            <a:avLst/>
          </a:prstGeom>
          <a:noFill/>
          <a:ln w="9525">
            <a:noFill/>
            <a:miter lim="800000"/>
            <a:headEnd/>
            <a:tailEnd/>
          </a:ln>
        </p:spPr>
      </p:pic>
      <p:pic>
        <p:nvPicPr>
          <p:cNvPr id="25604" name="Picture 7" descr="baby2"/>
          <p:cNvPicPr>
            <a:picLocks noChangeAspect="1" noChangeArrowheads="1" noCrop="1"/>
          </p:cNvPicPr>
          <p:nvPr/>
        </p:nvPicPr>
        <p:blipFill>
          <a:blip r:embed="rId5"/>
          <a:srcRect/>
          <a:stretch>
            <a:fillRect/>
          </a:stretch>
        </p:blipFill>
        <p:spPr bwMode="auto">
          <a:xfrm>
            <a:off x="237067" y="228600"/>
            <a:ext cx="1693333"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effectLst>
                  <a:outerShdw blurRad="38100" dist="38100" dir="2700000" algn="tl">
                    <a:srgbClr val="000000">
                      <a:alpha val="43137"/>
                    </a:srgbClr>
                  </a:outerShdw>
                </a:effectLst>
              </a:rPr>
              <a:t>Preconception advice</a:t>
            </a:r>
            <a:br>
              <a:rPr lang="en-US" sz="4000" b="1" dirty="0" smtClean="0">
                <a:solidFill>
                  <a:srgbClr val="FF0000"/>
                </a:solidFill>
                <a:effectLst>
                  <a:outerShdw blurRad="38100" dist="38100" dir="2700000" algn="tl">
                    <a:srgbClr val="000000">
                      <a:alpha val="43137"/>
                    </a:srgbClr>
                  </a:outerShdw>
                </a:effectLst>
              </a:rPr>
            </a:br>
            <a:endParaRPr lang="en-US" sz="40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000" b="1" i="1" dirty="0" smtClean="0">
                <a:solidFill>
                  <a:srgbClr val="0070C0"/>
                </a:solidFill>
                <a:effectLst>
                  <a:outerShdw blurRad="38100" dist="38100" dir="2700000" algn="tl">
                    <a:srgbClr val="000000">
                      <a:alpha val="43137"/>
                    </a:srgbClr>
                  </a:outerShdw>
                </a:effectLst>
              </a:rPr>
              <a:t>Recreational drugs</a:t>
            </a:r>
          </a:p>
          <a:p>
            <a:r>
              <a:rPr lang="en-US" sz="2000" dirty="0" smtClean="0"/>
              <a:t> Advise both partners to stop using recreational drugs</a:t>
            </a:r>
          </a:p>
          <a:p>
            <a:pPr>
              <a:buNone/>
            </a:pPr>
            <a:r>
              <a:rPr lang="en-US" sz="2000" b="1" i="1" dirty="0" smtClean="0">
                <a:solidFill>
                  <a:srgbClr val="0070C0"/>
                </a:solidFill>
                <a:effectLst>
                  <a:outerShdw blurRad="38100" dist="38100" dir="2700000" algn="tl">
                    <a:srgbClr val="000000">
                      <a:alpha val="43137"/>
                    </a:srgbClr>
                  </a:outerShdw>
                </a:effectLst>
              </a:rPr>
              <a:t>Folic acid</a:t>
            </a:r>
          </a:p>
          <a:p>
            <a:r>
              <a:rPr lang="en-US" sz="2000" dirty="0" smtClean="0"/>
              <a:t> Women who are trying to conceive should take folic acid supplements </a:t>
            </a:r>
            <a:r>
              <a:rPr lang="en-US" sz="2000" dirty="0" smtClean="0">
                <a:solidFill>
                  <a:srgbClr val="FFC000"/>
                </a:solidFill>
                <a:effectLst>
                  <a:outerShdw blurRad="38100" dist="38100" dir="2700000" algn="tl">
                    <a:srgbClr val="000000">
                      <a:alpha val="43137"/>
                    </a:srgbClr>
                  </a:outerShdw>
                </a:effectLst>
              </a:rPr>
              <a:t>(0.4 mg) </a:t>
            </a:r>
            <a:r>
              <a:rPr lang="en-US" sz="2000" dirty="0" smtClean="0"/>
              <a:t>daily to reduce the risk of neural tube defects.</a:t>
            </a:r>
          </a:p>
          <a:p>
            <a:r>
              <a:rPr lang="en-US" sz="2000" dirty="0" smtClean="0"/>
              <a:t>Women with a history of neural tube defect or epilepsy should take</a:t>
            </a:r>
          </a:p>
          <a:p>
            <a:pPr>
              <a:buNone/>
            </a:pPr>
            <a:r>
              <a:rPr lang="en-US" sz="2000" dirty="0" smtClean="0">
                <a:solidFill>
                  <a:srgbClr val="FFC000"/>
                </a:solidFill>
                <a:effectLst>
                  <a:outerShdw blurRad="38100" dist="38100" dir="2700000" algn="tl">
                    <a:srgbClr val="000000">
                      <a:alpha val="43137"/>
                    </a:srgbClr>
                  </a:outerShdw>
                </a:effectLst>
              </a:rPr>
              <a:t>      5 mg </a:t>
            </a:r>
            <a:r>
              <a:rPr lang="en-US" sz="2000" dirty="0" smtClean="0"/>
              <a:t>daily</a:t>
            </a:r>
          </a:p>
          <a:p>
            <a:pPr>
              <a:buNone/>
            </a:pPr>
            <a:r>
              <a:rPr lang="en-US" sz="2000" b="1" i="1" dirty="0" smtClean="0">
                <a:solidFill>
                  <a:srgbClr val="0070C0"/>
                </a:solidFill>
                <a:effectLst>
                  <a:outerShdw blurRad="38100" dist="38100" dir="2700000" algn="tl">
                    <a:srgbClr val="000000">
                      <a:alpha val="43137"/>
                    </a:srgbClr>
                  </a:outerShdw>
                </a:effectLst>
              </a:rPr>
              <a:t>Virology screening</a:t>
            </a:r>
          </a:p>
          <a:p>
            <a:r>
              <a:rPr lang="en-US" sz="2000" dirty="0" smtClean="0"/>
              <a:t> Screen for </a:t>
            </a:r>
            <a:r>
              <a:rPr lang="en-US" sz="2000" dirty="0" smtClean="0">
                <a:solidFill>
                  <a:srgbClr val="FFC000"/>
                </a:solidFill>
                <a:effectLst>
                  <a:outerShdw blurRad="38100" dist="38100" dir="2700000" algn="tl">
                    <a:srgbClr val="000000">
                      <a:alpha val="43137"/>
                    </a:srgbClr>
                  </a:outerShdw>
                </a:effectLst>
              </a:rPr>
              <a:t>rubella</a:t>
            </a:r>
            <a:r>
              <a:rPr lang="en-US" sz="2000" dirty="0" smtClean="0"/>
              <a:t> immunity and offer </a:t>
            </a:r>
            <a:r>
              <a:rPr lang="en-US" sz="2000" dirty="0" err="1" smtClean="0"/>
              <a:t>immunisation</a:t>
            </a:r>
            <a:r>
              <a:rPr lang="en-US" sz="2000" dirty="0" smtClean="0"/>
              <a:t> to those not</a:t>
            </a:r>
          </a:p>
          <a:p>
            <a:pPr>
              <a:buNone/>
            </a:pPr>
            <a:r>
              <a:rPr lang="en-US" sz="2000" dirty="0" smtClean="0"/>
              <a:t>       immune</a:t>
            </a:r>
          </a:p>
          <a:p>
            <a:r>
              <a:rPr lang="en-US" sz="2000" dirty="0" smtClean="0"/>
              <a:t>Consider screening for </a:t>
            </a:r>
            <a:r>
              <a:rPr lang="en-US" sz="2000" dirty="0" smtClean="0">
                <a:solidFill>
                  <a:srgbClr val="FFC000"/>
                </a:solidFill>
                <a:effectLst>
                  <a:outerShdw blurRad="38100" dist="38100" dir="2700000" algn="tl">
                    <a:srgbClr val="000000">
                      <a:alpha val="43137"/>
                    </a:srgbClr>
                  </a:outerShdw>
                </a:effectLst>
              </a:rPr>
              <a:t>HIV and hepatitis B and C </a:t>
            </a:r>
            <a:r>
              <a:rPr lang="en-US" sz="2000" dirty="0" smtClean="0"/>
              <a:t>in groups at risk</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effectLst>
                  <a:outerShdw blurRad="38100" dist="38100" dir="2700000" algn="tl">
                    <a:srgbClr val="000000">
                      <a:alpha val="43137"/>
                    </a:srgbClr>
                  </a:outerShdw>
                </a:effectLst>
              </a:rPr>
              <a:t>Preconception advice</a:t>
            </a:r>
            <a:br>
              <a:rPr lang="en-US" sz="4000" b="1" dirty="0" smtClean="0">
                <a:solidFill>
                  <a:srgbClr val="FF0000"/>
                </a:solidFill>
                <a:effectLst>
                  <a:outerShdw blurRad="38100" dist="38100" dir="2700000" algn="tl">
                    <a:srgbClr val="000000">
                      <a:alpha val="43137"/>
                    </a:srgbClr>
                  </a:outerShdw>
                </a:effectLst>
              </a:rPr>
            </a:br>
            <a:endParaRPr lang="en-US" sz="40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000" b="1" i="1" dirty="0" smtClean="0">
                <a:solidFill>
                  <a:srgbClr val="0070C0"/>
                </a:solidFill>
                <a:effectLst>
                  <a:outerShdw blurRad="38100" dist="38100" dir="2700000" algn="tl">
                    <a:srgbClr val="000000">
                      <a:alpha val="43137"/>
                    </a:srgbClr>
                  </a:outerShdw>
                </a:effectLst>
              </a:rPr>
              <a:t>Prenatal diagnosis</a:t>
            </a:r>
          </a:p>
          <a:p>
            <a:r>
              <a:rPr lang="en-US" sz="2000" dirty="0" smtClean="0"/>
              <a:t> Tell older women about options for prenatal diagnosis</a:t>
            </a:r>
          </a:p>
          <a:p>
            <a:pPr>
              <a:buNone/>
            </a:pPr>
            <a:r>
              <a:rPr lang="en-US" sz="2000" b="1" i="1" dirty="0" smtClean="0">
                <a:solidFill>
                  <a:srgbClr val="0070C0"/>
                </a:solidFill>
                <a:effectLst>
                  <a:outerShdw blurRad="38100" dist="38100" dir="2700000" algn="tl">
                    <a:srgbClr val="000000">
                      <a:alpha val="43137"/>
                    </a:srgbClr>
                  </a:outerShdw>
                </a:effectLst>
              </a:rPr>
              <a:t>Timing of intercourse</a:t>
            </a:r>
          </a:p>
          <a:p>
            <a:r>
              <a:rPr lang="en-US" sz="2000" dirty="0" smtClean="0"/>
              <a:t> Check couple’s understanding of </a:t>
            </a:r>
            <a:r>
              <a:rPr lang="en-US" sz="2000" dirty="0" err="1" smtClean="0"/>
              <a:t>ovulatory</a:t>
            </a:r>
            <a:r>
              <a:rPr lang="en-US" sz="2000" dirty="0" smtClean="0"/>
              <a:t> cycle and relate most</a:t>
            </a:r>
          </a:p>
          <a:p>
            <a:pPr>
              <a:buNone/>
            </a:pPr>
            <a:r>
              <a:rPr lang="en-US" sz="2000" dirty="0" smtClean="0"/>
              <a:t>      fertile days to the length of woman’s cycle</a:t>
            </a:r>
          </a:p>
          <a:p>
            <a:r>
              <a:rPr lang="en-US" sz="2000" dirty="0" smtClean="0"/>
              <a:t> Advise that intercourse occurs regularly. Two to three times a week</a:t>
            </a:r>
          </a:p>
          <a:p>
            <a:pPr>
              <a:buNone/>
            </a:pPr>
            <a:r>
              <a:rPr lang="en-US" sz="2000" dirty="0" smtClean="0"/>
              <a:t>      should cover the most fertile time</a:t>
            </a:r>
          </a:p>
          <a:p>
            <a:pPr>
              <a:buNone/>
            </a:pPr>
            <a:r>
              <a:rPr lang="en-US" sz="2000" b="1" i="1" dirty="0" smtClean="0">
                <a:solidFill>
                  <a:srgbClr val="0070C0"/>
                </a:solidFill>
                <a:effectLst>
                  <a:outerShdw blurRad="38100" dist="38100" dir="2700000" algn="tl">
                    <a:srgbClr val="000000">
                      <a:alpha val="43137"/>
                    </a:srgbClr>
                  </a:outerShdw>
                </a:effectLst>
              </a:rPr>
              <a:t>Factors affecting fertility</a:t>
            </a:r>
          </a:p>
          <a:p>
            <a:r>
              <a:rPr lang="en-US" sz="2000" dirty="0" smtClean="0"/>
              <a:t> Discuss any factors in either partner’s history that might warrant</a:t>
            </a:r>
          </a:p>
          <a:p>
            <a:pPr>
              <a:buNone/>
            </a:pPr>
            <a:r>
              <a:rPr lang="en-US" sz="2000" dirty="0" smtClean="0"/>
              <a:t>      early referral for specialist infertility advice</a:t>
            </a:r>
          </a:p>
          <a:p>
            <a:endParaRPr lang="en-US" sz="20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8728" y="2130425"/>
            <a:ext cx="7029472" cy="1470025"/>
          </a:xfrm>
        </p:spPr>
        <p:txBody>
          <a:bodyPr/>
          <a:lstStyle/>
          <a:p>
            <a:r>
              <a:rPr lang="en-US" b="1" dirty="0" smtClean="0"/>
              <a:t/>
            </a:r>
            <a:br>
              <a:rPr lang="en-US" b="1" dirty="0" smtClean="0"/>
            </a:br>
            <a:endParaRPr lang="en-US"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1643042" y="1500174"/>
            <a:ext cx="591700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Making a diagnosis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2"/>
          <a:srcRect/>
          <a:stretch>
            <a:fillRect/>
          </a:stretch>
        </p:blipFill>
        <p:spPr bwMode="auto">
          <a:xfrm>
            <a:off x="2214546" y="2857496"/>
            <a:ext cx="4705350" cy="3209925"/>
          </a:xfrm>
          <a:prstGeom prst="rect">
            <a:avLst/>
          </a:prstGeom>
          <a:noFill/>
          <a:ln w="9525">
            <a:noFill/>
            <a:miter lim="800000"/>
            <a:headEnd/>
            <a:tailEnd/>
          </a:ln>
          <a:effectLst>
            <a:outerShdw blurRad="673100" dist="25400" dir="7620000" algn="ctr" rotWithShape="0">
              <a:srgbClr val="000000">
                <a:alpha val="84000"/>
              </a:srgbClr>
            </a:outerShdw>
          </a:effectLst>
          <a:scene3d>
            <a:camera prst="orthographicFront"/>
            <a:lightRig rig="harsh"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rPr>
              <a:t>Investigations: who and when</a:t>
            </a:r>
            <a:br>
              <a:rPr lang="en-US" sz="4000" b="1" dirty="0" smtClean="0">
                <a:solidFill>
                  <a:srgbClr val="FF0000"/>
                </a:solidFill>
              </a:rPr>
            </a:br>
            <a:endParaRPr lang="en-US" sz="40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571612"/>
            <a:ext cx="7458100" cy="4786346"/>
          </a:xfrm>
        </p:spPr>
        <p:txBody>
          <a:bodyPr/>
          <a:lstStyle/>
          <a:p>
            <a:pPr>
              <a:buNone/>
            </a:pPr>
            <a:r>
              <a:rPr lang="en-US" sz="2400" b="1" dirty="0" smtClean="0">
                <a:solidFill>
                  <a:srgbClr val="0070C0"/>
                </a:solidFill>
              </a:rPr>
              <a:t>Factors that may warrant early referral or investigation (before a year)</a:t>
            </a:r>
          </a:p>
          <a:p>
            <a:pPr>
              <a:buNone/>
            </a:pPr>
            <a:r>
              <a:rPr lang="en-US" sz="2400" b="1" i="1" dirty="0" smtClean="0">
                <a:solidFill>
                  <a:srgbClr val="7030A0"/>
                </a:solidFill>
              </a:rPr>
              <a:t>Female</a:t>
            </a:r>
          </a:p>
          <a:p>
            <a:r>
              <a:rPr lang="en-US" sz="2400" dirty="0" smtClean="0"/>
              <a:t> Age &gt; 35 years</a:t>
            </a:r>
          </a:p>
          <a:p>
            <a:r>
              <a:rPr lang="en-US" sz="2400" dirty="0" smtClean="0"/>
              <a:t> Previous ectopic pregnancy</a:t>
            </a:r>
          </a:p>
          <a:p>
            <a:r>
              <a:rPr lang="en-US" sz="2400" dirty="0" smtClean="0"/>
              <a:t> Known tubal disease or history of pelvic inflammatory disease or sexually transmitted disease</a:t>
            </a:r>
          </a:p>
          <a:p>
            <a:r>
              <a:rPr lang="en-US" sz="2400" dirty="0" smtClean="0"/>
              <a:t> Tubal or pelvic surgery</a:t>
            </a:r>
          </a:p>
          <a:p>
            <a:r>
              <a:rPr lang="en-US" sz="2400" dirty="0" smtClean="0"/>
              <a:t> </a:t>
            </a:r>
            <a:r>
              <a:rPr lang="en-US" sz="2400" dirty="0" err="1" smtClean="0"/>
              <a:t>Amenorrhoea</a:t>
            </a:r>
            <a:r>
              <a:rPr lang="en-US" sz="2400" dirty="0" smtClean="0"/>
              <a:t> or </a:t>
            </a:r>
            <a:r>
              <a:rPr lang="en-US" sz="2400" dirty="0" err="1" smtClean="0"/>
              <a:t>oligomenorrhoea</a:t>
            </a:r>
            <a:endParaRPr lang="en-US" sz="2400" dirty="0" smtClean="0"/>
          </a:p>
          <a:p>
            <a:r>
              <a:rPr lang="en-US" sz="2400" dirty="0" smtClean="0"/>
              <a:t>Presence of substantial fibroids</a:t>
            </a:r>
          </a:p>
          <a:p>
            <a:endParaRPr lang="en-US" sz="2400" dirty="0" smtClean="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63840" y="2967335"/>
            <a:ext cx="4137052"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Definitions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rPr>
              <a:t>Investigations: who and when</a:t>
            </a:r>
            <a:br>
              <a:rPr lang="en-US" sz="4000" b="1" dirty="0" smtClean="0">
                <a:solidFill>
                  <a:srgbClr val="FF0000"/>
                </a:solidFill>
              </a:rPr>
            </a:br>
            <a:endParaRPr lang="en-US" sz="40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400" b="1" i="1" dirty="0" smtClean="0">
                <a:solidFill>
                  <a:srgbClr val="7030A0"/>
                </a:solidFill>
              </a:rPr>
              <a:t>Male</a:t>
            </a:r>
          </a:p>
          <a:p>
            <a:r>
              <a:rPr lang="en-US" sz="2400" dirty="0" smtClean="0"/>
              <a:t> Testicular </a:t>
            </a:r>
            <a:r>
              <a:rPr lang="en-US" sz="2400" dirty="0" err="1" smtClean="0"/>
              <a:t>maldescent</a:t>
            </a:r>
            <a:r>
              <a:rPr lang="en-US" sz="2400" dirty="0" smtClean="0"/>
              <a:t> or </a:t>
            </a:r>
            <a:r>
              <a:rPr lang="en-US" sz="2400" dirty="0" err="1" smtClean="0"/>
              <a:t>orchidopexy</a:t>
            </a:r>
            <a:endParaRPr lang="en-US" sz="2400" dirty="0" smtClean="0"/>
          </a:p>
          <a:p>
            <a:r>
              <a:rPr lang="en-US" sz="2400" dirty="0" smtClean="0"/>
              <a:t> Chemotherapy or radiotherapy</a:t>
            </a:r>
          </a:p>
          <a:p>
            <a:r>
              <a:rPr lang="en-US" sz="2400" dirty="0" smtClean="0"/>
              <a:t> Previous </a:t>
            </a:r>
            <a:r>
              <a:rPr lang="en-US" sz="2400" dirty="0" err="1" smtClean="0"/>
              <a:t>urogenital</a:t>
            </a:r>
            <a:r>
              <a:rPr lang="en-US" sz="2400" dirty="0" smtClean="0"/>
              <a:t> surgery</a:t>
            </a:r>
          </a:p>
          <a:p>
            <a:r>
              <a:rPr lang="en-US" sz="2400" dirty="0" smtClean="0"/>
              <a:t> History of sexually transmitted disease</a:t>
            </a:r>
          </a:p>
          <a:p>
            <a:r>
              <a:rPr lang="en-US" sz="2400" dirty="0" smtClean="0"/>
              <a:t> </a:t>
            </a:r>
            <a:r>
              <a:rPr lang="en-US" sz="2400" dirty="0" err="1" smtClean="0"/>
              <a:t>Varicocele</a:t>
            </a:r>
            <a:endParaRPr lang="en-US" sz="2400" dirty="0" smtClean="0"/>
          </a:p>
          <a:p>
            <a:pPr>
              <a:buNone/>
            </a:pPr>
            <a:endParaRPr lang="en-US" sz="2400" dirty="0" smtClean="0"/>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A rational approach to investigation</a:t>
            </a:r>
            <a:r>
              <a:rPr lang="en-US" sz="3600" b="1" dirty="0" smtClean="0"/>
              <a:t/>
            </a:r>
            <a:br>
              <a:rPr lang="en-US" sz="3600" b="1" dirty="0" smtClean="0"/>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400" dirty="0" smtClean="0"/>
              <a:t>Initial investigations should be completed within </a:t>
            </a:r>
            <a:r>
              <a:rPr lang="en-US" sz="2400" dirty="0" smtClean="0">
                <a:solidFill>
                  <a:srgbClr val="FFC000"/>
                </a:solidFill>
              </a:rPr>
              <a:t>three to four months</a:t>
            </a:r>
            <a:r>
              <a:rPr lang="en-US" sz="2400" dirty="0" smtClean="0"/>
              <a:t> and should establish the following points.</a:t>
            </a:r>
          </a:p>
          <a:p>
            <a:pPr>
              <a:buNone/>
            </a:pPr>
            <a:endParaRPr lang="en-US" sz="2400" dirty="0" smtClean="0"/>
          </a:p>
          <a:p>
            <a:r>
              <a:rPr lang="en-US" sz="2400" i="1" dirty="0" smtClean="0">
                <a:solidFill>
                  <a:srgbClr val="0070C0"/>
                </a:solidFill>
              </a:rPr>
              <a:t>Does the woman ovulate?</a:t>
            </a:r>
          </a:p>
          <a:p>
            <a:r>
              <a:rPr lang="en-US" sz="2400" i="1" dirty="0" smtClean="0">
                <a:solidFill>
                  <a:srgbClr val="0070C0"/>
                </a:solidFill>
              </a:rPr>
              <a:t> If not, then why not?</a:t>
            </a:r>
          </a:p>
          <a:p>
            <a:r>
              <a:rPr lang="en-US" sz="2400" i="1" dirty="0" smtClean="0">
                <a:solidFill>
                  <a:srgbClr val="0070C0"/>
                </a:solidFill>
              </a:rPr>
              <a:t> Is the semen quality normal?</a:t>
            </a:r>
          </a:p>
          <a:p>
            <a:r>
              <a:rPr lang="en-US" sz="2400" i="1" dirty="0" smtClean="0">
                <a:solidFill>
                  <a:srgbClr val="0070C0"/>
                </a:solidFill>
              </a:rPr>
              <a:t> Is there tubal damage or uterine abnormality?</a:t>
            </a:r>
          </a:p>
          <a:p>
            <a:pPr>
              <a:buNone/>
            </a:pPr>
            <a:endParaRPr lang="en-US" sz="2400" dirty="0" smtClean="0"/>
          </a:p>
          <a:p>
            <a:pPr>
              <a:buNone/>
            </a:pPr>
            <a:r>
              <a:rPr lang="en-US" sz="2400" dirty="0" smtClean="0">
                <a:solidFill>
                  <a:srgbClr val="FFC000"/>
                </a:solidFill>
              </a:rPr>
              <a:t>Both partners </a:t>
            </a:r>
            <a:r>
              <a:rPr lang="en-US" sz="2400" dirty="0" smtClean="0"/>
              <a:t>must be investigated.</a:t>
            </a:r>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sz="5400" dirty="0" smtClean="0">
                <a:solidFill>
                  <a:schemeClr val="accent6">
                    <a:lumMod val="75000"/>
                  </a:schemeClr>
                </a:solidFill>
                <a:effectLst>
                  <a:outerShdw blurRad="38100" dist="38100" dir="2700000" algn="tl">
                    <a:srgbClr val="000000">
                      <a:alpha val="43137"/>
                    </a:srgbClr>
                  </a:outerShdw>
                  <a:reflection blurRad="6350" stA="55000" endA="300" endPos="45500" dir="5400000" sy="-100000" algn="bl" rotWithShape="0"/>
                </a:effectLst>
              </a:rPr>
              <a:t>THANK YOU FOR YOUR </a:t>
            </a:r>
            <a:br>
              <a:rPr lang="en-US" sz="5400" dirty="0" smtClean="0">
                <a:solidFill>
                  <a:schemeClr val="accent6">
                    <a:lumMod val="75000"/>
                  </a:schemeClr>
                </a:solidFill>
                <a:effectLst>
                  <a:outerShdw blurRad="38100" dist="38100" dir="2700000" algn="tl">
                    <a:srgbClr val="000000">
                      <a:alpha val="43137"/>
                    </a:srgbClr>
                  </a:outerShdw>
                  <a:reflection blurRad="6350" stA="55000" endA="300" endPos="45500" dir="5400000" sy="-100000" algn="bl" rotWithShape="0"/>
                </a:effectLst>
              </a:rPr>
            </a:br>
            <a:r>
              <a:rPr lang="en-US" sz="5400" dirty="0" smtClean="0">
                <a:solidFill>
                  <a:schemeClr val="accent6">
                    <a:lumMod val="75000"/>
                  </a:schemeClr>
                </a:solidFill>
                <a:effectLst>
                  <a:outerShdw blurRad="38100" dist="38100" dir="2700000" algn="tl">
                    <a:srgbClr val="000000">
                      <a:alpha val="43137"/>
                    </a:srgbClr>
                  </a:outerShdw>
                  <a:reflection blurRad="6350" stA="55000" endA="300" endPos="45500" dir="5400000" sy="-100000" algn="bl" rotWithShape="0"/>
                </a:effectLst>
              </a:rPr>
              <a:t>ATTENTION</a:t>
            </a:r>
            <a:endParaRPr lang="en-US" sz="5400" dirty="0">
              <a:solidFill>
                <a:schemeClr val="accent6">
                  <a:lumMod val="75000"/>
                </a:schemeClr>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3"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Initial investigations that can be done in primary care</a:t>
            </a:r>
            <a:r>
              <a:rPr lang="en-US" sz="3600" b="1" dirty="0" smtClean="0"/>
              <a:t/>
            </a:r>
            <a:br>
              <a:rPr lang="en-US" sz="3600" b="1" dirty="0" smtClean="0"/>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400" b="1" i="1" dirty="0" smtClean="0">
                <a:solidFill>
                  <a:srgbClr val="0070C0"/>
                </a:solidFill>
              </a:rPr>
              <a:t>Female</a:t>
            </a:r>
          </a:p>
          <a:p>
            <a:pPr>
              <a:buNone/>
            </a:pPr>
            <a:endParaRPr lang="en-US" sz="2400" b="1" i="1" dirty="0" smtClean="0">
              <a:solidFill>
                <a:srgbClr val="0070C0"/>
              </a:solidFill>
            </a:endParaRPr>
          </a:p>
          <a:p>
            <a:r>
              <a:rPr lang="en-US" sz="2000" dirty="0" smtClean="0"/>
              <a:t> </a:t>
            </a:r>
            <a:r>
              <a:rPr lang="en-US" sz="2000" dirty="0" smtClean="0">
                <a:solidFill>
                  <a:srgbClr val="FFC000"/>
                </a:solidFill>
              </a:rPr>
              <a:t>LH, FSH and E2 </a:t>
            </a:r>
            <a:r>
              <a:rPr lang="en-US" sz="2000" dirty="0" smtClean="0"/>
              <a:t>concentrations—should be measured in early follicular phase (days 2 to 6)</a:t>
            </a:r>
          </a:p>
          <a:p>
            <a:pPr>
              <a:buNone/>
            </a:pPr>
            <a:endParaRPr lang="en-US" sz="2000" dirty="0" smtClean="0"/>
          </a:p>
          <a:p>
            <a:r>
              <a:rPr lang="en-US" sz="2000" dirty="0" smtClean="0">
                <a:solidFill>
                  <a:srgbClr val="FFC000"/>
                </a:solidFill>
              </a:rPr>
              <a:t> P4 </a:t>
            </a:r>
            <a:r>
              <a:rPr lang="en-US" sz="2000" dirty="0" smtClean="0"/>
              <a:t>test—should be done mid-</a:t>
            </a:r>
            <a:r>
              <a:rPr lang="en-US" sz="2000" dirty="0" err="1" smtClean="0"/>
              <a:t>luteal</a:t>
            </a:r>
            <a:r>
              <a:rPr lang="en-US" sz="2000" dirty="0" smtClean="0"/>
              <a:t> phase (day 21 or seven days before expected menses)</a:t>
            </a:r>
          </a:p>
          <a:p>
            <a:pPr>
              <a:buNone/>
            </a:pPr>
            <a:endParaRPr lang="en-US" sz="2000" dirty="0" smtClean="0"/>
          </a:p>
          <a:p>
            <a:r>
              <a:rPr lang="en-US" sz="2000" dirty="0" smtClean="0">
                <a:solidFill>
                  <a:srgbClr val="FFC000"/>
                </a:solidFill>
              </a:rPr>
              <a:t> TSH, PRL, testosterone </a:t>
            </a:r>
            <a:r>
              <a:rPr lang="en-US" sz="2000" dirty="0" smtClean="0"/>
              <a:t>test—should be done if woman’s cycle is irregular, shortened, or prolonged or if progesterone indicates </a:t>
            </a:r>
            <a:r>
              <a:rPr lang="en-US" sz="2000" dirty="0" err="1" smtClean="0"/>
              <a:t>anovulation</a:t>
            </a:r>
            <a:endParaRPr lang="en-US" sz="2000" dirty="0" smtClean="0"/>
          </a:p>
          <a:p>
            <a:endParaRPr lang="en-US" sz="2000" dirty="0" smtClean="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Initial investigations that can be done in primary care</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r>
              <a:rPr lang="en-US" sz="2000" dirty="0" smtClean="0">
                <a:solidFill>
                  <a:srgbClr val="FFC000"/>
                </a:solidFill>
              </a:rPr>
              <a:t>Rubella serology test: </a:t>
            </a:r>
            <a:r>
              <a:rPr lang="en-US" sz="2000" dirty="0" smtClean="0"/>
              <a:t>should be checked even if the woman has been </a:t>
            </a:r>
            <a:r>
              <a:rPr lang="en-US" sz="2000" dirty="0" err="1" smtClean="0"/>
              <a:t>immunised</a:t>
            </a:r>
            <a:r>
              <a:rPr lang="en-US" sz="2000" dirty="0" smtClean="0"/>
              <a:t> in past</a:t>
            </a:r>
          </a:p>
          <a:p>
            <a:pPr>
              <a:buNone/>
            </a:pPr>
            <a:endParaRPr lang="en-US" sz="2000" dirty="0" smtClean="0"/>
          </a:p>
          <a:p>
            <a:r>
              <a:rPr lang="en-US" sz="2000" dirty="0" smtClean="0"/>
              <a:t> </a:t>
            </a:r>
            <a:r>
              <a:rPr lang="en-US" sz="2000" dirty="0" smtClean="0">
                <a:solidFill>
                  <a:srgbClr val="FFC000"/>
                </a:solidFill>
              </a:rPr>
              <a:t>Cervical smear</a:t>
            </a:r>
            <a:r>
              <a:rPr lang="en-US" sz="2000" dirty="0" smtClean="0"/>
              <a:t>: should be carried out as normal screening protocol</a:t>
            </a:r>
          </a:p>
          <a:p>
            <a:pPr>
              <a:buNone/>
            </a:pPr>
            <a:r>
              <a:rPr lang="en-US" sz="2000" dirty="0" smtClean="0"/>
              <a:t> </a:t>
            </a:r>
          </a:p>
          <a:p>
            <a:r>
              <a:rPr lang="en-US" sz="2000" dirty="0" err="1" smtClean="0">
                <a:solidFill>
                  <a:srgbClr val="FFC000"/>
                </a:solidFill>
              </a:rPr>
              <a:t>Transvaginal</a:t>
            </a:r>
            <a:r>
              <a:rPr lang="en-US" sz="2000" dirty="0" smtClean="0">
                <a:solidFill>
                  <a:srgbClr val="FFC000"/>
                </a:solidFill>
              </a:rPr>
              <a:t> ultrasound scan: </a:t>
            </a:r>
            <a:r>
              <a:rPr lang="en-US" sz="2000" dirty="0" smtClean="0"/>
              <a:t>should be done if there is the possibility of polycystic ovaries or fibroids</a:t>
            </a:r>
            <a:endParaRPr lang="en-US" sz="2000" b="1" dirty="0" smtClean="0"/>
          </a:p>
          <a:p>
            <a:pPr>
              <a:buNone/>
            </a:pPr>
            <a:r>
              <a:rPr lang="en-US" sz="2800" b="1" i="1" dirty="0" smtClean="0">
                <a:solidFill>
                  <a:srgbClr val="7030A0"/>
                </a:solidFill>
              </a:rPr>
              <a:t>Male</a:t>
            </a:r>
          </a:p>
          <a:p>
            <a:r>
              <a:rPr lang="en-US" sz="2000" dirty="0" smtClean="0">
                <a:solidFill>
                  <a:srgbClr val="FFC000"/>
                </a:solidFill>
              </a:rPr>
              <a:t>Semen sample </a:t>
            </a:r>
            <a:r>
              <a:rPr lang="en-US" sz="2000" dirty="0" smtClean="0"/>
              <a:t>for analysis—sample should be taken after two or</a:t>
            </a:r>
          </a:p>
          <a:p>
            <a:pPr>
              <a:buNone/>
            </a:pPr>
            <a:r>
              <a:rPr lang="en-US" sz="2000" dirty="0" smtClean="0"/>
              <a:t>three days’ abstinence and repeated after six weeks if abnormal.</a:t>
            </a:r>
          </a:p>
          <a:p>
            <a:r>
              <a:rPr lang="en-US" sz="2000" dirty="0" smtClean="0">
                <a:solidFill>
                  <a:srgbClr val="FFC000"/>
                </a:solidFill>
              </a:rPr>
              <a:t>The </a:t>
            </a:r>
            <a:r>
              <a:rPr lang="en-US" sz="2000" dirty="0" err="1" smtClean="0">
                <a:solidFill>
                  <a:srgbClr val="FFC000"/>
                </a:solidFill>
              </a:rPr>
              <a:t>postcoital</a:t>
            </a:r>
            <a:r>
              <a:rPr lang="en-US" sz="2000" dirty="0" smtClean="0">
                <a:solidFill>
                  <a:srgbClr val="FFC000"/>
                </a:solidFill>
              </a:rPr>
              <a:t> test </a:t>
            </a:r>
            <a:r>
              <a:rPr lang="en-US" sz="2000" dirty="0" smtClean="0"/>
              <a:t>is unreliable and is no longer recommended.</a:t>
            </a:r>
          </a:p>
          <a:p>
            <a:pPr>
              <a:buNone/>
            </a:pPr>
            <a:endParaRPr lang="en-US" sz="2000" dirty="0" smtClean="0"/>
          </a:p>
          <a:p>
            <a:endParaRPr lang="en-US" sz="2000" dirty="0" smtClean="0"/>
          </a:p>
          <a:p>
            <a:endParaRPr lang="en-US" sz="2000" dirty="0" smtClean="0"/>
          </a:p>
          <a:p>
            <a:endParaRPr lang="en-US" sz="20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Completing investigations in secondary care</a:t>
            </a:r>
            <a:r>
              <a:rPr lang="en-US" sz="3600" b="1" dirty="0" smtClean="0"/>
              <a:t/>
            </a:r>
            <a:br>
              <a:rPr lang="en-US" sz="3600" b="1" dirty="0" smtClean="0"/>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072362" cy="4591072"/>
          </a:xfrm>
        </p:spPr>
        <p:txBody>
          <a:bodyPr/>
          <a:lstStyle/>
          <a:p>
            <a:pPr>
              <a:buNone/>
            </a:pPr>
            <a:r>
              <a:rPr lang="en-US" sz="2400" b="1" dirty="0" smtClean="0">
                <a:solidFill>
                  <a:srgbClr val="7030A0"/>
                </a:solidFill>
              </a:rPr>
              <a:t>Female</a:t>
            </a:r>
          </a:p>
          <a:p>
            <a:pPr>
              <a:buNone/>
            </a:pPr>
            <a:r>
              <a:rPr lang="en-US" sz="2400" i="1" dirty="0" smtClean="0">
                <a:solidFill>
                  <a:srgbClr val="FFC000"/>
                </a:solidFill>
              </a:rPr>
              <a:t>Assess tubal status and uterine cavity</a:t>
            </a:r>
          </a:p>
          <a:p>
            <a:r>
              <a:rPr lang="en-US" sz="2400" dirty="0" smtClean="0"/>
              <a:t> HSG</a:t>
            </a:r>
          </a:p>
          <a:p>
            <a:r>
              <a:rPr lang="en-US" sz="2400" dirty="0" smtClean="0"/>
              <a:t> </a:t>
            </a:r>
            <a:r>
              <a:rPr lang="en-US" sz="2400" dirty="0" err="1" smtClean="0"/>
              <a:t>HyCoSy</a:t>
            </a:r>
            <a:endParaRPr lang="en-US" sz="2400" dirty="0" smtClean="0"/>
          </a:p>
          <a:p>
            <a:r>
              <a:rPr lang="en-US" sz="2400" dirty="0" smtClean="0"/>
              <a:t> Laparoscopy and dye test with hysteroscopy</a:t>
            </a:r>
          </a:p>
          <a:p>
            <a:endParaRPr lang="en-US" sz="2400" dirty="0" smtClean="0"/>
          </a:p>
          <a:p>
            <a:r>
              <a:rPr lang="en-US" sz="1800" i="1" dirty="0" smtClean="0"/>
              <a:t>Tests for tubal patency should take place in the </a:t>
            </a:r>
            <a:r>
              <a:rPr lang="en-US" sz="1800" i="1" dirty="0" smtClean="0">
                <a:solidFill>
                  <a:srgbClr val="0070C0"/>
                </a:solidFill>
                <a:effectLst>
                  <a:outerShdw blurRad="38100" dist="38100" dir="2700000" algn="tl">
                    <a:srgbClr val="000000">
                      <a:alpha val="43137"/>
                    </a:srgbClr>
                  </a:outerShdw>
                </a:effectLst>
              </a:rPr>
              <a:t>first 10 days of a cycle </a:t>
            </a:r>
            <a:r>
              <a:rPr lang="en-US" sz="1800" i="1" dirty="0" smtClean="0"/>
              <a:t>to avoid the possibility, however unlikely, of disrupting an early spontaneous pregnancy. </a:t>
            </a:r>
          </a:p>
          <a:p>
            <a:pPr>
              <a:buNone/>
            </a:pPr>
            <a:endParaRPr lang="en-US" sz="1800" i="1" dirty="0" smtClean="0"/>
          </a:p>
          <a:p>
            <a:r>
              <a:rPr lang="en-US" sz="1800" i="1" dirty="0" smtClean="0"/>
              <a:t>Unless cervical screening for </a:t>
            </a:r>
            <a:r>
              <a:rPr lang="en-US" sz="1800" i="1" dirty="0" err="1" smtClean="0">
                <a:solidFill>
                  <a:srgbClr val="0070C0"/>
                </a:solidFill>
                <a:effectLst>
                  <a:outerShdw blurRad="38100" dist="38100" dir="2700000" algn="tl">
                    <a:srgbClr val="000000">
                      <a:alpha val="43137"/>
                    </a:srgbClr>
                  </a:outerShdw>
                </a:effectLst>
              </a:rPr>
              <a:t>chlamydia</a:t>
            </a:r>
            <a:r>
              <a:rPr lang="en-US" sz="1800" i="1" dirty="0" smtClean="0">
                <a:solidFill>
                  <a:srgbClr val="0070C0"/>
                </a:solidFill>
                <a:effectLst>
                  <a:outerShdw blurRad="38100" dist="38100" dir="2700000" algn="tl">
                    <a:srgbClr val="000000">
                      <a:alpha val="43137"/>
                    </a:srgbClr>
                  </a:outerShdw>
                </a:effectLst>
              </a:rPr>
              <a:t> </a:t>
            </a:r>
            <a:r>
              <a:rPr lang="en-US" sz="1800" i="1" dirty="0" smtClean="0"/>
              <a:t>has been performed, prophylactic antibiotics such as </a:t>
            </a:r>
            <a:r>
              <a:rPr lang="en-US" sz="1800" i="1" dirty="0" err="1" smtClean="0"/>
              <a:t>doxycycline</a:t>
            </a:r>
            <a:r>
              <a:rPr lang="en-US" sz="1800" i="1" dirty="0" smtClean="0"/>
              <a:t> and </a:t>
            </a:r>
            <a:r>
              <a:rPr lang="en-US" sz="1800" i="1" dirty="0" err="1" smtClean="0"/>
              <a:t>metronidazole</a:t>
            </a:r>
            <a:r>
              <a:rPr lang="en-US" sz="1800" i="1" dirty="0" smtClean="0"/>
              <a:t> should be given</a:t>
            </a:r>
          </a:p>
          <a:p>
            <a:pPr>
              <a:buNone/>
            </a:pPr>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050" name="Picture 2"/>
          <p:cNvPicPr>
            <a:picLocks noChangeAspect="1" noChangeArrowheads="1"/>
          </p:cNvPicPr>
          <p:nvPr/>
        </p:nvPicPr>
        <p:blipFill>
          <a:blip r:embed="rId2"/>
          <a:srcRect/>
          <a:stretch>
            <a:fillRect/>
          </a:stretch>
        </p:blipFill>
        <p:spPr bwMode="auto">
          <a:xfrm>
            <a:off x="1071538" y="500042"/>
            <a:ext cx="7643866" cy="5572164"/>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857224" y="5715016"/>
            <a:ext cx="7358114" cy="457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 name="Picture 2"/>
          <p:cNvPicPr>
            <a:picLocks noGrp="1" noChangeAspect="1" noChangeArrowheads="1"/>
          </p:cNvPicPr>
          <p:nvPr>
            <p:ph idx="1"/>
          </p:nvPr>
        </p:nvPicPr>
        <p:blipFill>
          <a:blip r:embed="rId3"/>
          <a:srcRect/>
          <a:stretch>
            <a:fillRect/>
          </a:stretch>
        </p:blipFill>
        <p:spPr bwMode="auto">
          <a:xfrm>
            <a:off x="1071538" y="857232"/>
            <a:ext cx="7572428" cy="550072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 name="Picture 3"/>
          <p:cNvPicPr>
            <a:picLocks noGrp="1" noChangeAspect="1" noChangeArrowheads="1"/>
          </p:cNvPicPr>
          <p:nvPr>
            <p:ph idx="1"/>
          </p:nvPr>
        </p:nvPicPr>
        <p:blipFill>
          <a:blip r:embed="rId2"/>
          <a:srcRect/>
          <a:stretch>
            <a:fillRect/>
          </a:stretch>
        </p:blipFill>
        <p:spPr bwMode="auto">
          <a:xfrm>
            <a:off x="1071538" y="500042"/>
            <a:ext cx="7715304" cy="585791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Completing investigations in secondary care</a:t>
            </a:r>
            <a:r>
              <a:rPr lang="en-US" sz="3600" b="1" dirty="0" smtClean="0"/>
              <a:t/>
            </a:r>
            <a:br>
              <a:rPr lang="en-US" sz="3600" b="1" dirty="0" smtClean="0"/>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pPr>
              <a:buNone/>
            </a:pPr>
            <a:r>
              <a:rPr lang="en-US" sz="2800" b="1" dirty="0" smtClean="0">
                <a:solidFill>
                  <a:srgbClr val="7030A0"/>
                </a:solidFill>
              </a:rPr>
              <a:t>Male</a:t>
            </a:r>
          </a:p>
          <a:p>
            <a:pPr>
              <a:buNone/>
            </a:pPr>
            <a:r>
              <a:rPr lang="en-US" sz="2400" i="1" dirty="0" smtClean="0">
                <a:solidFill>
                  <a:srgbClr val="0070C0"/>
                </a:solidFill>
                <a:effectLst>
                  <a:outerShdw blurRad="38100" dist="38100" dir="2700000" algn="tl">
                    <a:srgbClr val="000000">
                      <a:alpha val="43137"/>
                    </a:srgbClr>
                  </a:outerShdw>
                </a:effectLst>
              </a:rPr>
              <a:t>If </a:t>
            </a:r>
            <a:r>
              <a:rPr lang="en-US" sz="2400" i="1" dirty="0" err="1" smtClean="0">
                <a:solidFill>
                  <a:srgbClr val="0070C0"/>
                </a:solidFill>
                <a:effectLst>
                  <a:outerShdw blurRad="38100" dist="38100" dir="2700000" algn="tl">
                    <a:srgbClr val="000000">
                      <a:alpha val="43137"/>
                    </a:srgbClr>
                  </a:outerShdw>
                </a:effectLst>
              </a:rPr>
              <a:t>azoospermia</a:t>
            </a:r>
            <a:r>
              <a:rPr lang="en-US" sz="2400" i="1" dirty="0" smtClean="0">
                <a:solidFill>
                  <a:srgbClr val="0070C0"/>
                </a:solidFill>
                <a:effectLst>
                  <a:outerShdw blurRad="38100" dist="38100" dir="2700000" algn="tl">
                    <a:srgbClr val="000000">
                      <a:alpha val="43137"/>
                    </a:srgbClr>
                  </a:outerShdw>
                </a:effectLst>
              </a:rPr>
              <a:t> is present </a:t>
            </a:r>
          </a:p>
          <a:p>
            <a:r>
              <a:rPr lang="en-US" sz="2400" dirty="0" smtClean="0"/>
              <a:t> </a:t>
            </a:r>
            <a:r>
              <a:rPr lang="en-US" sz="2400" dirty="0" smtClean="0">
                <a:solidFill>
                  <a:srgbClr val="FFC000"/>
                </a:solidFill>
              </a:rPr>
              <a:t>FSH, </a:t>
            </a:r>
            <a:r>
              <a:rPr lang="en-US" sz="2400" dirty="0" err="1" smtClean="0">
                <a:solidFill>
                  <a:srgbClr val="FFC000"/>
                </a:solidFill>
              </a:rPr>
              <a:t>luteinising</a:t>
            </a:r>
            <a:r>
              <a:rPr lang="en-US" sz="2400" dirty="0" smtClean="0">
                <a:solidFill>
                  <a:srgbClr val="FFC000"/>
                </a:solidFill>
              </a:rPr>
              <a:t> hormone, and testosterone </a:t>
            </a:r>
            <a:r>
              <a:rPr lang="en-US" sz="2400" dirty="0" smtClean="0"/>
              <a:t>(with or without </a:t>
            </a:r>
            <a:r>
              <a:rPr lang="en-US" sz="2400" dirty="0" err="1" smtClean="0">
                <a:solidFill>
                  <a:srgbClr val="FFC000"/>
                </a:solidFill>
              </a:rPr>
              <a:t>prolactin</a:t>
            </a:r>
            <a:r>
              <a:rPr lang="en-US" sz="2400" dirty="0" smtClean="0">
                <a:solidFill>
                  <a:srgbClr val="FFC000"/>
                </a:solidFill>
              </a:rPr>
              <a:t>, thyroid stimulating hormone</a:t>
            </a:r>
            <a:r>
              <a:rPr lang="en-US" sz="2400" dirty="0" smtClean="0"/>
              <a:t>) tests</a:t>
            </a:r>
          </a:p>
          <a:p>
            <a:r>
              <a:rPr lang="en-US" sz="2400" dirty="0" smtClean="0">
                <a:solidFill>
                  <a:srgbClr val="FFC000"/>
                </a:solidFill>
              </a:rPr>
              <a:t>Cystic fibrosis </a:t>
            </a:r>
            <a:r>
              <a:rPr lang="en-US" sz="2400" dirty="0" smtClean="0"/>
              <a:t>screening and </a:t>
            </a:r>
            <a:r>
              <a:rPr lang="en-US" sz="2400" dirty="0" err="1" smtClean="0">
                <a:solidFill>
                  <a:srgbClr val="FFC000"/>
                </a:solidFill>
              </a:rPr>
              <a:t>karyotype</a:t>
            </a:r>
            <a:r>
              <a:rPr lang="en-US" sz="2400" dirty="0" smtClean="0"/>
              <a:t> if &lt; 5 × 106/ml</a:t>
            </a:r>
          </a:p>
          <a:p>
            <a:r>
              <a:rPr lang="en-US" sz="2400" dirty="0" smtClean="0"/>
              <a:t> </a:t>
            </a:r>
            <a:r>
              <a:rPr lang="en-US" sz="2400" dirty="0" smtClean="0">
                <a:solidFill>
                  <a:srgbClr val="FFC000"/>
                </a:solidFill>
              </a:rPr>
              <a:t>Centrifugation of ejaculate </a:t>
            </a:r>
            <a:r>
              <a:rPr lang="en-US" sz="2400" dirty="0" smtClean="0"/>
              <a:t>and examination of pellet for spermatozoa</a:t>
            </a:r>
          </a:p>
          <a:p>
            <a:r>
              <a:rPr lang="en-US" sz="2400" dirty="0" smtClean="0">
                <a:solidFill>
                  <a:srgbClr val="FFC000"/>
                </a:solidFill>
              </a:rPr>
              <a:t>Testicular biopsy </a:t>
            </a:r>
            <a:r>
              <a:rPr lang="en-US" sz="2400" dirty="0" smtClean="0"/>
              <a:t>or exploration</a:t>
            </a:r>
          </a:p>
          <a:p>
            <a:pPr>
              <a:buNone/>
            </a:pPr>
            <a:endParaRPr lang="en-US" sz="2400" dirty="0">
              <a:solidFill>
                <a:srgbClr val="FFFF00"/>
              </a:solidFill>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Completing investigations in secondary care</a:t>
            </a: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endParaRPr lang="en-US" sz="2400" i="1" dirty="0" smtClean="0"/>
          </a:p>
          <a:p>
            <a:pPr>
              <a:buNone/>
            </a:pPr>
            <a:r>
              <a:rPr lang="en-US" sz="2400" b="1" dirty="0" smtClean="0">
                <a:solidFill>
                  <a:srgbClr val="7030A0"/>
                </a:solidFill>
              </a:rPr>
              <a:t>Male</a:t>
            </a:r>
          </a:p>
          <a:p>
            <a:pPr>
              <a:buNone/>
            </a:pPr>
            <a:endParaRPr lang="en-US" sz="2400" i="1" dirty="0" smtClean="0"/>
          </a:p>
          <a:p>
            <a:pPr>
              <a:buNone/>
            </a:pPr>
            <a:r>
              <a:rPr lang="en-US" sz="2400" i="1" dirty="0" smtClean="0">
                <a:solidFill>
                  <a:srgbClr val="0070C0"/>
                </a:solidFill>
                <a:effectLst>
                  <a:outerShdw blurRad="38100" dist="38100" dir="2700000" algn="tl">
                    <a:srgbClr val="000000">
                      <a:alpha val="43137"/>
                    </a:srgbClr>
                  </a:outerShdw>
                </a:effectLst>
              </a:rPr>
              <a:t>If </a:t>
            </a:r>
            <a:r>
              <a:rPr lang="en-US" sz="2400" i="1" dirty="0" err="1" smtClean="0">
                <a:solidFill>
                  <a:srgbClr val="0070C0"/>
                </a:solidFill>
                <a:effectLst>
                  <a:outerShdw blurRad="38100" dist="38100" dir="2700000" algn="tl">
                    <a:srgbClr val="000000">
                      <a:alpha val="43137"/>
                    </a:srgbClr>
                  </a:outerShdw>
                </a:effectLst>
              </a:rPr>
              <a:t>oligozoospermia</a:t>
            </a:r>
            <a:r>
              <a:rPr lang="en-US" sz="2400" i="1" dirty="0" smtClean="0">
                <a:solidFill>
                  <a:srgbClr val="0070C0"/>
                </a:solidFill>
                <a:effectLst>
                  <a:outerShdw blurRad="38100" dist="38100" dir="2700000" algn="tl">
                    <a:srgbClr val="000000">
                      <a:alpha val="43137"/>
                    </a:srgbClr>
                  </a:outerShdw>
                </a:effectLst>
              </a:rPr>
              <a:t> and signs of </a:t>
            </a:r>
            <a:r>
              <a:rPr lang="en-US" sz="2400" i="1" dirty="0" err="1" smtClean="0">
                <a:solidFill>
                  <a:srgbClr val="0070C0"/>
                </a:solidFill>
                <a:effectLst>
                  <a:outerShdw blurRad="38100" dist="38100" dir="2700000" algn="tl">
                    <a:srgbClr val="000000">
                      <a:alpha val="43137"/>
                    </a:srgbClr>
                  </a:outerShdw>
                </a:effectLst>
              </a:rPr>
              <a:t>hypogonadotrophic</a:t>
            </a:r>
            <a:r>
              <a:rPr lang="en-US" sz="2400" i="1" dirty="0" smtClean="0">
                <a:solidFill>
                  <a:srgbClr val="0070C0"/>
                </a:solidFill>
                <a:effectLst>
                  <a:outerShdw blurRad="38100" dist="38100" dir="2700000" algn="tl">
                    <a:srgbClr val="000000">
                      <a:alpha val="43137"/>
                    </a:srgbClr>
                  </a:outerShdw>
                </a:effectLst>
              </a:rPr>
              <a:t> </a:t>
            </a:r>
            <a:r>
              <a:rPr lang="en-US" sz="2400" i="1" dirty="0" err="1" smtClean="0">
                <a:solidFill>
                  <a:srgbClr val="0070C0"/>
                </a:solidFill>
                <a:effectLst>
                  <a:outerShdw blurRad="38100" dist="38100" dir="2700000" algn="tl">
                    <a:srgbClr val="000000">
                      <a:alpha val="43137"/>
                    </a:srgbClr>
                  </a:outerShdw>
                </a:effectLst>
              </a:rPr>
              <a:t>hypgonadism</a:t>
            </a:r>
            <a:endParaRPr lang="en-US" sz="2400" i="1" dirty="0" smtClean="0">
              <a:solidFill>
                <a:srgbClr val="0070C0"/>
              </a:solidFill>
              <a:effectLst>
                <a:outerShdw blurRad="38100" dist="38100" dir="2700000" algn="tl">
                  <a:srgbClr val="000000">
                    <a:alpha val="43137"/>
                  </a:srgbClr>
                </a:outerShdw>
              </a:effectLst>
            </a:endParaRPr>
          </a:p>
          <a:p>
            <a:r>
              <a:rPr lang="en-US" sz="2400" dirty="0" smtClean="0"/>
              <a:t>FSH, </a:t>
            </a:r>
            <a:r>
              <a:rPr lang="en-US" sz="2400" dirty="0" err="1" smtClean="0"/>
              <a:t>luteinising</a:t>
            </a:r>
            <a:r>
              <a:rPr lang="en-US" sz="2400" dirty="0" smtClean="0"/>
              <a:t> hormone, </a:t>
            </a:r>
            <a:r>
              <a:rPr lang="en-US" sz="2400" dirty="0" err="1" smtClean="0"/>
              <a:t>prolactin</a:t>
            </a:r>
            <a:r>
              <a:rPr lang="en-US" sz="2400" dirty="0" smtClean="0"/>
              <a:t> thyroid stimulating </a:t>
            </a:r>
            <a:r>
              <a:rPr lang="en-US" sz="2400" dirty="0" err="1" smtClean="0"/>
              <a:t>hormone,and</a:t>
            </a:r>
            <a:r>
              <a:rPr lang="en-US" sz="2400" dirty="0" smtClean="0"/>
              <a:t> testosterone test</a:t>
            </a:r>
          </a:p>
          <a:p>
            <a:pPr>
              <a:buNone/>
            </a:pPr>
            <a:endParaRPr lang="en-US" sz="2400" dirty="0"/>
          </a:p>
        </p:txBody>
      </p:sp>
      <p:sp>
        <p:nvSpPr>
          <p:cNvPr id="4" name="Rectangle 6"/>
          <p:cNvSpPr>
            <a:spLocks noChangeArrowheads="1"/>
          </p:cNvSpPr>
          <p:nvPr/>
        </p:nvSpPr>
        <p:spPr bwMode="auto">
          <a:xfrm>
            <a:off x="0" y="14290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effectLst>
                  <a:outerShdw blurRad="38100" dist="38100" dir="2700000" algn="tl">
                    <a:srgbClr val="000000">
                      <a:alpha val="43137"/>
                    </a:srgbClr>
                  </a:outerShdw>
                </a:effectLst>
              </a:rPr>
              <a:t>Chance of spontaneous conception</a:t>
            </a:r>
            <a:br>
              <a:rPr lang="en-US" b="1" dirty="0" smtClean="0">
                <a:solidFill>
                  <a:srgbClr val="0070C0"/>
                </a:solidFill>
                <a:effectLst>
                  <a:outerShdw blurRad="38100" dist="38100" dir="2700000" algn="tl">
                    <a:srgbClr val="000000">
                      <a:alpha val="43137"/>
                    </a:srgbClr>
                  </a:outerShdw>
                </a:effectLst>
              </a:rPr>
            </a:br>
            <a:endParaRPr lang="en-US"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sz="2400" dirty="0" smtClean="0"/>
          </a:p>
          <a:p>
            <a:endParaRPr lang="en-US" sz="2400" dirty="0" smtClean="0"/>
          </a:p>
          <a:p>
            <a:r>
              <a:rPr lang="en-US" sz="2400" b="1" i="1" dirty="0" err="1" smtClean="0">
                <a:solidFill>
                  <a:srgbClr val="FF0000"/>
                </a:solidFill>
                <a:effectLst>
                  <a:outerShdw blurRad="38100" dist="38100" dir="2700000" algn="tl">
                    <a:srgbClr val="000000">
                      <a:alpha val="43137"/>
                    </a:srgbClr>
                  </a:outerShdw>
                </a:effectLst>
              </a:rPr>
              <a:t>Fecundability</a:t>
            </a:r>
            <a:r>
              <a:rPr lang="en-US" sz="2400" dirty="0" smtClean="0"/>
              <a:t> is the probability of achieving a pregnancy within one menstrual cycle (about 25% in normal couples)</a:t>
            </a:r>
          </a:p>
          <a:p>
            <a:endParaRPr lang="en-US" sz="2400" dirty="0" smtClean="0"/>
          </a:p>
          <a:p>
            <a:r>
              <a:rPr lang="en-US" sz="2400" dirty="0" smtClean="0"/>
              <a:t> </a:t>
            </a:r>
            <a:r>
              <a:rPr lang="en-US" sz="2400" b="1" i="1" dirty="0" smtClean="0">
                <a:solidFill>
                  <a:srgbClr val="FF0000"/>
                </a:solidFill>
                <a:effectLst>
                  <a:outerShdw blurRad="38100" dist="38100" dir="2700000" algn="tl">
                    <a:srgbClr val="000000">
                      <a:alpha val="43137"/>
                    </a:srgbClr>
                  </a:outerShdw>
                </a:effectLst>
              </a:rPr>
              <a:t>Fecundity</a:t>
            </a:r>
            <a:r>
              <a:rPr lang="en-US" sz="2400" dirty="0" smtClean="0"/>
              <a:t> is the ability to achieve a live birth within one menstrual cycle.</a:t>
            </a:r>
          </a:p>
          <a:p>
            <a:endParaRPr lang="en-US" sz="24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Further investigation of </a:t>
            </a:r>
            <a:r>
              <a:rPr lang="en-US" sz="3600" b="1" dirty="0" err="1" smtClean="0">
                <a:solidFill>
                  <a:srgbClr val="FF0000"/>
                </a:solidFill>
              </a:rPr>
              <a:t>azoospermia</a:t>
            </a:r>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in secondary care</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075" name="Picture 3"/>
          <p:cNvPicPr>
            <a:picLocks noGrp="1" noChangeAspect="1" noChangeArrowheads="1"/>
          </p:cNvPicPr>
          <p:nvPr>
            <p:ph idx="1"/>
          </p:nvPr>
        </p:nvPicPr>
        <p:blipFill>
          <a:blip r:embed="rId3"/>
          <a:srcRect/>
          <a:stretch>
            <a:fillRect/>
          </a:stretch>
        </p:blipFill>
        <p:spPr bwMode="auto">
          <a:xfrm>
            <a:off x="1214415" y="1857364"/>
            <a:ext cx="7500990" cy="471490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Interpreting results and discussing</a:t>
            </a:r>
            <a:br>
              <a:rPr lang="en-US" sz="3600" b="1" dirty="0" smtClean="0">
                <a:solidFill>
                  <a:srgbClr val="FF0000"/>
                </a:solidFill>
              </a:rPr>
            </a:br>
            <a:r>
              <a:rPr lang="en-US" sz="3600" b="1" dirty="0" smtClean="0">
                <a:solidFill>
                  <a:srgbClr val="FF0000"/>
                </a:solidFill>
              </a:rPr>
              <a:t>treatment options</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099" name="Picture 3"/>
          <p:cNvPicPr>
            <a:picLocks noChangeAspect="1" noChangeArrowheads="1"/>
          </p:cNvPicPr>
          <p:nvPr/>
        </p:nvPicPr>
        <p:blipFill>
          <a:blip r:embed="rId2"/>
          <a:srcRect/>
          <a:stretch>
            <a:fillRect/>
          </a:stretch>
        </p:blipFill>
        <p:spPr bwMode="auto">
          <a:xfrm>
            <a:off x="1142976" y="1609724"/>
            <a:ext cx="7286676" cy="474823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Interpreting results and discussing</a:t>
            </a:r>
            <a:br>
              <a:rPr lang="en-US" sz="3600" b="1" dirty="0" smtClean="0">
                <a:solidFill>
                  <a:srgbClr val="FF0000"/>
                </a:solidFill>
              </a:rPr>
            </a:br>
            <a:r>
              <a:rPr lang="en-US" sz="3600" b="1" dirty="0" smtClean="0">
                <a:solidFill>
                  <a:srgbClr val="FF0000"/>
                </a:solidFill>
              </a:rPr>
              <a:t>treatment options</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5122" name="Picture 2"/>
          <p:cNvPicPr>
            <a:picLocks noGrp="1" noChangeAspect="1" noChangeArrowheads="1"/>
          </p:cNvPicPr>
          <p:nvPr>
            <p:ph idx="1"/>
          </p:nvPr>
        </p:nvPicPr>
        <p:blipFill>
          <a:blip r:embed="rId2"/>
          <a:srcRect/>
          <a:stretch>
            <a:fillRect/>
          </a:stretch>
        </p:blipFill>
        <p:spPr bwMode="auto">
          <a:xfrm>
            <a:off x="1357290" y="1981200"/>
            <a:ext cx="6858048" cy="444819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Interpreting results and discussing</a:t>
            </a:r>
            <a:br>
              <a:rPr lang="en-US" sz="3600" b="1" dirty="0" smtClean="0">
                <a:solidFill>
                  <a:srgbClr val="FF0000"/>
                </a:solidFill>
              </a:rPr>
            </a:br>
            <a:r>
              <a:rPr lang="en-US" sz="3600" b="1" dirty="0" smtClean="0">
                <a:solidFill>
                  <a:srgbClr val="FF0000"/>
                </a:solidFill>
              </a:rPr>
              <a:t>treatment options</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146" name="Picture 2"/>
          <p:cNvPicPr>
            <a:picLocks noGrp="1" noChangeAspect="1" noChangeArrowheads="1"/>
          </p:cNvPicPr>
          <p:nvPr>
            <p:ph idx="1"/>
          </p:nvPr>
        </p:nvPicPr>
        <p:blipFill>
          <a:blip r:embed="rId2"/>
          <a:srcRect/>
          <a:stretch>
            <a:fillRect/>
          </a:stretch>
        </p:blipFill>
        <p:spPr bwMode="auto">
          <a:xfrm>
            <a:off x="1714480" y="1571612"/>
            <a:ext cx="5929354" cy="485778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1785919" y="2967334"/>
            <a:ext cx="5929354"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Anovulation</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457200" y="381000"/>
            <a:ext cx="8305800" cy="1524000"/>
          </a:xfrm>
          <a:prstGeom prst="rect">
            <a:avLst/>
          </a:prstGeom>
          <a:gradFill rotWithShape="1">
            <a:gsLst>
              <a:gs pos="0">
                <a:srgbClr val="FF0000"/>
              </a:gs>
              <a:gs pos="50000">
                <a:schemeClr val="bg2"/>
              </a:gs>
              <a:gs pos="100000">
                <a:srgbClr val="FF0000"/>
              </a:gs>
            </a:gsLst>
            <a:lin ang="5400000" scaled="1"/>
          </a:gradFill>
          <a:ln w="9525">
            <a:noFill/>
            <a:miter lim="800000"/>
            <a:headEnd/>
            <a:tailEnd/>
          </a:ln>
          <a:effectLst/>
        </p:spPr>
        <p:txBody>
          <a:bodyPr wrap="none" anchor="ctr"/>
          <a:lstStyle/>
          <a:p>
            <a:pPr algn="ctr"/>
            <a:r>
              <a:rPr lang="en-US" altLang="ar-SA" sz="3200" b="1">
                <a:solidFill>
                  <a:schemeClr val="folHlink"/>
                </a:solidFill>
                <a:latin typeface="Tahoma" pitchFamily="34" charset="0"/>
              </a:rPr>
              <a:t>CNS-Hypothalamus-Pituitary</a:t>
            </a:r>
          </a:p>
          <a:p>
            <a:pPr algn="ctr"/>
            <a:r>
              <a:rPr lang="en-US" altLang="ar-SA" sz="3200" b="1">
                <a:solidFill>
                  <a:schemeClr val="folHlink"/>
                </a:solidFill>
                <a:latin typeface="Tahoma" pitchFamily="34" charset="0"/>
              </a:rPr>
              <a:t>Ovary-uterus Interaction</a:t>
            </a:r>
          </a:p>
        </p:txBody>
      </p:sp>
      <p:pic>
        <p:nvPicPr>
          <p:cNvPr id="285699" name="Picture 3" descr="ov-1"/>
          <p:cNvPicPr>
            <a:picLocks noGrp="1" noChangeAspect="1" noChangeArrowheads="1"/>
          </p:cNvPicPr>
          <p:nvPr>
            <p:ph type="clipArt" sz="half" idx="2"/>
          </p:nvPr>
        </p:nvPicPr>
        <p:blipFill>
          <a:blip r:embed="rId2"/>
          <a:srcRect/>
          <a:stretch>
            <a:fillRect/>
          </a:stretch>
        </p:blipFill>
        <p:spPr>
          <a:xfrm>
            <a:off x="5791200" y="2209800"/>
            <a:ext cx="3032125" cy="4114800"/>
          </a:xfrm>
          <a:noFill/>
          <a:ln/>
        </p:spPr>
      </p:pic>
      <p:sp>
        <p:nvSpPr>
          <p:cNvPr id="285700" name="Text Box 4"/>
          <p:cNvSpPr txBox="1">
            <a:spLocks noChangeArrowheads="1"/>
          </p:cNvSpPr>
          <p:nvPr/>
        </p:nvSpPr>
        <p:spPr bwMode="auto">
          <a:xfrm>
            <a:off x="533400" y="2057400"/>
            <a:ext cx="1649413" cy="336550"/>
          </a:xfrm>
          <a:prstGeom prst="rect">
            <a:avLst/>
          </a:prstGeom>
          <a:solidFill>
            <a:srgbClr val="FFFF00"/>
          </a:solidFill>
          <a:ln w="9525">
            <a:noFill/>
            <a:miter lim="800000"/>
            <a:headEnd/>
            <a:tailEnd/>
          </a:ln>
          <a:effectLst/>
        </p:spPr>
        <p:txBody>
          <a:bodyPr wrap="none">
            <a:spAutoFit/>
          </a:bodyPr>
          <a:lstStyle/>
          <a:p>
            <a:r>
              <a:rPr lang="en-US" altLang="ar-SA" sz="1600" b="1" dirty="0">
                <a:solidFill>
                  <a:schemeClr val="bg2"/>
                </a:solidFill>
                <a:latin typeface="Tahoma" pitchFamily="34" charset="0"/>
              </a:rPr>
              <a:t>Neural control</a:t>
            </a:r>
          </a:p>
        </p:txBody>
      </p:sp>
      <p:sp>
        <p:nvSpPr>
          <p:cNvPr id="285701" name="Text Box 5"/>
          <p:cNvSpPr txBox="1">
            <a:spLocks noChangeArrowheads="1"/>
          </p:cNvSpPr>
          <p:nvPr/>
        </p:nvSpPr>
        <p:spPr bwMode="auto">
          <a:xfrm>
            <a:off x="2667000" y="2057400"/>
            <a:ext cx="1901825" cy="336550"/>
          </a:xfrm>
          <a:prstGeom prst="rect">
            <a:avLst/>
          </a:prstGeom>
          <a:solidFill>
            <a:srgbClr val="FFFF00"/>
          </a:solidFill>
          <a:ln w="9525">
            <a:noFill/>
            <a:miter lim="800000"/>
            <a:headEnd/>
            <a:tailEnd/>
          </a:ln>
          <a:effectLst/>
        </p:spPr>
        <p:txBody>
          <a:bodyPr wrap="none">
            <a:spAutoFit/>
          </a:bodyPr>
          <a:lstStyle/>
          <a:p>
            <a:r>
              <a:rPr lang="en-US" altLang="ar-SA" sz="1600" b="1" dirty="0">
                <a:solidFill>
                  <a:schemeClr val="bg2"/>
                </a:solidFill>
                <a:latin typeface="Tahoma" pitchFamily="34" charset="0"/>
              </a:rPr>
              <a:t>Chemical control</a:t>
            </a:r>
          </a:p>
        </p:txBody>
      </p:sp>
      <p:sp>
        <p:nvSpPr>
          <p:cNvPr id="285702" name="Text Box 6"/>
          <p:cNvSpPr txBox="1">
            <a:spLocks noChangeArrowheads="1"/>
          </p:cNvSpPr>
          <p:nvPr/>
        </p:nvSpPr>
        <p:spPr bwMode="auto">
          <a:xfrm>
            <a:off x="304800" y="2743200"/>
            <a:ext cx="1220788" cy="581025"/>
          </a:xfrm>
          <a:prstGeom prst="rect">
            <a:avLst/>
          </a:prstGeom>
          <a:noFill/>
          <a:ln w="9525">
            <a:noFill/>
            <a:miter lim="800000"/>
            <a:headEnd/>
            <a:tailEnd/>
          </a:ln>
          <a:effectLst/>
        </p:spPr>
        <p:txBody>
          <a:bodyPr wrap="none">
            <a:spAutoFit/>
          </a:bodyPr>
          <a:lstStyle/>
          <a:p>
            <a:pPr algn="ctr"/>
            <a:r>
              <a:rPr lang="en-US" altLang="ar-SA" sz="1600" b="1">
                <a:solidFill>
                  <a:srgbClr val="FFFFCC"/>
                </a:solidFill>
                <a:latin typeface="Tahoma" pitchFamily="34" charset="0"/>
              </a:rPr>
              <a:t>Dopamine</a:t>
            </a:r>
          </a:p>
          <a:p>
            <a:pPr algn="ctr"/>
            <a:r>
              <a:rPr lang="en-US" altLang="ar-SA" sz="1600" b="1">
                <a:solidFill>
                  <a:srgbClr val="FFFFCC"/>
                </a:solidFill>
                <a:latin typeface="Tahoma" pitchFamily="34" charset="0"/>
              </a:rPr>
              <a:t> (-)</a:t>
            </a:r>
          </a:p>
        </p:txBody>
      </p:sp>
      <p:sp>
        <p:nvSpPr>
          <p:cNvPr id="285703" name="Text Box 7"/>
          <p:cNvSpPr txBox="1">
            <a:spLocks noChangeArrowheads="1"/>
          </p:cNvSpPr>
          <p:nvPr/>
        </p:nvSpPr>
        <p:spPr bwMode="auto">
          <a:xfrm>
            <a:off x="1828800" y="2743200"/>
            <a:ext cx="1719263" cy="581025"/>
          </a:xfrm>
          <a:prstGeom prst="rect">
            <a:avLst/>
          </a:prstGeom>
          <a:noFill/>
          <a:ln w="9525">
            <a:noFill/>
            <a:miter lim="800000"/>
            <a:headEnd/>
            <a:tailEnd/>
          </a:ln>
          <a:effectLst/>
        </p:spPr>
        <p:txBody>
          <a:bodyPr wrap="none">
            <a:spAutoFit/>
          </a:bodyPr>
          <a:lstStyle/>
          <a:p>
            <a:pPr algn="ctr"/>
            <a:r>
              <a:rPr lang="en-US" altLang="ar-SA" sz="1600" b="1">
                <a:solidFill>
                  <a:srgbClr val="FFFFCC"/>
                </a:solidFill>
                <a:latin typeface="Tahoma" pitchFamily="34" charset="0"/>
              </a:rPr>
              <a:t>Norepiniphrine</a:t>
            </a:r>
          </a:p>
          <a:p>
            <a:pPr algn="ctr"/>
            <a:r>
              <a:rPr lang="en-US" altLang="ar-SA" sz="1600" b="1">
                <a:solidFill>
                  <a:srgbClr val="FFFFCC"/>
                </a:solidFill>
                <a:latin typeface="Tahoma" pitchFamily="34" charset="0"/>
              </a:rPr>
              <a:t> (+)</a:t>
            </a:r>
          </a:p>
        </p:txBody>
      </p:sp>
      <p:sp>
        <p:nvSpPr>
          <p:cNvPr id="285704" name="Text Box 8"/>
          <p:cNvSpPr txBox="1">
            <a:spLocks noChangeArrowheads="1"/>
          </p:cNvSpPr>
          <p:nvPr/>
        </p:nvSpPr>
        <p:spPr bwMode="auto">
          <a:xfrm>
            <a:off x="3962400" y="2743200"/>
            <a:ext cx="1458913" cy="581025"/>
          </a:xfrm>
          <a:prstGeom prst="rect">
            <a:avLst/>
          </a:prstGeom>
          <a:noFill/>
          <a:ln w="9525">
            <a:noFill/>
            <a:miter lim="800000"/>
            <a:headEnd/>
            <a:tailEnd/>
          </a:ln>
          <a:effectLst/>
        </p:spPr>
        <p:txBody>
          <a:bodyPr wrap="none">
            <a:spAutoFit/>
          </a:bodyPr>
          <a:lstStyle/>
          <a:p>
            <a:pPr algn="ctr"/>
            <a:r>
              <a:rPr lang="en-US" altLang="ar-SA" sz="1600" b="1">
                <a:solidFill>
                  <a:srgbClr val="FFFFCC"/>
                </a:solidFill>
                <a:latin typeface="Tahoma" pitchFamily="34" charset="0"/>
              </a:rPr>
              <a:t>Endorphines</a:t>
            </a:r>
          </a:p>
          <a:p>
            <a:pPr algn="ctr"/>
            <a:r>
              <a:rPr lang="en-US" altLang="ar-SA" sz="1600" b="1">
                <a:solidFill>
                  <a:srgbClr val="FFFFCC"/>
                </a:solidFill>
                <a:latin typeface="Tahoma" pitchFamily="34" charset="0"/>
              </a:rPr>
              <a:t> (-)</a:t>
            </a:r>
          </a:p>
        </p:txBody>
      </p:sp>
      <p:sp>
        <p:nvSpPr>
          <p:cNvPr id="285705" name="Text Box 9"/>
          <p:cNvSpPr txBox="1">
            <a:spLocks noChangeArrowheads="1"/>
          </p:cNvSpPr>
          <p:nvPr/>
        </p:nvSpPr>
        <p:spPr bwMode="auto">
          <a:xfrm>
            <a:off x="1828800" y="3657600"/>
            <a:ext cx="1905000" cy="336550"/>
          </a:xfrm>
          <a:prstGeom prst="rect">
            <a:avLst/>
          </a:prstGeom>
          <a:solidFill>
            <a:schemeClr val="tx1"/>
          </a:solidFill>
          <a:ln w="9525">
            <a:noFill/>
            <a:miter lim="800000"/>
            <a:headEnd/>
            <a:tailEnd/>
          </a:ln>
          <a:effectLst/>
        </p:spPr>
        <p:txBody>
          <a:bodyPr>
            <a:spAutoFit/>
          </a:bodyPr>
          <a:lstStyle/>
          <a:p>
            <a:pPr>
              <a:spcBef>
                <a:spcPct val="50000"/>
              </a:spcBef>
            </a:pPr>
            <a:r>
              <a:rPr lang="en-US" altLang="ar-SA" sz="1600" b="1">
                <a:solidFill>
                  <a:schemeClr val="bg1"/>
                </a:solidFill>
                <a:latin typeface="Tahoma" pitchFamily="34" charset="0"/>
              </a:rPr>
              <a:t>Hypothalamus</a:t>
            </a:r>
          </a:p>
        </p:txBody>
      </p:sp>
      <p:sp>
        <p:nvSpPr>
          <p:cNvPr id="285706" name="Text Box 10"/>
          <p:cNvSpPr txBox="1">
            <a:spLocks noChangeArrowheads="1"/>
          </p:cNvSpPr>
          <p:nvPr/>
        </p:nvSpPr>
        <p:spPr bwMode="auto">
          <a:xfrm>
            <a:off x="2286000" y="4038600"/>
            <a:ext cx="1143000" cy="369332"/>
          </a:xfrm>
          <a:prstGeom prst="rect">
            <a:avLst/>
          </a:prstGeom>
          <a:noFill/>
          <a:ln w="9525">
            <a:noFill/>
            <a:miter lim="800000"/>
            <a:headEnd/>
            <a:tailEnd/>
          </a:ln>
          <a:effectLst/>
        </p:spPr>
        <p:txBody>
          <a:bodyPr>
            <a:spAutoFit/>
          </a:bodyPr>
          <a:lstStyle/>
          <a:p>
            <a:r>
              <a:rPr lang="en-US" altLang="ar-SA" sz="1800" b="1" dirty="0" err="1">
                <a:solidFill>
                  <a:srgbClr val="FFFF00"/>
                </a:solidFill>
                <a:latin typeface="Times New Roman" pitchFamily="18" charset="0"/>
              </a:rPr>
              <a:t>Gn</a:t>
            </a:r>
            <a:r>
              <a:rPr lang="en-US" altLang="ar-SA" sz="1800" b="1" dirty="0">
                <a:solidFill>
                  <a:srgbClr val="FFFF00"/>
                </a:solidFill>
                <a:latin typeface="Times New Roman" pitchFamily="18" charset="0"/>
              </a:rPr>
              <a:t>-RH</a:t>
            </a:r>
          </a:p>
        </p:txBody>
      </p:sp>
      <p:sp>
        <p:nvSpPr>
          <p:cNvPr id="285707" name="Text Box 11"/>
          <p:cNvSpPr txBox="1">
            <a:spLocks noChangeArrowheads="1"/>
          </p:cNvSpPr>
          <p:nvPr/>
        </p:nvSpPr>
        <p:spPr bwMode="auto">
          <a:xfrm>
            <a:off x="1828800" y="4419600"/>
            <a:ext cx="1905000" cy="336550"/>
          </a:xfrm>
          <a:prstGeom prst="rect">
            <a:avLst/>
          </a:prstGeom>
          <a:solidFill>
            <a:schemeClr val="tx1"/>
          </a:solidFill>
          <a:ln w="9525">
            <a:noFill/>
            <a:miter lim="800000"/>
            <a:headEnd/>
            <a:tailEnd/>
          </a:ln>
          <a:effectLst/>
        </p:spPr>
        <p:txBody>
          <a:bodyPr>
            <a:spAutoFit/>
          </a:bodyPr>
          <a:lstStyle/>
          <a:p>
            <a:pPr>
              <a:spcBef>
                <a:spcPct val="50000"/>
              </a:spcBef>
            </a:pPr>
            <a:r>
              <a:rPr lang="en-US" altLang="ar-SA" sz="1600" b="1">
                <a:solidFill>
                  <a:schemeClr val="bg1"/>
                </a:solidFill>
                <a:latin typeface="Tahoma" pitchFamily="34" charset="0"/>
              </a:rPr>
              <a:t>Ant. pituitary</a:t>
            </a:r>
          </a:p>
        </p:txBody>
      </p:sp>
      <p:sp>
        <p:nvSpPr>
          <p:cNvPr id="285708" name="Text Box 12"/>
          <p:cNvSpPr txBox="1">
            <a:spLocks noChangeArrowheads="1"/>
          </p:cNvSpPr>
          <p:nvPr/>
        </p:nvSpPr>
        <p:spPr bwMode="auto">
          <a:xfrm>
            <a:off x="2362200" y="4800600"/>
            <a:ext cx="981075" cy="336550"/>
          </a:xfrm>
          <a:prstGeom prst="rect">
            <a:avLst/>
          </a:prstGeom>
          <a:noFill/>
          <a:ln w="9525">
            <a:noFill/>
            <a:miter lim="800000"/>
            <a:headEnd/>
            <a:tailEnd/>
          </a:ln>
          <a:effectLst/>
        </p:spPr>
        <p:txBody>
          <a:bodyPr wrap="none">
            <a:spAutoFit/>
          </a:bodyPr>
          <a:lstStyle/>
          <a:p>
            <a:r>
              <a:rPr lang="en-US" altLang="ar-SA" sz="1600" b="1" dirty="0">
                <a:solidFill>
                  <a:srgbClr val="FFFF00"/>
                </a:solidFill>
                <a:latin typeface="Tahoma" pitchFamily="34" charset="0"/>
              </a:rPr>
              <a:t>FSH, LH</a:t>
            </a:r>
          </a:p>
        </p:txBody>
      </p:sp>
      <p:sp>
        <p:nvSpPr>
          <p:cNvPr id="285709" name="Oval 13"/>
          <p:cNvSpPr>
            <a:spLocks noChangeArrowheads="1"/>
          </p:cNvSpPr>
          <p:nvPr/>
        </p:nvSpPr>
        <p:spPr bwMode="auto">
          <a:xfrm>
            <a:off x="2209800" y="5105400"/>
            <a:ext cx="1066800" cy="609600"/>
          </a:xfrm>
          <a:prstGeom prst="ellipse">
            <a:avLst/>
          </a:prstGeom>
          <a:solidFill>
            <a:schemeClr val="tx1"/>
          </a:solidFill>
          <a:ln w="9525">
            <a:noFill/>
            <a:round/>
            <a:headEnd/>
            <a:tailEnd/>
          </a:ln>
          <a:effectLst/>
        </p:spPr>
        <p:txBody>
          <a:bodyPr wrap="none" anchor="ctr"/>
          <a:lstStyle/>
          <a:p>
            <a:pPr algn="ctr"/>
            <a:r>
              <a:rPr lang="en-US" altLang="ar-SA" sz="1600" b="1">
                <a:solidFill>
                  <a:schemeClr val="bg1"/>
                </a:solidFill>
                <a:latin typeface="Tahoma" pitchFamily="34" charset="0"/>
              </a:rPr>
              <a:t>Ovaries </a:t>
            </a:r>
          </a:p>
        </p:txBody>
      </p:sp>
      <p:sp>
        <p:nvSpPr>
          <p:cNvPr id="285710" name="Text Box 14"/>
          <p:cNvSpPr txBox="1">
            <a:spLocks noChangeArrowheads="1"/>
          </p:cNvSpPr>
          <p:nvPr/>
        </p:nvSpPr>
        <p:spPr bwMode="auto">
          <a:xfrm>
            <a:off x="2209800" y="5867400"/>
            <a:ext cx="990600" cy="336550"/>
          </a:xfrm>
          <a:prstGeom prst="rect">
            <a:avLst/>
          </a:prstGeom>
          <a:solidFill>
            <a:schemeClr val="tx1"/>
          </a:solidFill>
          <a:ln w="9525">
            <a:noFill/>
            <a:miter lim="800000"/>
            <a:headEnd/>
            <a:tailEnd/>
          </a:ln>
          <a:effectLst/>
        </p:spPr>
        <p:txBody>
          <a:bodyPr>
            <a:spAutoFit/>
          </a:bodyPr>
          <a:lstStyle/>
          <a:p>
            <a:pPr>
              <a:spcBef>
                <a:spcPct val="50000"/>
              </a:spcBef>
            </a:pPr>
            <a:r>
              <a:rPr lang="en-US" altLang="ar-SA" sz="1600" b="1" dirty="0">
                <a:solidFill>
                  <a:schemeClr val="bg1"/>
                </a:solidFill>
                <a:latin typeface="Tahoma" pitchFamily="34" charset="0"/>
              </a:rPr>
              <a:t>Uterus</a:t>
            </a:r>
          </a:p>
        </p:txBody>
      </p:sp>
      <p:sp>
        <p:nvSpPr>
          <p:cNvPr id="285711" name="Text Box 15"/>
          <p:cNvSpPr txBox="1">
            <a:spLocks noChangeArrowheads="1"/>
          </p:cNvSpPr>
          <p:nvPr/>
        </p:nvSpPr>
        <p:spPr bwMode="auto">
          <a:xfrm>
            <a:off x="3733800" y="5181600"/>
            <a:ext cx="1555750" cy="336550"/>
          </a:xfrm>
          <a:prstGeom prst="rect">
            <a:avLst/>
          </a:prstGeom>
          <a:solidFill>
            <a:srgbClr val="FFFFCC"/>
          </a:solidFill>
          <a:ln w="9525">
            <a:noFill/>
            <a:miter lim="800000"/>
            <a:headEnd/>
            <a:tailEnd/>
          </a:ln>
          <a:effectLst/>
        </p:spPr>
        <p:txBody>
          <a:bodyPr wrap="none">
            <a:spAutoFit/>
          </a:bodyPr>
          <a:lstStyle/>
          <a:p>
            <a:r>
              <a:rPr lang="en-US" altLang="ar-SA" sz="1600" b="1">
                <a:solidFill>
                  <a:srgbClr val="CC0066"/>
                </a:solidFill>
                <a:latin typeface="Tahoma" pitchFamily="34" charset="0"/>
              </a:rPr>
              <a:t>Progesterone</a:t>
            </a:r>
          </a:p>
        </p:txBody>
      </p:sp>
      <p:sp>
        <p:nvSpPr>
          <p:cNvPr id="285712" name="Text Box 16"/>
          <p:cNvSpPr txBox="1">
            <a:spLocks noChangeArrowheads="1"/>
          </p:cNvSpPr>
          <p:nvPr/>
        </p:nvSpPr>
        <p:spPr bwMode="auto">
          <a:xfrm>
            <a:off x="685800" y="5181600"/>
            <a:ext cx="1143000" cy="336550"/>
          </a:xfrm>
          <a:prstGeom prst="rect">
            <a:avLst/>
          </a:prstGeom>
          <a:solidFill>
            <a:srgbClr val="FFFFCC"/>
          </a:solidFill>
          <a:ln w="9525">
            <a:noFill/>
            <a:miter lim="800000"/>
            <a:headEnd/>
            <a:tailEnd/>
          </a:ln>
          <a:effectLst/>
        </p:spPr>
        <p:txBody>
          <a:bodyPr>
            <a:spAutoFit/>
          </a:bodyPr>
          <a:lstStyle/>
          <a:p>
            <a:r>
              <a:rPr lang="en-US" altLang="ar-SA" sz="1600" b="1">
                <a:solidFill>
                  <a:srgbClr val="CC0066"/>
                </a:solidFill>
                <a:latin typeface="Tahoma" pitchFamily="34" charset="0"/>
              </a:rPr>
              <a:t>Estrogen</a:t>
            </a:r>
          </a:p>
        </p:txBody>
      </p:sp>
      <p:sp>
        <p:nvSpPr>
          <p:cNvPr id="285713" name="Rectangle 17"/>
          <p:cNvSpPr>
            <a:spLocks noChangeArrowheads="1"/>
          </p:cNvSpPr>
          <p:nvPr/>
        </p:nvSpPr>
        <p:spPr bwMode="auto">
          <a:xfrm>
            <a:off x="2057400" y="6400800"/>
            <a:ext cx="1327150" cy="457200"/>
          </a:xfrm>
          <a:prstGeom prst="rect">
            <a:avLst/>
          </a:prstGeom>
          <a:noFill/>
          <a:ln w="9525">
            <a:noFill/>
            <a:miter lim="800000"/>
            <a:headEnd/>
            <a:tailEnd/>
          </a:ln>
          <a:effectLst/>
        </p:spPr>
        <p:txBody>
          <a:bodyPr wrap="none">
            <a:spAutoFit/>
          </a:bodyPr>
          <a:lstStyle/>
          <a:p>
            <a:r>
              <a:rPr lang="en-US" altLang="ar-SA" sz="2400" b="1" i="1" dirty="0">
                <a:solidFill>
                  <a:srgbClr val="FFFF00"/>
                </a:solidFill>
                <a:latin typeface="Tahoma" pitchFamily="34" charset="0"/>
              </a:rPr>
              <a:t>Menses</a:t>
            </a:r>
            <a:endParaRPr lang="en-US" sz="2400" b="1" i="1" dirty="0">
              <a:solidFill>
                <a:srgbClr val="FFFF00"/>
              </a:solidFill>
              <a:latin typeface="Tahoma" pitchFamily="34" charset="0"/>
            </a:endParaRPr>
          </a:p>
        </p:txBody>
      </p:sp>
      <p:sp>
        <p:nvSpPr>
          <p:cNvPr id="285714" name="AutoShape 18"/>
          <p:cNvSpPr>
            <a:spLocks noChangeArrowheads="1"/>
          </p:cNvSpPr>
          <p:nvPr/>
        </p:nvSpPr>
        <p:spPr bwMode="auto">
          <a:xfrm>
            <a:off x="4572000" y="4318000"/>
            <a:ext cx="457200" cy="381000"/>
          </a:xfrm>
          <a:prstGeom prst="star8">
            <a:avLst>
              <a:gd name="adj" fmla="val 38250"/>
            </a:avLst>
          </a:prstGeom>
          <a:noFill/>
          <a:ln w="9525">
            <a:noFill/>
            <a:miter lim="800000"/>
            <a:headEnd/>
            <a:tailEnd/>
          </a:ln>
          <a:effectLst/>
        </p:spPr>
        <p:txBody>
          <a:bodyPr wrap="none" anchor="ctr"/>
          <a:lstStyle/>
          <a:p>
            <a:pPr algn="ctr"/>
            <a:r>
              <a:rPr lang="en-US" altLang="en-US" sz="3600" b="1" dirty="0">
                <a:solidFill>
                  <a:srgbClr val="FFFF00"/>
                </a:solidFill>
                <a:latin typeface="Times New Roman" pitchFamily="18" charset="0"/>
                <a:cs typeface="Times New Roman" pitchFamily="18" charset="0"/>
              </a:rPr>
              <a:t>–</a:t>
            </a:r>
          </a:p>
        </p:txBody>
      </p:sp>
      <p:sp>
        <p:nvSpPr>
          <p:cNvPr id="285715" name="AutoShape 19"/>
          <p:cNvSpPr>
            <a:spLocks noChangeArrowheads="1"/>
          </p:cNvSpPr>
          <p:nvPr/>
        </p:nvSpPr>
        <p:spPr bwMode="auto">
          <a:xfrm>
            <a:off x="685800" y="4318000"/>
            <a:ext cx="533400" cy="381000"/>
          </a:xfrm>
          <a:prstGeom prst="star8">
            <a:avLst>
              <a:gd name="adj" fmla="val 38250"/>
            </a:avLst>
          </a:prstGeom>
          <a:noFill/>
          <a:ln w="9525">
            <a:noFill/>
            <a:miter lim="800000"/>
            <a:headEnd/>
            <a:tailEnd/>
          </a:ln>
          <a:effectLst/>
        </p:spPr>
        <p:txBody>
          <a:bodyPr wrap="none" anchor="ctr"/>
          <a:lstStyle/>
          <a:p>
            <a:pPr algn="ctr"/>
            <a:r>
              <a:rPr lang="en-US" altLang="en-US" sz="3600" b="1" dirty="0">
                <a:solidFill>
                  <a:srgbClr val="FFFF00"/>
                </a:solidFill>
                <a:latin typeface="Times New Roman" pitchFamily="18" charset="0"/>
                <a:cs typeface="Times New Roman" pitchFamily="18" charset="0"/>
              </a:rPr>
              <a:t>±</a:t>
            </a:r>
          </a:p>
        </p:txBody>
      </p:sp>
      <p:cxnSp>
        <p:nvCxnSpPr>
          <p:cNvPr id="285716" name="AutoShape 20"/>
          <p:cNvCxnSpPr>
            <a:cxnSpLocks noChangeShapeType="1"/>
            <a:stCxn id="285711" idx="2"/>
            <a:endCxn id="285710" idx="3"/>
          </p:cNvCxnSpPr>
          <p:nvPr/>
        </p:nvCxnSpPr>
        <p:spPr bwMode="auto">
          <a:xfrm rot="5400000">
            <a:off x="3597275" y="5121275"/>
            <a:ext cx="517525" cy="1311275"/>
          </a:xfrm>
          <a:prstGeom prst="bentConnector2">
            <a:avLst/>
          </a:prstGeom>
          <a:noFill/>
          <a:ln w="9525">
            <a:solidFill>
              <a:schemeClr val="tx1"/>
            </a:solidFill>
            <a:miter lim="800000"/>
            <a:headEnd/>
            <a:tailEnd type="triangle" w="med" len="med"/>
          </a:ln>
          <a:effectLst/>
        </p:spPr>
      </p:cxnSp>
      <p:cxnSp>
        <p:nvCxnSpPr>
          <p:cNvPr id="285717" name="AutoShape 21"/>
          <p:cNvCxnSpPr>
            <a:cxnSpLocks noChangeShapeType="1"/>
            <a:stCxn id="285712" idx="2"/>
            <a:endCxn id="285710" idx="1"/>
          </p:cNvCxnSpPr>
          <p:nvPr/>
        </p:nvCxnSpPr>
        <p:spPr bwMode="auto">
          <a:xfrm rot="16200000" flipH="1">
            <a:off x="1474787" y="5300663"/>
            <a:ext cx="517525" cy="952500"/>
          </a:xfrm>
          <a:prstGeom prst="bentConnector2">
            <a:avLst/>
          </a:prstGeom>
          <a:noFill/>
          <a:ln w="9525">
            <a:solidFill>
              <a:schemeClr val="tx1"/>
            </a:solidFill>
            <a:miter lim="800000"/>
            <a:headEnd/>
            <a:tailEnd type="triangle" w="med" len="med"/>
          </a:ln>
          <a:effectLst/>
        </p:spPr>
      </p:cxnSp>
      <p:cxnSp>
        <p:nvCxnSpPr>
          <p:cNvPr id="285718" name="AutoShape 22"/>
          <p:cNvCxnSpPr>
            <a:cxnSpLocks noChangeShapeType="1"/>
          </p:cNvCxnSpPr>
          <p:nvPr/>
        </p:nvCxnSpPr>
        <p:spPr bwMode="auto">
          <a:xfrm rot="5400000" flipH="1">
            <a:off x="3444875" y="4098925"/>
            <a:ext cx="1355725" cy="777875"/>
          </a:xfrm>
          <a:prstGeom prst="bentConnector2">
            <a:avLst/>
          </a:prstGeom>
          <a:noFill/>
          <a:ln w="9525">
            <a:solidFill>
              <a:schemeClr val="tx1"/>
            </a:solidFill>
            <a:miter lim="800000"/>
            <a:headEnd/>
            <a:tailEnd type="triangle" w="med" len="med"/>
          </a:ln>
          <a:effectLst/>
        </p:spPr>
      </p:cxnSp>
      <p:cxnSp>
        <p:nvCxnSpPr>
          <p:cNvPr id="285719" name="AutoShape 23"/>
          <p:cNvCxnSpPr>
            <a:cxnSpLocks noChangeShapeType="1"/>
            <a:stCxn id="285712" idx="0"/>
            <a:endCxn id="285705" idx="1"/>
          </p:cNvCxnSpPr>
          <p:nvPr/>
        </p:nvCxnSpPr>
        <p:spPr bwMode="auto">
          <a:xfrm rot="16200000">
            <a:off x="865187" y="4217988"/>
            <a:ext cx="1355725" cy="571500"/>
          </a:xfrm>
          <a:prstGeom prst="bentConnector2">
            <a:avLst/>
          </a:prstGeom>
          <a:noFill/>
          <a:ln w="9525">
            <a:solidFill>
              <a:schemeClr val="tx1"/>
            </a:solidFill>
            <a:miter lim="800000"/>
            <a:headEnd/>
            <a:tailEnd type="triangle" w="med" len="med"/>
          </a:ln>
          <a:effectLst/>
        </p:spPr>
      </p:cxnSp>
      <p:cxnSp>
        <p:nvCxnSpPr>
          <p:cNvPr id="285720" name="AutoShape 24"/>
          <p:cNvCxnSpPr>
            <a:cxnSpLocks noChangeShapeType="1"/>
            <a:stCxn id="285712" idx="0"/>
            <a:endCxn id="285707" idx="1"/>
          </p:cNvCxnSpPr>
          <p:nvPr/>
        </p:nvCxnSpPr>
        <p:spPr bwMode="auto">
          <a:xfrm rot="16200000">
            <a:off x="1246187" y="4598988"/>
            <a:ext cx="593725" cy="571500"/>
          </a:xfrm>
          <a:prstGeom prst="bentConnector2">
            <a:avLst/>
          </a:prstGeom>
          <a:noFill/>
          <a:ln w="9525">
            <a:solidFill>
              <a:schemeClr val="tx1"/>
            </a:solidFill>
            <a:miter lim="800000"/>
            <a:headEnd/>
            <a:tailEnd type="triangle" w="med" len="med"/>
          </a:ln>
          <a:effectLst/>
        </p:spPr>
      </p:cxnSp>
      <p:cxnSp>
        <p:nvCxnSpPr>
          <p:cNvPr id="285721" name="AutoShape 25"/>
          <p:cNvCxnSpPr>
            <a:cxnSpLocks noChangeShapeType="1"/>
            <a:stCxn id="285700" idx="2"/>
            <a:endCxn id="285703" idx="0"/>
          </p:cNvCxnSpPr>
          <p:nvPr/>
        </p:nvCxnSpPr>
        <p:spPr bwMode="auto">
          <a:xfrm rot="16200000" flipH="1">
            <a:off x="1849438" y="1903412"/>
            <a:ext cx="349250" cy="1330325"/>
          </a:xfrm>
          <a:prstGeom prst="bentConnector3">
            <a:avLst>
              <a:gd name="adj1" fmla="val 50000"/>
            </a:avLst>
          </a:prstGeom>
          <a:noFill/>
          <a:ln w="9525">
            <a:solidFill>
              <a:schemeClr val="tx1"/>
            </a:solidFill>
            <a:miter lim="800000"/>
            <a:headEnd/>
            <a:tailEnd type="triangle" w="med" len="med"/>
          </a:ln>
          <a:effectLst/>
        </p:spPr>
      </p:cxnSp>
      <p:cxnSp>
        <p:nvCxnSpPr>
          <p:cNvPr id="285722" name="AutoShape 26"/>
          <p:cNvCxnSpPr>
            <a:cxnSpLocks noChangeShapeType="1"/>
            <a:stCxn id="285700" idx="2"/>
            <a:endCxn id="285702" idx="0"/>
          </p:cNvCxnSpPr>
          <p:nvPr/>
        </p:nvCxnSpPr>
        <p:spPr bwMode="auto">
          <a:xfrm rot="5400000">
            <a:off x="962819" y="2347119"/>
            <a:ext cx="349250" cy="442912"/>
          </a:xfrm>
          <a:prstGeom prst="bentConnector3">
            <a:avLst>
              <a:gd name="adj1" fmla="val 50000"/>
            </a:avLst>
          </a:prstGeom>
          <a:noFill/>
          <a:ln w="9525">
            <a:solidFill>
              <a:schemeClr val="tx1"/>
            </a:solidFill>
            <a:miter lim="800000"/>
            <a:headEnd/>
            <a:tailEnd type="triangle" w="med" len="med"/>
          </a:ln>
          <a:effectLst/>
        </p:spPr>
      </p:cxnSp>
      <p:cxnSp>
        <p:nvCxnSpPr>
          <p:cNvPr id="285723" name="AutoShape 27"/>
          <p:cNvCxnSpPr>
            <a:cxnSpLocks noChangeShapeType="1"/>
            <a:stCxn id="285704" idx="2"/>
            <a:endCxn id="285705" idx="0"/>
          </p:cNvCxnSpPr>
          <p:nvPr/>
        </p:nvCxnSpPr>
        <p:spPr bwMode="auto">
          <a:xfrm rot="5400000">
            <a:off x="3570287" y="2535238"/>
            <a:ext cx="333375" cy="1911350"/>
          </a:xfrm>
          <a:prstGeom prst="bentConnector3">
            <a:avLst>
              <a:gd name="adj1" fmla="val 50000"/>
            </a:avLst>
          </a:prstGeom>
          <a:noFill/>
          <a:ln w="9525">
            <a:solidFill>
              <a:schemeClr val="tx1"/>
            </a:solidFill>
            <a:miter lim="800000"/>
            <a:headEnd/>
            <a:tailEnd type="triangle" w="med" len="med"/>
          </a:ln>
          <a:effectLst/>
        </p:spPr>
      </p:cxnSp>
      <p:cxnSp>
        <p:nvCxnSpPr>
          <p:cNvPr id="285724" name="AutoShape 28"/>
          <p:cNvCxnSpPr>
            <a:cxnSpLocks noChangeShapeType="1"/>
            <a:stCxn id="285703" idx="2"/>
            <a:endCxn id="285705" idx="0"/>
          </p:cNvCxnSpPr>
          <p:nvPr/>
        </p:nvCxnSpPr>
        <p:spPr bwMode="auto">
          <a:xfrm rot="16200000" flipH="1">
            <a:off x="2568575" y="3444875"/>
            <a:ext cx="333375" cy="92075"/>
          </a:xfrm>
          <a:prstGeom prst="bentConnector3">
            <a:avLst>
              <a:gd name="adj1" fmla="val 50000"/>
            </a:avLst>
          </a:prstGeom>
          <a:noFill/>
          <a:ln w="9525">
            <a:solidFill>
              <a:schemeClr val="tx1"/>
            </a:solidFill>
            <a:miter lim="800000"/>
            <a:headEnd/>
            <a:tailEnd type="triangle" w="med" len="med"/>
          </a:ln>
          <a:effectLst/>
        </p:spPr>
      </p:cxnSp>
      <p:cxnSp>
        <p:nvCxnSpPr>
          <p:cNvPr id="285725" name="AutoShape 29"/>
          <p:cNvCxnSpPr>
            <a:cxnSpLocks noChangeShapeType="1"/>
            <a:stCxn id="285702" idx="2"/>
            <a:endCxn id="285705" idx="0"/>
          </p:cNvCxnSpPr>
          <p:nvPr/>
        </p:nvCxnSpPr>
        <p:spPr bwMode="auto">
          <a:xfrm rot="16200000" flipH="1">
            <a:off x="1681956" y="2558257"/>
            <a:ext cx="333375" cy="1865312"/>
          </a:xfrm>
          <a:prstGeom prst="bentConnector3">
            <a:avLst>
              <a:gd name="adj1" fmla="val 50000"/>
            </a:avLst>
          </a:prstGeom>
          <a:noFill/>
          <a:ln w="9525">
            <a:solidFill>
              <a:schemeClr val="tx1"/>
            </a:solidFill>
            <a:miter lim="800000"/>
            <a:headEnd/>
            <a:tailEnd type="triangle" w="med" len="med"/>
          </a:ln>
          <a:effectLst/>
        </p:spPr>
      </p:cxnSp>
      <p:cxnSp>
        <p:nvCxnSpPr>
          <p:cNvPr id="285726" name="AutoShape 30"/>
          <p:cNvCxnSpPr>
            <a:cxnSpLocks noChangeShapeType="1"/>
            <a:stCxn id="285701" idx="2"/>
            <a:endCxn id="285704" idx="0"/>
          </p:cNvCxnSpPr>
          <p:nvPr/>
        </p:nvCxnSpPr>
        <p:spPr bwMode="auto">
          <a:xfrm rot="16200000" flipH="1">
            <a:off x="3980657" y="2031206"/>
            <a:ext cx="349250" cy="1074737"/>
          </a:xfrm>
          <a:prstGeom prst="bentConnector3">
            <a:avLst>
              <a:gd name="adj1" fmla="val 50000"/>
            </a:avLst>
          </a:prstGeom>
          <a:noFill/>
          <a:ln w="9525">
            <a:solidFill>
              <a:schemeClr val="tx1"/>
            </a:solidFill>
            <a:miter lim="800000"/>
            <a:headEnd/>
            <a:tailEnd type="triangle" w="med" len="med"/>
          </a:ln>
          <a:effectLst/>
        </p:spPr>
      </p:cxnSp>
      <p:sp>
        <p:nvSpPr>
          <p:cNvPr id="285727" name="Line 31"/>
          <p:cNvSpPr>
            <a:spLocks noChangeShapeType="1"/>
          </p:cNvSpPr>
          <p:nvPr/>
        </p:nvSpPr>
        <p:spPr bwMode="auto">
          <a:xfrm>
            <a:off x="3276600" y="5410200"/>
            <a:ext cx="304800" cy="0"/>
          </a:xfrm>
          <a:prstGeom prst="line">
            <a:avLst/>
          </a:prstGeom>
          <a:noFill/>
          <a:ln w="9525">
            <a:solidFill>
              <a:schemeClr val="tx1"/>
            </a:solidFill>
            <a:round/>
            <a:headEnd/>
            <a:tailEnd type="triangle" w="med" len="med"/>
          </a:ln>
          <a:effectLst/>
        </p:spPr>
        <p:txBody>
          <a:bodyPr wrap="none"/>
          <a:lstStyle/>
          <a:p>
            <a:endParaRPr lang="en-US"/>
          </a:p>
        </p:txBody>
      </p:sp>
      <p:sp>
        <p:nvSpPr>
          <p:cNvPr id="285728" name="Line 32"/>
          <p:cNvSpPr>
            <a:spLocks noChangeShapeType="1"/>
          </p:cNvSpPr>
          <p:nvPr/>
        </p:nvSpPr>
        <p:spPr bwMode="auto">
          <a:xfrm flipH="1">
            <a:off x="1905000" y="5410200"/>
            <a:ext cx="304800" cy="0"/>
          </a:xfrm>
          <a:prstGeom prst="line">
            <a:avLst/>
          </a:prstGeom>
          <a:noFill/>
          <a:ln w="9525">
            <a:solidFill>
              <a:schemeClr val="tx1"/>
            </a:solidFill>
            <a:round/>
            <a:headEnd/>
            <a:tailEnd type="triangle" w="med" len="med"/>
          </a:ln>
          <a:effectLst/>
        </p:spPr>
        <p:txBody>
          <a:bodyPr wrap="none"/>
          <a:lstStyle/>
          <a:p>
            <a:endParaRPr lang="en-US"/>
          </a:p>
        </p:txBody>
      </p:sp>
      <p:sp>
        <p:nvSpPr>
          <p:cNvPr id="285729" name="Text Box 33"/>
          <p:cNvSpPr txBox="1">
            <a:spLocks noChangeArrowheads="1"/>
          </p:cNvSpPr>
          <p:nvPr/>
        </p:nvSpPr>
        <p:spPr bwMode="auto">
          <a:xfrm>
            <a:off x="4114800" y="4267200"/>
            <a:ext cx="387350" cy="579438"/>
          </a:xfrm>
          <a:prstGeom prst="rect">
            <a:avLst/>
          </a:prstGeom>
          <a:noFill/>
          <a:ln w="9525">
            <a:noFill/>
            <a:miter lim="800000"/>
            <a:headEnd/>
            <a:tailEnd/>
          </a:ln>
          <a:effectLst/>
        </p:spPr>
        <p:txBody>
          <a:bodyPr wrap="none">
            <a:spAutoFit/>
          </a:bodyPr>
          <a:lstStyle/>
          <a:p>
            <a:r>
              <a:rPr lang="en-US" sz="3200" b="1" dirty="0">
                <a:solidFill>
                  <a:srgbClr val="FFFF00"/>
                </a:solidFill>
                <a:latin typeface="Times New Roman" pitchFamily="18" charset="0"/>
              </a:rPr>
              <a:t>?</a:t>
            </a:r>
          </a:p>
        </p:txBody>
      </p:sp>
      <p:sp>
        <p:nvSpPr>
          <p:cNvPr id="285730" name="Line 34"/>
          <p:cNvSpPr>
            <a:spLocks noChangeShapeType="1"/>
          </p:cNvSpPr>
          <p:nvPr/>
        </p:nvSpPr>
        <p:spPr bwMode="auto">
          <a:xfrm>
            <a:off x="2667000" y="6248400"/>
            <a:ext cx="0" cy="228600"/>
          </a:xfrm>
          <a:prstGeom prst="line">
            <a:avLst/>
          </a:prstGeom>
          <a:noFill/>
          <a:ln w="9525">
            <a:solidFill>
              <a:schemeClr val="tx1"/>
            </a:solidFill>
            <a:round/>
            <a:headEnd/>
            <a:tailEnd type="triangle" w="med" len="med"/>
          </a:ln>
          <a:effectLst/>
        </p:spPr>
        <p:txBody>
          <a:bodyPr wrap="none"/>
          <a:lstStyle/>
          <a:p>
            <a:endParaRPr lang="en-US"/>
          </a:p>
        </p:txBody>
      </p:sp>
    </p:spTree>
  </p:cSld>
  <p:clrMapOvr>
    <a:masterClrMapping/>
  </p:clrMapOvr>
  <p:transition spd="med">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7170" name="Picture 2"/>
          <p:cNvPicPr>
            <a:picLocks noChangeAspect="1" noChangeArrowheads="1"/>
          </p:cNvPicPr>
          <p:nvPr/>
        </p:nvPicPr>
        <p:blipFill>
          <a:blip r:embed="rId3"/>
          <a:srcRect/>
          <a:stretch>
            <a:fillRect/>
          </a:stretch>
        </p:blipFill>
        <p:spPr bwMode="auto">
          <a:xfrm>
            <a:off x="1142976" y="428604"/>
            <a:ext cx="7143800" cy="600079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8194" name="Picture 2"/>
          <p:cNvPicPr>
            <a:picLocks noGrp="1" noChangeAspect="1" noChangeArrowheads="1"/>
          </p:cNvPicPr>
          <p:nvPr>
            <p:ph idx="1"/>
          </p:nvPr>
        </p:nvPicPr>
        <p:blipFill>
          <a:blip r:embed="rId3"/>
          <a:srcRect/>
          <a:stretch>
            <a:fillRect/>
          </a:stretch>
        </p:blipFill>
        <p:spPr bwMode="auto">
          <a:xfrm>
            <a:off x="928662" y="0"/>
            <a:ext cx="7786742" cy="6858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9218" name="Picture 2"/>
          <p:cNvPicPr>
            <a:picLocks noGrp="1" noChangeAspect="1" noChangeArrowheads="1"/>
          </p:cNvPicPr>
          <p:nvPr>
            <p:ph idx="1"/>
          </p:nvPr>
        </p:nvPicPr>
        <p:blipFill>
          <a:blip r:embed="rId2"/>
          <a:srcRect/>
          <a:stretch>
            <a:fillRect/>
          </a:stretch>
        </p:blipFill>
        <p:spPr bwMode="auto">
          <a:xfrm>
            <a:off x="928662" y="1357298"/>
            <a:ext cx="7715304" cy="435771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0242" name="Picture 2"/>
          <p:cNvPicPr>
            <a:picLocks noGrp="1" noChangeAspect="1" noChangeArrowheads="1"/>
          </p:cNvPicPr>
          <p:nvPr>
            <p:ph idx="1"/>
          </p:nvPr>
        </p:nvPicPr>
        <p:blipFill>
          <a:blip r:embed="rId3"/>
          <a:srcRect/>
          <a:stretch>
            <a:fillRect/>
          </a:stretch>
        </p:blipFill>
        <p:spPr bwMode="auto">
          <a:xfrm>
            <a:off x="1000100" y="357166"/>
            <a:ext cx="8143900" cy="650083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00042"/>
            <a:ext cx="7772400" cy="5595958"/>
          </a:xfrm>
        </p:spPr>
        <p:txBody>
          <a:bodyPr/>
          <a:lstStyle/>
          <a:p>
            <a:r>
              <a:rPr lang="en-US" dirty="0" smtClean="0"/>
              <a:t>Conception is most likely to occur in the first month of trying (about a </a:t>
            </a:r>
            <a:r>
              <a:rPr lang="en-US" dirty="0" smtClean="0">
                <a:solidFill>
                  <a:srgbClr val="0070C0"/>
                </a:solidFill>
              </a:rPr>
              <a:t>30% </a:t>
            </a:r>
            <a:r>
              <a:rPr lang="en-US" dirty="0" smtClean="0"/>
              <a:t>conception rate). </a:t>
            </a:r>
          </a:p>
          <a:p>
            <a:endParaRPr lang="en-US" dirty="0" smtClean="0"/>
          </a:p>
          <a:p>
            <a:r>
              <a:rPr lang="en-US" dirty="0" smtClean="0"/>
              <a:t>The chance then falls steadily to about </a:t>
            </a:r>
            <a:r>
              <a:rPr lang="en-US" dirty="0" smtClean="0">
                <a:solidFill>
                  <a:srgbClr val="0070C0"/>
                </a:solidFill>
              </a:rPr>
              <a:t>5% </a:t>
            </a:r>
            <a:r>
              <a:rPr lang="en-US" dirty="0" smtClean="0"/>
              <a:t>by the end of the first year. </a:t>
            </a:r>
          </a:p>
          <a:p>
            <a:endParaRPr lang="en-US" dirty="0" smtClean="0">
              <a:solidFill>
                <a:srgbClr val="0070C0"/>
              </a:solidFill>
            </a:endParaRPr>
          </a:p>
          <a:p>
            <a:r>
              <a:rPr lang="en-US" dirty="0" smtClean="0"/>
              <a:t>Cumulative conception rates are around </a:t>
            </a:r>
            <a:r>
              <a:rPr lang="en-US" dirty="0" smtClean="0">
                <a:solidFill>
                  <a:srgbClr val="0070C0"/>
                </a:solidFill>
              </a:rPr>
              <a:t>75%</a:t>
            </a:r>
            <a:r>
              <a:rPr lang="en-US" dirty="0" smtClean="0"/>
              <a:t> after six months, </a:t>
            </a:r>
            <a:r>
              <a:rPr lang="en-US" dirty="0" smtClean="0">
                <a:solidFill>
                  <a:srgbClr val="0070C0"/>
                </a:solidFill>
              </a:rPr>
              <a:t>90%</a:t>
            </a:r>
            <a:r>
              <a:rPr lang="en-US" dirty="0" smtClean="0"/>
              <a:t> after a year, and </a:t>
            </a:r>
            <a:r>
              <a:rPr lang="en-US" dirty="0" smtClean="0">
                <a:solidFill>
                  <a:srgbClr val="0070C0"/>
                </a:solidFill>
              </a:rPr>
              <a:t>95%</a:t>
            </a:r>
            <a:r>
              <a:rPr lang="en-US" dirty="0" smtClean="0"/>
              <a:t> at two years.</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1266" name="Picture 2"/>
          <p:cNvPicPr>
            <a:picLocks noGrp="1" noChangeAspect="1" noChangeArrowheads="1"/>
          </p:cNvPicPr>
          <p:nvPr>
            <p:ph idx="1"/>
          </p:nvPr>
        </p:nvPicPr>
        <p:blipFill>
          <a:blip r:embed="rId3"/>
          <a:srcRect/>
          <a:stretch>
            <a:fillRect/>
          </a:stretch>
        </p:blipFill>
        <p:spPr bwMode="auto">
          <a:xfrm>
            <a:off x="928662" y="357166"/>
            <a:ext cx="7572428" cy="614366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2290" name="Picture 2"/>
          <p:cNvPicPr>
            <a:picLocks noGrp="1" noChangeAspect="1" noChangeArrowheads="1"/>
          </p:cNvPicPr>
          <p:nvPr>
            <p:ph idx="1"/>
          </p:nvPr>
        </p:nvPicPr>
        <p:blipFill>
          <a:blip r:embed="rId2"/>
          <a:srcRect/>
          <a:stretch>
            <a:fillRect/>
          </a:stretch>
        </p:blipFill>
        <p:spPr bwMode="auto">
          <a:xfrm>
            <a:off x="1000100" y="785794"/>
            <a:ext cx="7572428" cy="5429288"/>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928662" y="6143644"/>
            <a:ext cx="7643866" cy="457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3314" name="Picture 2"/>
          <p:cNvPicPr>
            <a:picLocks noGrp="1" noChangeAspect="1" noChangeArrowheads="1"/>
          </p:cNvPicPr>
          <p:nvPr>
            <p:ph idx="1"/>
          </p:nvPr>
        </p:nvPicPr>
        <p:blipFill>
          <a:blip r:embed="rId2"/>
          <a:srcRect/>
          <a:stretch>
            <a:fillRect/>
          </a:stretch>
        </p:blipFill>
        <p:spPr bwMode="auto">
          <a:xfrm>
            <a:off x="1071538" y="642918"/>
            <a:ext cx="7572428" cy="5857915"/>
          </a:xfrm>
          <a:prstGeom prst="rect">
            <a:avLst/>
          </a:prstGeom>
          <a:noFill/>
          <a:ln w="9525">
            <a:noFill/>
            <a:miter lim="800000"/>
            <a:headEnd/>
            <a:tailEnd/>
          </a:ln>
          <a:effectLst/>
        </p:spPr>
      </p:pic>
      <p:pic>
        <p:nvPicPr>
          <p:cNvPr id="13316" name="Picture 4"/>
          <p:cNvPicPr>
            <a:picLocks noChangeAspect="1" noChangeArrowheads="1"/>
          </p:cNvPicPr>
          <p:nvPr/>
        </p:nvPicPr>
        <p:blipFill>
          <a:blip r:embed="rId3"/>
          <a:srcRect/>
          <a:stretch>
            <a:fillRect/>
          </a:stretch>
        </p:blipFill>
        <p:spPr bwMode="auto">
          <a:xfrm>
            <a:off x="1000100" y="6400800"/>
            <a:ext cx="7786742" cy="457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Management of </a:t>
            </a:r>
            <a:r>
              <a:rPr lang="en-US" sz="3600" b="1" dirty="0" err="1" smtClean="0">
                <a:solidFill>
                  <a:srgbClr val="FF0000"/>
                </a:solidFill>
              </a:rPr>
              <a:t>anovulation</a:t>
            </a:r>
            <a:r>
              <a:rPr lang="en-US" sz="3600" b="1" dirty="0" smtClean="0">
                <a:solidFill>
                  <a:srgbClr val="FF0000"/>
                </a:solidFill>
              </a:rPr>
              <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4338" name="Picture 2"/>
          <p:cNvPicPr>
            <a:picLocks noGrp="1" noChangeAspect="1" noChangeArrowheads="1"/>
          </p:cNvPicPr>
          <p:nvPr>
            <p:ph idx="1"/>
          </p:nvPr>
        </p:nvPicPr>
        <p:blipFill>
          <a:blip r:embed="rId3"/>
          <a:srcRect/>
          <a:stretch>
            <a:fillRect/>
          </a:stretch>
        </p:blipFill>
        <p:spPr bwMode="auto">
          <a:xfrm>
            <a:off x="1071538" y="1214422"/>
            <a:ext cx="7643866" cy="542928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5362" name="Picture 2"/>
          <p:cNvPicPr>
            <a:picLocks noGrp="1" noChangeAspect="1" noChangeArrowheads="1"/>
          </p:cNvPicPr>
          <p:nvPr>
            <p:ph idx="1"/>
          </p:nvPr>
        </p:nvPicPr>
        <p:blipFill>
          <a:blip r:embed="rId3"/>
          <a:srcRect/>
          <a:stretch>
            <a:fillRect/>
          </a:stretch>
        </p:blipFill>
        <p:spPr bwMode="auto">
          <a:xfrm>
            <a:off x="1142976" y="214290"/>
            <a:ext cx="7358114" cy="664371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7410" name="Picture 2"/>
          <p:cNvPicPr>
            <a:picLocks noGrp="1" noChangeAspect="1" noChangeArrowheads="1"/>
          </p:cNvPicPr>
          <p:nvPr>
            <p:ph idx="1"/>
          </p:nvPr>
        </p:nvPicPr>
        <p:blipFill>
          <a:blip r:embed="rId3"/>
          <a:srcRect/>
          <a:stretch>
            <a:fillRect/>
          </a:stretch>
        </p:blipFill>
        <p:spPr bwMode="auto">
          <a:xfrm>
            <a:off x="785786" y="285728"/>
            <a:ext cx="7643866" cy="6143667"/>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6386" name="Picture 2"/>
          <p:cNvPicPr>
            <a:picLocks noGrp="1" noChangeAspect="1" noChangeArrowheads="1"/>
          </p:cNvPicPr>
          <p:nvPr>
            <p:ph idx="1"/>
          </p:nvPr>
        </p:nvPicPr>
        <p:blipFill>
          <a:blip r:embed="rId3"/>
          <a:srcRect/>
          <a:stretch>
            <a:fillRect/>
          </a:stretch>
        </p:blipFill>
        <p:spPr bwMode="auto">
          <a:xfrm>
            <a:off x="928662" y="500042"/>
            <a:ext cx="7643866" cy="6357957"/>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1904955" y="2967335"/>
            <a:ext cx="6482096"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Tubal </a:t>
            </a:r>
            <a:r>
              <a:rPr lang="en-US" sz="6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subfertility</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Content Placeholder 6"/>
          <p:cNvSpPr>
            <a:spLocks noGrp="1"/>
          </p:cNvSpPr>
          <p:nvPr>
            <p:ph idx="1"/>
          </p:nvPr>
        </p:nvSpPr>
        <p:spPr>
          <a:xfrm>
            <a:off x="685800" y="642918"/>
            <a:ext cx="7772400" cy="5453082"/>
          </a:xfrm>
        </p:spPr>
        <p:txBody>
          <a:bodyPr/>
          <a:lstStyle/>
          <a:p>
            <a:pPr>
              <a:buFont typeface="Arial" pitchFamily="34" charset="0"/>
              <a:buChar char="•"/>
            </a:pPr>
            <a:r>
              <a:rPr lang="en-US" sz="2800" kern="1200" dirty="0" smtClean="0"/>
              <a:t> Patent fallopian tubes are a prerequisite for normal human fertility. However, patency alone is not enough, normal function is crucial. Although patients often view them as either open or “blocked,” the fallopian tubes are highly specialized organs.</a:t>
            </a:r>
          </a:p>
          <a:p>
            <a:endParaRPr lang="en-US" sz="2800" kern="1200" dirty="0" smtClean="0"/>
          </a:p>
          <a:p>
            <a:pPr>
              <a:buFont typeface="Arial" pitchFamily="34" charset="0"/>
              <a:buChar char="•"/>
            </a:pPr>
            <a:r>
              <a:rPr lang="en-US" sz="2800" kern="1200" dirty="0" smtClean="0"/>
              <a:t> A fallopian tube obstruction occurs in </a:t>
            </a:r>
            <a:r>
              <a:rPr lang="en-US" b="1" kern="1200" dirty="0" smtClean="0">
                <a:solidFill>
                  <a:srgbClr val="00B0F0"/>
                </a:solidFill>
                <a:effectLst>
                  <a:outerShdw blurRad="38100" dist="38100" dir="2700000" algn="tl">
                    <a:srgbClr val="000000">
                      <a:alpha val="43137"/>
                    </a:srgbClr>
                  </a:outerShdw>
                </a:effectLst>
              </a:rPr>
              <a:t>12% to 33%</a:t>
            </a:r>
            <a:r>
              <a:rPr lang="en-US" sz="2800" b="1" kern="1200" dirty="0" smtClean="0"/>
              <a:t> </a:t>
            </a:r>
            <a:r>
              <a:rPr lang="en-US" sz="2800" kern="1200" dirty="0" smtClean="0"/>
              <a:t>of infertile couples,1 and so tubal patency should be investigated early.</a:t>
            </a:r>
          </a:p>
          <a:p>
            <a:pPr>
              <a:buNone/>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6" name="Title 5"/>
          <p:cNvSpPr>
            <a:spLocks noGrp="1"/>
          </p:cNvSpPr>
          <p:nvPr>
            <p:ph type="title"/>
          </p:nvPr>
        </p:nvSpPr>
        <p:spPr/>
        <p:txBody>
          <a:bodyPr/>
          <a:lstStyle/>
          <a:p>
            <a:r>
              <a:rPr lang="en-US" dirty="0" smtClean="0">
                <a:solidFill>
                  <a:srgbClr val="FF0000"/>
                </a:solidFill>
              </a:rPr>
              <a:t>Causes of tubal damage</a:t>
            </a:r>
            <a:endParaRPr lang="en-US" dirty="0">
              <a:solidFill>
                <a:srgbClr val="FF0000"/>
              </a:solidFill>
            </a:endParaRPr>
          </a:p>
        </p:txBody>
      </p:sp>
      <p:sp>
        <p:nvSpPr>
          <p:cNvPr id="7" name="Content Placeholder 6"/>
          <p:cNvSpPr>
            <a:spLocks noGrp="1"/>
          </p:cNvSpPr>
          <p:nvPr>
            <p:ph idx="1"/>
          </p:nvPr>
        </p:nvSpPr>
        <p:spPr/>
        <p:txBody>
          <a:bodyPr/>
          <a:lstStyle/>
          <a:p>
            <a:pPr>
              <a:buNone/>
            </a:pPr>
            <a:r>
              <a:rPr lang="en-US" sz="2800" i="1" dirty="0" smtClean="0">
                <a:solidFill>
                  <a:srgbClr val="00B0F0"/>
                </a:solidFill>
                <a:effectLst>
                  <a:outerShdw blurRad="38100" dist="38100" dir="2700000" algn="tl">
                    <a:srgbClr val="000000">
                      <a:alpha val="43137"/>
                    </a:srgbClr>
                  </a:outerShdw>
                </a:effectLst>
              </a:rPr>
              <a:t>Infection</a:t>
            </a:r>
          </a:p>
          <a:p>
            <a:r>
              <a:rPr lang="en-US" sz="2000" dirty="0" smtClean="0"/>
              <a:t>Chlamydia </a:t>
            </a:r>
            <a:r>
              <a:rPr lang="en-US" sz="2000" dirty="0" err="1" smtClean="0"/>
              <a:t>trachomatis</a:t>
            </a:r>
            <a:endParaRPr lang="en-US" sz="2000" dirty="0" smtClean="0"/>
          </a:p>
          <a:p>
            <a:r>
              <a:rPr lang="en-US" sz="2000" dirty="0" smtClean="0"/>
              <a:t>Gonorrhea</a:t>
            </a:r>
          </a:p>
          <a:p>
            <a:r>
              <a:rPr lang="en-US" sz="2000" dirty="0" smtClean="0"/>
              <a:t>Genital tuberculosis</a:t>
            </a:r>
          </a:p>
          <a:p>
            <a:r>
              <a:rPr lang="en-US" sz="2000" dirty="0" smtClean="0"/>
              <a:t>Post pregnancy sepsis</a:t>
            </a:r>
          </a:p>
          <a:p>
            <a:r>
              <a:rPr lang="en-US" sz="2000" dirty="0" smtClean="0"/>
              <a:t>IUDs</a:t>
            </a:r>
          </a:p>
          <a:p>
            <a:pPr>
              <a:buNone/>
            </a:pPr>
            <a:r>
              <a:rPr lang="en-US" sz="2800" i="1" dirty="0" smtClean="0">
                <a:solidFill>
                  <a:srgbClr val="00B0F0"/>
                </a:solidFill>
                <a:effectLst>
                  <a:outerShdw blurRad="38100" dist="38100" dir="2700000" algn="tl">
                    <a:srgbClr val="000000">
                      <a:alpha val="43137"/>
                    </a:srgbClr>
                  </a:outerShdw>
                </a:effectLst>
              </a:rPr>
              <a:t>Endometriosis</a:t>
            </a:r>
          </a:p>
          <a:p>
            <a:pPr>
              <a:buNone/>
            </a:pPr>
            <a:r>
              <a:rPr lang="en-US" sz="2800" i="1" dirty="0" smtClean="0">
                <a:solidFill>
                  <a:srgbClr val="00B0F0"/>
                </a:solidFill>
                <a:effectLst>
                  <a:outerShdw blurRad="38100" dist="38100" dir="2700000" algn="tl">
                    <a:srgbClr val="000000">
                      <a:alpha val="43137"/>
                    </a:srgbClr>
                  </a:outerShdw>
                </a:effectLst>
              </a:rPr>
              <a:t>Surgery</a:t>
            </a:r>
          </a:p>
          <a:p>
            <a:r>
              <a:rPr lang="en-US" sz="2000" dirty="0" smtClean="0"/>
              <a:t>Complications after surgery</a:t>
            </a:r>
          </a:p>
          <a:p>
            <a:r>
              <a:rPr lang="en-US" sz="2000" dirty="0" smtClean="0"/>
              <a:t>Sterilization</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785787" y="500042"/>
            <a:ext cx="7500990" cy="60007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026" name="Picture 2"/>
          <p:cNvPicPr>
            <a:picLocks noGrp="1" noChangeAspect="1" noChangeArrowheads="1"/>
          </p:cNvPicPr>
          <p:nvPr>
            <p:ph idx="1"/>
          </p:nvPr>
        </p:nvPicPr>
        <p:blipFill>
          <a:blip r:embed="rId3"/>
          <a:srcRect/>
          <a:stretch>
            <a:fillRect/>
          </a:stretch>
        </p:blipFill>
        <p:spPr bwMode="auto">
          <a:xfrm>
            <a:off x="1000101" y="500042"/>
            <a:ext cx="5072098" cy="557216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215074" y="2571744"/>
            <a:ext cx="2552702" cy="142876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050" name="Picture 2"/>
          <p:cNvPicPr>
            <a:picLocks noGrp="1" noChangeAspect="1" noChangeArrowheads="1"/>
          </p:cNvPicPr>
          <p:nvPr>
            <p:ph idx="1"/>
          </p:nvPr>
        </p:nvPicPr>
        <p:blipFill>
          <a:blip r:embed="rId3"/>
          <a:srcRect/>
          <a:stretch>
            <a:fillRect/>
          </a:stretch>
        </p:blipFill>
        <p:spPr bwMode="auto">
          <a:xfrm>
            <a:off x="1071538" y="428604"/>
            <a:ext cx="7429552" cy="621510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857224" y="357166"/>
            <a:ext cx="7572428" cy="592935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4098" name="Picture 2"/>
          <p:cNvPicPr>
            <a:picLocks noGrp="1" noChangeAspect="1" noChangeArrowheads="1"/>
          </p:cNvPicPr>
          <p:nvPr>
            <p:ph idx="1"/>
          </p:nvPr>
        </p:nvPicPr>
        <p:blipFill>
          <a:blip r:embed="rId3"/>
          <a:srcRect/>
          <a:stretch>
            <a:fillRect/>
          </a:stretch>
        </p:blipFill>
        <p:spPr bwMode="auto">
          <a:xfrm>
            <a:off x="1000100" y="214290"/>
            <a:ext cx="7429552" cy="635798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800" b="1" dirty="0" smtClean="0">
                <a:solidFill>
                  <a:srgbClr val="FF0000"/>
                </a:solidFill>
              </a:rPr>
              <a:t>Prevention of tubal damage</a:t>
            </a:r>
            <a:br>
              <a:rPr lang="en-US" sz="4800" b="1" dirty="0" smtClean="0">
                <a:solidFill>
                  <a:srgbClr val="FF0000"/>
                </a:solidFill>
              </a:rPr>
            </a:br>
            <a:endParaRPr lang="en-US" sz="48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6" name="Content Placeholder 5"/>
          <p:cNvSpPr>
            <a:spLocks noGrp="1"/>
          </p:cNvSpPr>
          <p:nvPr>
            <p:ph idx="1"/>
          </p:nvPr>
        </p:nvSpPr>
        <p:spPr/>
        <p:txBody>
          <a:bodyPr/>
          <a:lstStyle/>
          <a:p>
            <a:r>
              <a:rPr lang="en-US" dirty="0" err="1" smtClean="0"/>
              <a:t>Practising</a:t>
            </a:r>
            <a:r>
              <a:rPr lang="en-US" dirty="0" smtClean="0"/>
              <a:t> </a:t>
            </a:r>
            <a:r>
              <a:rPr lang="en-US" i="1" dirty="0" smtClean="0">
                <a:solidFill>
                  <a:srgbClr val="0070C0"/>
                </a:solidFill>
              </a:rPr>
              <a:t>safe sex </a:t>
            </a:r>
            <a:r>
              <a:rPr lang="en-US" dirty="0" smtClean="0"/>
              <a:t>is important in reducing sexually transmitted diseases and their </a:t>
            </a:r>
            <a:r>
              <a:rPr lang="en-US" dirty="0" err="1" smtClean="0"/>
              <a:t>sequelae</a:t>
            </a:r>
            <a:r>
              <a:rPr lang="en-US" dirty="0" smtClean="0"/>
              <a:t>. </a:t>
            </a:r>
          </a:p>
          <a:p>
            <a:r>
              <a:rPr lang="en-US" i="1" dirty="0" smtClean="0">
                <a:solidFill>
                  <a:srgbClr val="0070C0"/>
                </a:solidFill>
              </a:rPr>
              <a:t>Screening</a:t>
            </a:r>
            <a:r>
              <a:rPr lang="en-US" dirty="0" smtClean="0"/>
              <a:t> women of reproductive age for </a:t>
            </a:r>
            <a:r>
              <a:rPr lang="en-US" i="1" dirty="0" err="1" smtClean="0">
                <a:solidFill>
                  <a:srgbClr val="0070C0"/>
                </a:solidFill>
              </a:rPr>
              <a:t>chlamydial</a:t>
            </a:r>
            <a:r>
              <a:rPr lang="en-US" i="1" dirty="0" smtClean="0">
                <a:solidFill>
                  <a:srgbClr val="0070C0"/>
                </a:solidFill>
              </a:rPr>
              <a:t> infection </a:t>
            </a:r>
            <a:r>
              <a:rPr lang="en-US" dirty="0" smtClean="0"/>
              <a:t>has been shown to reduce its prevalence and the incidence of PID.</a:t>
            </a:r>
          </a:p>
          <a:p>
            <a:r>
              <a:rPr lang="en-US" i="1" dirty="0" smtClean="0">
                <a:solidFill>
                  <a:srgbClr val="0070C0"/>
                </a:solidFill>
              </a:rPr>
              <a:t>Aggressive treatment </a:t>
            </a:r>
            <a:r>
              <a:rPr lang="en-US" dirty="0" smtClean="0"/>
              <a:t>of suspected PID reduces late </a:t>
            </a:r>
            <a:r>
              <a:rPr lang="en-US" dirty="0" err="1" smtClean="0"/>
              <a:t>sequelae</a:t>
            </a:r>
            <a:r>
              <a:rPr lang="en-US" dirty="0" smtClean="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800" b="1" dirty="0" smtClean="0">
                <a:solidFill>
                  <a:srgbClr val="FF0000"/>
                </a:solidFill>
              </a:rPr>
              <a:t>Prevention of tubal damage</a:t>
            </a:r>
            <a:br>
              <a:rPr lang="en-US" sz="4800" b="1" dirty="0" smtClean="0">
                <a:solidFill>
                  <a:srgbClr val="FF0000"/>
                </a:solidFill>
              </a:rPr>
            </a:br>
            <a:endParaRPr lang="en-US" sz="48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5" name="Rectangle 4"/>
          <p:cNvSpPr/>
          <p:nvPr/>
        </p:nvSpPr>
        <p:spPr>
          <a:xfrm>
            <a:off x="2286000" y="-1603147"/>
            <a:ext cx="4572000" cy="461665"/>
          </a:xfrm>
          <a:prstGeom prst="rect">
            <a:avLst/>
          </a:prstGeom>
        </p:spPr>
        <p:txBody>
          <a:bodyPr>
            <a:spAutoFit/>
          </a:bodyPr>
          <a:lstStyle/>
          <a:p>
            <a:endParaRPr lang="en-US" dirty="0" smtClean="0"/>
          </a:p>
        </p:txBody>
      </p:sp>
      <p:sp>
        <p:nvSpPr>
          <p:cNvPr id="6" name="Content Placeholder 5"/>
          <p:cNvSpPr>
            <a:spLocks noGrp="1"/>
          </p:cNvSpPr>
          <p:nvPr>
            <p:ph idx="1"/>
          </p:nvPr>
        </p:nvSpPr>
        <p:spPr>
          <a:xfrm>
            <a:off x="642910" y="1714488"/>
            <a:ext cx="7772400" cy="4114800"/>
          </a:xfrm>
        </p:spPr>
        <p:txBody>
          <a:bodyPr/>
          <a:lstStyle/>
          <a:p>
            <a:r>
              <a:rPr lang="en-US" dirty="0" smtClean="0"/>
              <a:t>The </a:t>
            </a:r>
            <a:r>
              <a:rPr lang="en-US" i="1" dirty="0" smtClean="0">
                <a:solidFill>
                  <a:srgbClr val="0070C0"/>
                </a:solidFill>
              </a:rPr>
              <a:t>sexual partners </a:t>
            </a:r>
            <a:r>
              <a:rPr lang="en-US" dirty="0" smtClean="0"/>
              <a:t>of patients must be treated rapidly to decrease the risk of </a:t>
            </a:r>
            <a:r>
              <a:rPr lang="en-US" dirty="0" err="1" smtClean="0"/>
              <a:t>reinfection</a:t>
            </a:r>
            <a:r>
              <a:rPr lang="en-US" dirty="0" smtClean="0"/>
              <a:t>. </a:t>
            </a:r>
          </a:p>
          <a:p>
            <a:r>
              <a:rPr lang="en-US" dirty="0" smtClean="0"/>
              <a:t>The management of women undergoing </a:t>
            </a:r>
            <a:r>
              <a:rPr lang="en-US" i="1" dirty="0" smtClean="0">
                <a:solidFill>
                  <a:srgbClr val="0070C0"/>
                </a:solidFill>
              </a:rPr>
              <a:t>induced abortion </a:t>
            </a:r>
            <a:r>
              <a:rPr lang="en-US" dirty="0" smtClean="0"/>
              <a:t>should include a strategy for </a:t>
            </a:r>
            <a:r>
              <a:rPr lang="en-US" dirty="0" err="1" smtClean="0"/>
              <a:t>minimising</a:t>
            </a:r>
            <a:r>
              <a:rPr lang="en-US" dirty="0" smtClean="0"/>
              <a:t> the risk of post-abortion PID.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800" b="1" dirty="0" smtClean="0">
                <a:solidFill>
                  <a:srgbClr val="FF0000"/>
                </a:solidFill>
              </a:rPr>
              <a:t>Prevention of tubal damage</a:t>
            </a:r>
            <a:br>
              <a:rPr lang="en-US" sz="4800" b="1" dirty="0" smtClean="0">
                <a:solidFill>
                  <a:srgbClr val="FF0000"/>
                </a:solidFill>
              </a:rPr>
            </a:br>
            <a:endParaRPr lang="en-US" sz="48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5" name="Rectangle 4"/>
          <p:cNvSpPr/>
          <p:nvPr/>
        </p:nvSpPr>
        <p:spPr>
          <a:xfrm>
            <a:off x="2286000" y="-1603147"/>
            <a:ext cx="4572000" cy="461665"/>
          </a:xfrm>
          <a:prstGeom prst="rect">
            <a:avLst/>
          </a:prstGeom>
        </p:spPr>
        <p:txBody>
          <a:bodyPr>
            <a:spAutoFit/>
          </a:bodyPr>
          <a:lstStyle/>
          <a:p>
            <a:endParaRPr lang="en-US" dirty="0" smtClean="0"/>
          </a:p>
        </p:txBody>
      </p:sp>
      <p:sp>
        <p:nvSpPr>
          <p:cNvPr id="6" name="Content Placeholder 5"/>
          <p:cNvSpPr>
            <a:spLocks noGrp="1"/>
          </p:cNvSpPr>
          <p:nvPr>
            <p:ph idx="1"/>
          </p:nvPr>
        </p:nvSpPr>
        <p:spPr>
          <a:xfrm>
            <a:off x="642910" y="1714488"/>
            <a:ext cx="7772400" cy="4114800"/>
          </a:xfrm>
        </p:spPr>
        <p:txBody>
          <a:bodyPr/>
          <a:lstStyle/>
          <a:p>
            <a:r>
              <a:rPr lang="en-US" dirty="0" smtClean="0"/>
              <a:t>Women undergoing </a:t>
            </a:r>
            <a:r>
              <a:rPr lang="en-US" i="1" dirty="0" smtClean="0">
                <a:solidFill>
                  <a:srgbClr val="0070C0"/>
                </a:solidFill>
              </a:rPr>
              <a:t>invasive uterine procedures</a:t>
            </a:r>
            <a:r>
              <a:rPr lang="en-US" dirty="0" smtClean="0"/>
              <a:t> (hysteroscopy, </a:t>
            </a:r>
            <a:r>
              <a:rPr lang="en-US" dirty="0" err="1" smtClean="0"/>
              <a:t>hycosy</a:t>
            </a:r>
            <a:r>
              <a:rPr lang="en-US" dirty="0" smtClean="0"/>
              <a:t>, and HSG) should be screened for </a:t>
            </a:r>
            <a:r>
              <a:rPr lang="en-US" dirty="0" err="1" smtClean="0"/>
              <a:t>chlamydia</a:t>
            </a:r>
            <a:r>
              <a:rPr lang="en-US" dirty="0" smtClean="0"/>
              <a:t> or receive prophylactic antibiotics.</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6146" name="Picture 2"/>
          <p:cNvPicPr>
            <a:picLocks noGrp="1" noChangeAspect="1" noChangeArrowheads="1"/>
          </p:cNvPicPr>
          <p:nvPr>
            <p:ph idx="1"/>
          </p:nvPr>
        </p:nvPicPr>
        <p:blipFill>
          <a:blip r:embed="rId2"/>
          <a:srcRect/>
          <a:stretch>
            <a:fillRect/>
          </a:stretch>
        </p:blipFill>
        <p:spPr bwMode="auto">
          <a:xfrm>
            <a:off x="928662" y="571480"/>
            <a:ext cx="7858180" cy="471490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b="1" dirty="0" smtClean="0">
                <a:solidFill>
                  <a:srgbClr val="FF0000"/>
                </a:solidFill>
                <a:effectLst>
                  <a:outerShdw blurRad="38100" dist="38100" dir="2700000" algn="tl">
                    <a:srgbClr val="000000">
                      <a:alpha val="43137"/>
                    </a:srgbClr>
                  </a:outerShdw>
                </a:effectLst>
              </a:rPr>
              <a:t>Diagnosis of tubal factor</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5" name="Content Placeholder 4"/>
          <p:cNvSpPr>
            <a:spLocks noGrp="1"/>
          </p:cNvSpPr>
          <p:nvPr>
            <p:ph idx="1"/>
          </p:nvPr>
        </p:nvSpPr>
        <p:spPr/>
        <p:txBody>
          <a:bodyPr/>
          <a:lstStyle/>
          <a:p>
            <a:r>
              <a:rPr lang="en-US" sz="3600" dirty="0" smtClean="0"/>
              <a:t>Infection screening</a:t>
            </a:r>
          </a:p>
          <a:p>
            <a:r>
              <a:rPr lang="en-US" sz="3600" dirty="0" err="1" smtClean="0"/>
              <a:t>Hysterosalpingo</a:t>
            </a:r>
            <a:r>
              <a:rPr lang="en-US" sz="3600" dirty="0" smtClean="0"/>
              <a:t>-contrast </a:t>
            </a:r>
            <a:r>
              <a:rPr lang="en-US" sz="3600" dirty="0" err="1" smtClean="0"/>
              <a:t>sonography</a:t>
            </a:r>
            <a:endParaRPr lang="en-US" sz="3600" dirty="0" smtClean="0"/>
          </a:p>
          <a:p>
            <a:r>
              <a:rPr lang="en-US" sz="3600" dirty="0" smtClean="0"/>
              <a:t> </a:t>
            </a:r>
            <a:r>
              <a:rPr lang="en-US" sz="3600" dirty="0" err="1" smtClean="0"/>
              <a:t>Hysterosalpingography</a:t>
            </a:r>
            <a:endParaRPr lang="en-US" sz="3600" dirty="0" smtClean="0"/>
          </a:p>
          <a:p>
            <a:r>
              <a:rPr lang="en-US" sz="3600" dirty="0" smtClean="0"/>
              <a:t>Laparoscopy and dye </a:t>
            </a:r>
            <a:r>
              <a:rPr lang="en-US" sz="3600" dirty="0" err="1" smtClean="0"/>
              <a:t>hydrotubation</a:t>
            </a:r>
            <a:r>
              <a:rPr lang="en-US" sz="3600" dirty="0" smtClean="0"/>
              <a:t> test</a:t>
            </a:r>
          </a:p>
          <a:p>
            <a:endParaRPr lang="en-US" sz="3600" dirty="0" smtClean="0"/>
          </a:p>
          <a:p>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8194" name="Picture 2"/>
          <p:cNvPicPr>
            <a:picLocks noGrp="1" noChangeAspect="1" noChangeArrowheads="1"/>
          </p:cNvPicPr>
          <p:nvPr>
            <p:ph idx="1"/>
          </p:nvPr>
        </p:nvPicPr>
        <p:blipFill>
          <a:blip r:embed="rId2"/>
          <a:srcRect/>
          <a:stretch>
            <a:fillRect/>
          </a:stretch>
        </p:blipFill>
        <p:spPr bwMode="auto">
          <a:xfrm>
            <a:off x="1071538" y="285728"/>
            <a:ext cx="7643865" cy="581027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500034" y="500042"/>
            <a:ext cx="8286808" cy="5595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9218" name="Picture 2"/>
          <p:cNvPicPr>
            <a:picLocks noGrp="1" noChangeAspect="1" noChangeArrowheads="1"/>
          </p:cNvPicPr>
          <p:nvPr>
            <p:ph idx="1"/>
          </p:nvPr>
        </p:nvPicPr>
        <p:blipFill>
          <a:blip r:embed="rId2"/>
          <a:srcRect/>
          <a:stretch>
            <a:fillRect/>
          </a:stretch>
        </p:blipFill>
        <p:spPr bwMode="auto">
          <a:xfrm>
            <a:off x="928662" y="500042"/>
            <a:ext cx="7858180" cy="607222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928662" y="5953125"/>
            <a:ext cx="8215338" cy="9048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0242" name="Picture 2"/>
          <p:cNvPicPr>
            <a:picLocks noGrp="1" noChangeAspect="1" noChangeArrowheads="1"/>
          </p:cNvPicPr>
          <p:nvPr>
            <p:ph idx="1"/>
          </p:nvPr>
        </p:nvPicPr>
        <p:blipFill>
          <a:blip r:embed="rId2"/>
          <a:srcRect/>
          <a:stretch>
            <a:fillRect/>
          </a:stretch>
        </p:blipFill>
        <p:spPr bwMode="auto">
          <a:xfrm>
            <a:off x="1071538" y="0"/>
            <a:ext cx="7429552" cy="635795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1266" name="Picture 2"/>
          <p:cNvPicPr>
            <a:picLocks noGrp="1" noChangeAspect="1" noChangeArrowheads="1"/>
          </p:cNvPicPr>
          <p:nvPr>
            <p:ph idx="1"/>
          </p:nvPr>
        </p:nvPicPr>
        <p:blipFill>
          <a:blip r:embed="rId2"/>
          <a:srcRect/>
          <a:stretch>
            <a:fillRect/>
          </a:stretch>
        </p:blipFill>
        <p:spPr bwMode="auto">
          <a:xfrm>
            <a:off x="1142976" y="714356"/>
            <a:ext cx="7286676" cy="542928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2290" name="Picture 2"/>
          <p:cNvPicPr>
            <a:picLocks noGrp="1" noChangeAspect="1" noChangeArrowheads="1"/>
          </p:cNvPicPr>
          <p:nvPr>
            <p:ph idx="1"/>
          </p:nvPr>
        </p:nvPicPr>
        <p:blipFill>
          <a:blip r:embed="rId2"/>
          <a:srcRect/>
          <a:stretch>
            <a:fillRect/>
          </a:stretch>
        </p:blipFill>
        <p:spPr bwMode="auto">
          <a:xfrm>
            <a:off x="1214414" y="500042"/>
            <a:ext cx="7286676" cy="592935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3314" name="Picture 2"/>
          <p:cNvPicPr>
            <a:picLocks noGrp="1" noChangeAspect="1" noChangeArrowheads="1"/>
          </p:cNvPicPr>
          <p:nvPr>
            <p:ph idx="1"/>
          </p:nvPr>
        </p:nvPicPr>
        <p:blipFill>
          <a:blip r:embed="rId2"/>
          <a:srcRect/>
          <a:stretch>
            <a:fillRect/>
          </a:stretch>
        </p:blipFill>
        <p:spPr bwMode="auto">
          <a:xfrm>
            <a:off x="1142976" y="0"/>
            <a:ext cx="7286676" cy="635795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4338" name="Picture 2"/>
          <p:cNvPicPr>
            <a:picLocks noGrp="1" noChangeAspect="1" noChangeArrowheads="1"/>
          </p:cNvPicPr>
          <p:nvPr>
            <p:ph idx="1"/>
          </p:nvPr>
        </p:nvPicPr>
        <p:blipFill>
          <a:blip r:embed="rId2"/>
          <a:srcRect/>
          <a:stretch>
            <a:fillRect/>
          </a:stretch>
        </p:blipFill>
        <p:spPr bwMode="auto">
          <a:xfrm>
            <a:off x="1214414" y="571480"/>
            <a:ext cx="7286676" cy="578647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2007836" y="2967335"/>
            <a:ext cx="6226384"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Male </a:t>
            </a:r>
            <a:r>
              <a:rPr lang="en-US" sz="6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subfertility</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5362" name="Picture 2"/>
          <p:cNvPicPr>
            <a:picLocks noGrp="1" noChangeAspect="1" noChangeArrowheads="1"/>
          </p:cNvPicPr>
          <p:nvPr>
            <p:ph idx="1"/>
          </p:nvPr>
        </p:nvPicPr>
        <p:blipFill>
          <a:blip r:embed="rId2"/>
          <a:srcRect/>
          <a:stretch>
            <a:fillRect/>
          </a:stretch>
        </p:blipFill>
        <p:spPr bwMode="auto">
          <a:xfrm>
            <a:off x="1000100" y="1071546"/>
            <a:ext cx="7643866" cy="578645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6386" name="Picture 2"/>
          <p:cNvPicPr>
            <a:picLocks noGrp="1" noChangeAspect="1" noChangeArrowheads="1"/>
          </p:cNvPicPr>
          <p:nvPr>
            <p:ph idx="1"/>
          </p:nvPr>
        </p:nvPicPr>
        <p:blipFill>
          <a:blip r:embed="rId2"/>
          <a:srcRect/>
          <a:stretch>
            <a:fillRect/>
          </a:stretch>
        </p:blipFill>
        <p:spPr bwMode="auto">
          <a:xfrm>
            <a:off x="1000100" y="714356"/>
            <a:ext cx="7572428" cy="471490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7410" name="Picture 2"/>
          <p:cNvPicPr>
            <a:picLocks noGrp="1" noChangeAspect="1" noChangeArrowheads="1"/>
          </p:cNvPicPr>
          <p:nvPr>
            <p:ph idx="1"/>
          </p:nvPr>
        </p:nvPicPr>
        <p:blipFill>
          <a:blip r:embed="rId2"/>
          <a:srcRect/>
          <a:stretch>
            <a:fillRect/>
          </a:stretch>
        </p:blipFill>
        <p:spPr bwMode="auto">
          <a:xfrm>
            <a:off x="857224" y="500042"/>
            <a:ext cx="7929618" cy="600079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538" y="857232"/>
            <a:ext cx="7386662" cy="5238768"/>
          </a:xfrm>
        </p:spPr>
        <p:txBody>
          <a:bodyPr/>
          <a:lstStyle/>
          <a:p>
            <a:pPr>
              <a:buNone/>
            </a:pPr>
            <a:r>
              <a:rPr lang="en-US" i="1" dirty="0" smtClean="0">
                <a:solidFill>
                  <a:srgbClr val="FF0000"/>
                </a:solidFill>
                <a:effectLst>
                  <a:outerShdw blurRad="38100" dist="38100" dir="2700000" algn="tl">
                    <a:srgbClr val="000000">
                      <a:alpha val="43137"/>
                    </a:srgbClr>
                  </a:outerShdw>
                </a:effectLst>
              </a:rPr>
              <a:t>The likelihood of spontaneous conception is affected by</a:t>
            </a:r>
          </a:p>
          <a:p>
            <a:pPr>
              <a:buNone/>
            </a:pPr>
            <a:r>
              <a:rPr lang="en-US" sz="2400" i="1" dirty="0" smtClean="0">
                <a:solidFill>
                  <a:srgbClr val="FF0000"/>
                </a:solidFill>
                <a:effectLst>
                  <a:outerShdw blurRad="38100" dist="38100" dir="2700000" algn="tl">
                    <a:srgbClr val="000000">
                      <a:alpha val="43137"/>
                    </a:srgbClr>
                  </a:outerShdw>
                </a:effectLst>
              </a:rPr>
              <a:t> </a:t>
            </a:r>
          </a:p>
          <a:p>
            <a:r>
              <a:rPr lang="en-US" sz="2800" dirty="0" smtClean="0">
                <a:solidFill>
                  <a:srgbClr val="002060"/>
                </a:solidFill>
              </a:rPr>
              <a:t>age,</a:t>
            </a:r>
          </a:p>
          <a:p>
            <a:r>
              <a:rPr lang="en-US" sz="2800" dirty="0" smtClean="0">
                <a:solidFill>
                  <a:srgbClr val="002060"/>
                </a:solidFill>
              </a:rPr>
              <a:t>previous pregnancy, </a:t>
            </a:r>
          </a:p>
          <a:p>
            <a:r>
              <a:rPr lang="en-US" sz="2800" dirty="0" smtClean="0">
                <a:solidFill>
                  <a:srgbClr val="002060"/>
                </a:solidFill>
              </a:rPr>
              <a:t>duration of </a:t>
            </a:r>
            <a:r>
              <a:rPr lang="en-US" sz="2800" dirty="0" err="1" smtClean="0">
                <a:solidFill>
                  <a:srgbClr val="002060"/>
                </a:solidFill>
              </a:rPr>
              <a:t>subfertility</a:t>
            </a:r>
            <a:r>
              <a:rPr lang="en-US" sz="2800" dirty="0" smtClean="0">
                <a:solidFill>
                  <a:srgbClr val="002060"/>
                </a:solidFill>
              </a:rPr>
              <a:t>,</a:t>
            </a:r>
          </a:p>
          <a:p>
            <a:r>
              <a:rPr lang="en-US" sz="2800" dirty="0" smtClean="0">
                <a:solidFill>
                  <a:srgbClr val="002060"/>
                </a:solidFill>
              </a:rPr>
              <a:t> timing </a:t>
            </a:r>
            <a:r>
              <a:rPr lang="en-US" sz="2800" dirty="0" err="1" smtClean="0">
                <a:solidFill>
                  <a:srgbClr val="002060"/>
                </a:solidFill>
              </a:rPr>
              <a:t>ofintercourse</a:t>
            </a:r>
            <a:r>
              <a:rPr lang="en-US" sz="2800" dirty="0" smtClean="0">
                <a:solidFill>
                  <a:srgbClr val="002060"/>
                </a:solidFill>
              </a:rPr>
              <a:t> during the natural cycle, </a:t>
            </a:r>
          </a:p>
          <a:p>
            <a:r>
              <a:rPr lang="en-US" sz="2800" dirty="0" smtClean="0">
                <a:solidFill>
                  <a:srgbClr val="002060"/>
                </a:solidFill>
              </a:rPr>
              <a:t>extremes of body mass,</a:t>
            </a:r>
          </a:p>
          <a:p>
            <a:r>
              <a:rPr lang="en-US" sz="2800" dirty="0" smtClean="0">
                <a:solidFill>
                  <a:srgbClr val="002060"/>
                </a:solidFill>
              </a:rPr>
              <a:t>and pathology present.</a:t>
            </a:r>
          </a:p>
          <a:p>
            <a:endParaRPr lang="en-US" sz="2400" dirty="0" smtClean="0"/>
          </a:p>
          <a:p>
            <a:endParaRPr lang="en-US" sz="2400" dirty="0"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8434" name="Picture 2"/>
          <p:cNvPicPr>
            <a:picLocks noGrp="1" noChangeAspect="1" noChangeArrowheads="1"/>
          </p:cNvPicPr>
          <p:nvPr>
            <p:ph idx="1"/>
          </p:nvPr>
        </p:nvPicPr>
        <p:blipFill>
          <a:blip r:embed="rId2"/>
          <a:srcRect/>
          <a:stretch>
            <a:fillRect/>
          </a:stretch>
        </p:blipFill>
        <p:spPr bwMode="auto">
          <a:xfrm>
            <a:off x="1214414" y="642918"/>
            <a:ext cx="7286676" cy="5443557"/>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4000" b="1" dirty="0" smtClean="0">
                <a:solidFill>
                  <a:srgbClr val="FF0000"/>
                </a:solidFill>
                <a:effectLst>
                  <a:outerShdw blurRad="38100" dist="38100" dir="2700000" algn="tl">
                    <a:srgbClr val="000000">
                      <a:alpha val="43137"/>
                    </a:srgbClr>
                  </a:outerShdw>
                </a:effectLst>
              </a:rPr>
              <a:t>Clinical Assessment</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19458" name="Picture 2"/>
          <p:cNvPicPr>
            <a:picLocks noGrp="1" noChangeAspect="1" noChangeArrowheads="1"/>
          </p:cNvPicPr>
          <p:nvPr>
            <p:ph idx="1"/>
          </p:nvPr>
        </p:nvPicPr>
        <p:blipFill>
          <a:blip r:embed="rId2"/>
          <a:srcRect/>
          <a:stretch>
            <a:fillRect/>
          </a:stretch>
        </p:blipFill>
        <p:spPr bwMode="auto">
          <a:xfrm>
            <a:off x="1071538" y="1857364"/>
            <a:ext cx="7500990" cy="4286279"/>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0482" name="Picture 2"/>
          <p:cNvPicPr>
            <a:picLocks noGrp="1" noChangeAspect="1" noChangeArrowheads="1"/>
          </p:cNvPicPr>
          <p:nvPr>
            <p:ph idx="1"/>
          </p:nvPr>
        </p:nvPicPr>
        <p:blipFill>
          <a:blip r:embed="rId2"/>
          <a:srcRect/>
          <a:stretch>
            <a:fillRect/>
          </a:stretch>
        </p:blipFill>
        <p:spPr bwMode="auto">
          <a:xfrm>
            <a:off x="928662" y="571480"/>
            <a:ext cx="7358114" cy="578647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1506" name="Picture 2"/>
          <p:cNvPicPr>
            <a:picLocks noGrp="1" noChangeAspect="1" noChangeArrowheads="1"/>
          </p:cNvPicPr>
          <p:nvPr>
            <p:ph idx="1"/>
          </p:nvPr>
        </p:nvPicPr>
        <p:blipFill>
          <a:blip r:embed="rId2"/>
          <a:srcRect/>
          <a:stretch>
            <a:fillRect/>
          </a:stretch>
        </p:blipFill>
        <p:spPr bwMode="auto">
          <a:xfrm>
            <a:off x="1071538" y="500042"/>
            <a:ext cx="7500990" cy="557216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Treatment options for </a:t>
            </a:r>
            <a:r>
              <a:rPr lang="en-US" sz="3600" b="1" dirty="0" err="1" smtClean="0">
                <a:solidFill>
                  <a:srgbClr val="FF0000"/>
                </a:solidFill>
                <a:effectLst>
                  <a:outerShdw blurRad="38100" dist="38100" dir="2700000" algn="tl">
                    <a:srgbClr val="000000">
                      <a:alpha val="43137"/>
                    </a:srgbClr>
                  </a:outerShdw>
                </a:effectLst>
              </a:rPr>
              <a:t>subfertile</a:t>
            </a:r>
            <a:r>
              <a:rPr lang="en-US" sz="3600" b="1" dirty="0" smtClean="0">
                <a:solidFill>
                  <a:srgbClr val="FF0000"/>
                </a:solidFill>
                <a:effectLst>
                  <a:outerShdw blurRad="38100" dist="38100" dir="2700000" algn="tl">
                    <a:srgbClr val="000000">
                      <a:alpha val="43137"/>
                    </a:srgbClr>
                  </a:outerShdw>
                </a:effectLst>
              </a:rPr>
              <a:t> men</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2532" name="Picture 4"/>
          <p:cNvPicPr>
            <a:picLocks noChangeAspect="1" noChangeArrowheads="1"/>
          </p:cNvPicPr>
          <p:nvPr/>
        </p:nvPicPr>
        <p:blipFill>
          <a:blip r:embed="rId2"/>
          <a:srcRect/>
          <a:stretch>
            <a:fillRect/>
          </a:stretch>
        </p:blipFill>
        <p:spPr bwMode="auto">
          <a:xfrm>
            <a:off x="1142976" y="1142984"/>
            <a:ext cx="4086225" cy="457200"/>
          </a:xfrm>
          <a:prstGeom prst="rect">
            <a:avLst/>
          </a:prstGeom>
          <a:noFill/>
          <a:ln w="9525">
            <a:noFill/>
            <a:miter lim="800000"/>
            <a:headEnd/>
            <a:tailEnd/>
          </a:ln>
          <a:effectLst/>
        </p:spPr>
      </p:pic>
      <p:sp>
        <p:nvSpPr>
          <p:cNvPr id="9" name="Content Placeholder 8"/>
          <p:cNvSpPr>
            <a:spLocks noGrp="1"/>
          </p:cNvSpPr>
          <p:nvPr>
            <p:ph idx="1"/>
          </p:nvPr>
        </p:nvSpPr>
        <p:spPr/>
        <p:txBody>
          <a:bodyPr/>
          <a:lstStyle/>
          <a:p>
            <a:pPr>
              <a:buNone/>
            </a:pPr>
            <a:r>
              <a:rPr lang="en-US" sz="2800" b="1" dirty="0" smtClean="0"/>
              <a:t>What doesn’t work</a:t>
            </a:r>
          </a:p>
          <a:p>
            <a:r>
              <a:rPr lang="en-US" sz="2800" dirty="0" smtClean="0"/>
              <a:t> Abstaining from coitus until ovulation does not improve the semen or likelihood of conception. Increasing coital frequency (alternate days) supplies more viable spermatozoa that normally remain motile in the female tract for two to three days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Treatment options for </a:t>
            </a:r>
            <a:r>
              <a:rPr lang="en-US" sz="3600" b="1" dirty="0" err="1" smtClean="0">
                <a:solidFill>
                  <a:srgbClr val="FF0000"/>
                </a:solidFill>
                <a:effectLst>
                  <a:outerShdw blurRad="38100" dist="38100" dir="2700000" algn="tl">
                    <a:srgbClr val="000000">
                      <a:alpha val="43137"/>
                    </a:srgbClr>
                  </a:outerShdw>
                </a:effectLst>
              </a:rPr>
              <a:t>subfertile</a:t>
            </a:r>
            <a:r>
              <a:rPr lang="en-US" sz="3600" b="1" dirty="0" smtClean="0">
                <a:solidFill>
                  <a:srgbClr val="FF0000"/>
                </a:solidFill>
                <a:effectLst>
                  <a:outerShdw blurRad="38100" dist="38100" dir="2700000" algn="tl">
                    <a:srgbClr val="000000">
                      <a:alpha val="43137"/>
                    </a:srgbClr>
                  </a:outerShdw>
                </a:effectLst>
              </a:rPr>
              <a:t> men</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2532" name="Picture 4"/>
          <p:cNvPicPr>
            <a:picLocks noChangeAspect="1" noChangeArrowheads="1"/>
          </p:cNvPicPr>
          <p:nvPr/>
        </p:nvPicPr>
        <p:blipFill>
          <a:blip r:embed="rId2"/>
          <a:srcRect/>
          <a:stretch>
            <a:fillRect/>
          </a:stretch>
        </p:blipFill>
        <p:spPr bwMode="auto">
          <a:xfrm>
            <a:off x="1142976" y="1142984"/>
            <a:ext cx="4086225" cy="457200"/>
          </a:xfrm>
          <a:prstGeom prst="rect">
            <a:avLst/>
          </a:prstGeom>
          <a:noFill/>
          <a:ln w="9525">
            <a:noFill/>
            <a:miter lim="800000"/>
            <a:headEnd/>
            <a:tailEnd/>
          </a:ln>
          <a:effectLst/>
        </p:spPr>
      </p:pic>
      <p:sp>
        <p:nvSpPr>
          <p:cNvPr id="8" name="Rectangle 7"/>
          <p:cNvSpPr/>
          <p:nvPr/>
        </p:nvSpPr>
        <p:spPr>
          <a:xfrm>
            <a:off x="2286000" y="-125819"/>
            <a:ext cx="4572000" cy="461665"/>
          </a:xfrm>
          <a:prstGeom prst="rect">
            <a:avLst/>
          </a:prstGeom>
        </p:spPr>
        <p:txBody>
          <a:bodyPr>
            <a:spAutoFit/>
          </a:bodyPr>
          <a:lstStyle/>
          <a:p>
            <a:endParaRPr lang="en-US" dirty="0" smtClean="0"/>
          </a:p>
        </p:txBody>
      </p:sp>
      <p:sp>
        <p:nvSpPr>
          <p:cNvPr id="9" name="Content Placeholder 8"/>
          <p:cNvSpPr>
            <a:spLocks noGrp="1"/>
          </p:cNvSpPr>
          <p:nvPr>
            <p:ph idx="1"/>
          </p:nvPr>
        </p:nvSpPr>
        <p:spPr/>
        <p:txBody>
          <a:bodyPr/>
          <a:lstStyle/>
          <a:p>
            <a:r>
              <a:rPr lang="en-US" sz="2800" dirty="0" smtClean="0"/>
              <a:t> Treatment with gonadotrophin injections, androgens (</a:t>
            </a:r>
            <a:r>
              <a:rPr lang="en-US" sz="2800" dirty="0" err="1" smtClean="0"/>
              <a:t>mesterolone</a:t>
            </a:r>
            <a:r>
              <a:rPr lang="en-US" sz="2800" dirty="0" smtClean="0"/>
              <a:t>) or </a:t>
            </a:r>
            <a:r>
              <a:rPr lang="en-US" sz="2800" dirty="0" err="1" smtClean="0"/>
              <a:t>antioestrogens</a:t>
            </a:r>
            <a:r>
              <a:rPr lang="en-US" sz="2800" dirty="0" smtClean="0"/>
              <a:t> (</a:t>
            </a:r>
            <a:r>
              <a:rPr lang="en-US" sz="2800" dirty="0" err="1" smtClean="0"/>
              <a:t>clomifene</a:t>
            </a:r>
            <a:r>
              <a:rPr lang="en-US" sz="2800" dirty="0" smtClean="0"/>
              <a:t> or </a:t>
            </a:r>
            <a:r>
              <a:rPr lang="en-US" sz="2800" dirty="0" err="1" smtClean="0"/>
              <a:t>tamoxifen</a:t>
            </a:r>
            <a:r>
              <a:rPr lang="en-US" sz="2800" dirty="0" smtClean="0"/>
              <a:t>) is not indicated because although they may improve the sperm count, fertility rates are not improved as the spermatozoa remain dysfunctional</a:t>
            </a:r>
          </a:p>
          <a:p>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Drugs that can impair male fertility</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r>
              <a:rPr lang="en-US" sz="2400" dirty="0" smtClean="0"/>
              <a:t> Impaired spermatogenesis: </a:t>
            </a:r>
            <a:r>
              <a:rPr lang="en-US" sz="2400" dirty="0" err="1" smtClean="0"/>
              <a:t>Sulfasalazine</a:t>
            </a:r>
            <a:r>
              <a:rPr lang="en-US" sz="2400" dirty="0" smtClean="0"/>
              <a:t>, </a:t>
            </a:r>
            <a:r>
              <a:rPr lang="en-US" sz="2400" dirty="0" err="1" smtClean="0"/>
              <a:t>methotrexate</a:t>
            </a:r>
            <a:r>
              <a:rPr lang="en-US" sz="2400" dirty="0" smtClean="0"/>
              <a:t>, </a:t>
            </a:r>
            <a:r>
              <a:rPr lang="en-US" sz="2400" dirty="0" err="1" smtClean="0"/>
              <a:t>nitrofurantoin</a:t>
            </a:r>
            <a:r>
              <a:rPr lang="en-US" sz="2400" dirty="0" smtClean="0"/>
              <a:t>, </a:t>
            </a:r>
            <a:r>
              <a:rPr lang="en-US" sz="2400" dirty="0" err="1" smtClean="0"/>
              <a:t>colchicine</a:t>
            </a:r>
            <a:r>
              <a:rPr lang="en-US" sz="2400" dirty="0" smtClean="0"/>
              <a:t>, chemotherapy</a:t>
            </a:r>
          </a:p>
          <a:p>
            <a:r>
              <a:rPr lang="en-US" sz="2400" dirty="0" smtClean="0"/>
              <a:t>Pituitary suppression: Testosterone injections, gonadotrophin releasing hormone analogues</a:t>
            </a:r>
          </a:p>
          <a:p>
            <a:r>
              <a:rPr lang="en-US" sz="2400" dirty="0" smtClean="0"/>
              <a:t> </a:t>
            </a:r>
            <a:r>
              <a:rPr lang="en-US" sz="2400" dirty="0" err="1" smtClean="0"/>
              <a:t>Antiandrogenic</a:t>
            </a:r>
            <a:r>
              <a:rPr lang="en-US" sz="2400" dirty="0" smtClean="0"/>
              <a:t> effects: </a:t>
            </a:r>
            <a:r>
              <a:rPr lang="en-US" sz="2400" dirty="0" err="1" smtClean="0"/>
              <a:t>Cimetidine</a:t>
            </a:r>
            <a:r>
              <a:rPr lang="en-US" sz="2400" dirty="0" smtClean="0"/>
              <a:t>, </a:t>
            </a:r>
            <a:r>
              <a:rPr lang="en-US" sz="2400" dirty="0" err="1" smtClean="0"/>
              <a:t>spironolactone</a:t>
            </a:r>
            <a:endParaRPr lang="en-US" sz="2400" dirty="0" smtClean="0"/>
          </a:p>
          <a:p>
            <a:r>
              <a:rPr lang="en-US" sz="2400" dirty="0" smtClean="0"/>
              <a:t> Ejaculation failure: blockers, antidepressants, </a:t>
            </a:r>
            <a:r>
              <a:rPr lang="en-US" sz="2400" dirty="0" err="1" smtClean="0"/>
              <a:t>phenothiazines</a:t>
            </a:r>
            <a:endParaRPr lang="en-US" sz="2400" dirty="0" smtClean="0"/>
          </a:p>
          <a:p>
            <a:r>
              <a:rPr lang="en-US" sz="2400" dirty="0" smtClean="0"/>
              <a:t> Erectile dysfunction:  blockers, </a:t>
            </a:r>
            <a:r>
              <a:rPr lang="en-US" sz="2400" dirty="0" err="1" smtClean="0"/>
              <a:t>thiazide</a:t>
            </a:r>
            <a:r>
              <a:rPr lang="en-US" sz="2400" dirty="0" smtClean="0"/>
              <a:t> diuretics, </a:t>
            </a:r>
            <a:r>
              <a:rPr lang="en-US" sz="2400" dirty="0" err="1" smtClean="0"/>
              <a:t>metoclopramide</a:t>
            </a:r>
            <a:endParaRPr lang="en-US" sz="2400" dirty="0" smtClean="0"/>
          </a:p>
          <a:p>
            <a:r>
              <a:rPr lang="en-US" sz="2400" dirty="0" smtClean="0"/>
              <a:t> Drugs of misuse: Anabolic steroids, cannabis, heroin, cocaine</a:t>
            </a:r>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Conservative measures for men </a:t>
            </a:r>
            <a:br>
              <a:rPr lang="en-US" sz="3600" b="1" dirty="0" smtClean="0">
                <a:solidFill>
                  <a:srgbClr val="FF0000"/>
                </a:solidFill>
                <a:effectLst>
                  <a:outerShdw blurRad="38100" dist="38100" dir="2700000" algn="tl">
                    <a:srgbClr val="000000">
                      <a:alpha val="43137"/>
                    </a:srgbClr>
                  </a:outerShdw>
                </a:effectLst>
              </a:rPr>
            </a:br>
            <a:r>
              <a:rPr lang="en-US" sz="3600" b="1" dirty="0" smtClean="0">
                <a:solidFill>
                  <a:srgbClr val="FF0000"/>
                </a:solidFill>
                <a:effectLst>
                  <a:outerShdw blurRad="38100" dist="38100" dir="2700000" algn="tl">
                    <a:srgbClr val="000000">
                      <a:alpha val="43137"/>
                    </a:srgbClr>
                  </a:outerShdw>
                </a:effectLst>
              </a:rPr>
              <a:t>with suboptimal semen analyses</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r>
              <a:rPr lang="en-US" sz="2400" dirty="0" smtClean="0"/>
              <a:t>Stop smoking—Nicotine reduces seminal plasma antioxidants</a:t>
            </a:r>
          </a:p>
          <a:p>
            <a:r>
              <a:rPr lang="en-US" sz="2400" dirty="0" smtClean="0"/>
              <a:t> Have frequent intercourse—Increases output of non-senile spermatozoa</a:t>
            </a:r>
          </a:p>
          <a:p>
            <a:r>
              <a:rPr lang="en-US" sz="2400" dirty="0" smtClean="0"/>
              <a:t>Reduce alcohol intake—Alcohol can suppress spermatogenesis</a:t>
            </a:r>
          </a:p>
          <a:p>
            <a:r>
              <a:rPr lang="en-US" sz="2400" dirty="0" smtClean="0"/>
              <a:t> Wear boxer shorts and avoid hot baths—Heat suppresses spermatogenesis</a:t>
            </a:r>
          </a:p>
          <a:p>
            <a:r>
              <a:rPr lang="en-US" sz="2400" dirty="0" smtClean="0"/>
              <a:t>Avoid pesticides, herbicides, heat, and radiation at work—All impair spermatogenesis</a:t>
            </a:r>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3554" name="Picture 2"/>
          <p:cNvPicPr>
            <a:picLocks noGrp="1" noChangeAspect="1" noChangeArrowheads="1"/>
          </p:cNvPicPr>
          <p:nvPr>
            <p:ph idx="1"/>
          </p:nvPr>
        </p:nvPicPr>
        <p:blipFill>
          <a:blip r:embed="rId2"/>
          <a:srcRect/>
          <a:stretch>
            <a:fillRect/>
          </a:stretch>
        </p:blipFill>
        <p:spPr bwMode="auto">
          <a:xfrm>
            <a:off x="785786" y="571481"/>
            <a:ext cx="7643866" cy="551023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4578" name="Picture 2"/>
          <p:cNvPicPr>
            <a:picLocks noGrp="1" noChangeAspect="1" noChangeArrowheads="1"/>
          </p:cNvPicPr>
          <p:nvPr>
            <p:ph idx="1"/>
          </p:nvPr>
        </p:nvPicPr>
        <p:blipFill>
          <a:blip r:embed="rId2"/>
          <a:srcRect/>
          <a:stretch>
            <a:fillRect/>
          </a:stretch>
        </p:blipFill>
        <p:spPr bwMode="auto">
          <a:xfrm>
            <a:off x="1071538" y="642919"/>
            <a:ext cx="7358114" cy="543879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b="1" i="1" dirty="0" smtClean="0">
                <a:solidFill>
                  <a:srgbClr val="FF0000"/>
                </a:solidFill>
                <a:effectLst>
                  <a:outerShdw blurRad="38100" dist="38100" dir="2700000" algn="tl">
                    <a:srgbClr val="000000">
                      <a:alpha val="43137"/>
                    </a:srgbClr>
                  </a:outerShdw>
                </a:effectLst>
              </a:rPr>
              <a:t>Infertility </a:t>
            </a:r>
            <a:r>
              <a:rPr lang="en-US" sz="2400" dirty="0" smtClean="0"/>
              <a:t> is defined as one year of unprotected coitus without conception. It affects approximately 10–15% of couples in the reproductive age group.</a:t>
            </a:r>
          </a:p>
          <a:p>
            <a:endParaRPr lang="en-US" sz="2400" dirty="0" smtClean="0"/>
          </a:p>
          <a:p>
            <a:r>
              <a:rPr lang="en-US" sz="2400" b="1" i="1" dirty="0" smtClean="0">
                <a:solidFill>
                  <a:srgbClr val="0070C0"/>
                </a:solidFill>
              </a:rPr>
              <a:t>Primary </a:t>
            </a:r>
            <a:r>
              <a:rPr lang="en-US" sz="2400" b="1" i="1" dirty="0" err="1" smtClean="0">
                <a:solidFill>
                  <a:srgbClr val="0070C0"/>
                </a:solidFill>
              </a:rPr>
              <a:t>subfertility</a:t>
            </a:r>
            <a:r>
              <a:rPr lang="en-US" sz="2400" b="1" i="1" dirty="0" smtClean="0">
                <a:solidFill>
                  <a:srgbClr val="0070C0"/>
                </a:solidFill>
              </a:rPr>
              <a:t>: </a:t>
            </a:r>
            <a:r>
              <a:rPr lang="en-US" sz="2400" dirty="0" smtClean="0"/>
              <a:t>a delay for a couple who have had no previous pregnancies</a:t>
            </a:r>
          </a:p>
          <a:p>
            <a:r>
              <a:rPr lang="en-US" sz="2400" b="1" i="1" dirty="0" smtClean="0">
                <a:solidFill>
                  <a:srgbClr val="0070C0"/>
                </a:solidFill>
              </a:rPr>
              <a:t>Secondary </a:t>
            </a:r>
            <a:r>
              <a:rPr lang="en-US" sz="2400" b="1" i="1" dirty="0" err="1" smtClean="0">
                <a:solidFill>
                  <a:srgbClr val="0070C0"/>
                </a:solidFill>
              </a:rPr>
              <a:t>subfertility</a:t>
            </a:r>
            <a:r>
              <a:rPr lang="en-US" sz="2400" b="1" i="1" dirty="0" smtClean="0">
                <a:solidFill>
                  <a:srgbClr val="0070C0"/>
                </a:solidFill>
              </a:rPr>
              <a:t>: </a:t>
            </a:r>
            <a:r>
              <a:rPr lang="en-US" sz="2400" dirty="0" smtClean="0"/>
              <a:t>a delay for a couple who have conceived previously, although the </a:t>
            </a:r>
            <a:r>
              <a:rPr lang="en-US" sz="2400" dirty="0" err="1" smtClean="0"/>
              <a:t>pregancy</a:t>
            </a:r>
            <a:r>
              <a:rPr lang="en-US" sz="2400" dirty="0" smtClean="0"/>
              <a:t> may not have been successful (for example, miscarriage, ectopic pregnancy)</a:t>
            </a:r>
          </a:p>
          <a:p>
            <a:endParaRPr lang="en-US" sz="2400" dirty="0" smtClean="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738814" y="2714620"/>
            <a:ext cx="8405186"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Unexplained infertility,</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endometriosis, and fibroids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Unexplained infertility</a:t>
            </a:r>
          </a:p>
        </p:txBody>
      </p:sp>
      <p:sp>
        <p:nvSpPr>
          <p:cNvPr id="3" name="Content Placeholder 2"/>
          <p:cNvSpPr>
            <a:spLocks noGrp="1"/>
          </p:cNvSpPr>
          <p:nvPr>
            <p:ph idx="1"/>
          </p:nvPr>
        </p:nvSpPr>
        <p:spPr>
          <a:xfrm>
            <a:off x="1000100" y="1981200"/>
            <a:ext cx="3929090" cy="4114800"/>
          </a:xfrm>
        </p:spPr>
        <p:txBody>
          <a:bodyPr/>
          <a:lstStyle/>
          <a:p>
            <a:r>
              <a:rPr lang="en-US" sz="2400" b="1" dirty="0" smtClean="0"/>
              <a:t>A diagnosis of unexplained fertility can be highly frustrating for patients, who may interpret this as meaning that there is apparently “no cause” for their </a:t>
            </a:r>
            <a:r>
              <a:rPr lang="en-US" sz="2400" b="1" dirty="0" err="1" smtClean="0"/>
              <a:t>subfertility</a:t>
            </a:r>
            <a:r>
              <a:rPr lang="en-US" sz="2400" b="1" dirty="0" smtClean="0"/>
              <a:t> and hence no effective treatment</a:t>
            </a:r>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5603" name="Picture 3"/>
          <p:cNvPicPr>
            <a:picLocks noChangeAspect="1" noChangeArrowheads="1"/>
          </p:cNvPicPr>
          <p:nvPr/>
        </p:nvPicPr>
        <p:blipFill>
          <a:blip r:embed="rId2"/>
          <a:srcRect/>
          <a:stretch>
            <a:fillRect/>
          </a:stretch>
        </p:blipFill>
        <p:spPr bwMode="auto">
          <a:xfrm>
            <a:off x="5000628" y="1928802"/>
            <a:ext cx="3186103" cy="335758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6626" name="Picture 2"/>
          <p:cNvPicPr>
            <a:picLocks noGrp="1" noChangeAspect="1" noChangeArrowheads="1"/>
          </p:cNvPicPr>
          <p:nvPr>
            <p:ph idx="1"/>
          </p:nvPr>
        </p:nvPicPr>
        <p:blipFill>
          <a:blip r:embed="rId2"/>
          <a:srcRect/>
          <a:stretch>
            <a:fillRect/>
          </a:stretch>
        </p:blipFill>
        <p:spPr bwMode="auto">
          <a:xfrm>
            <a:off x="785786" y="642919"/>
            <a:ext cx="8358214" cy="543879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Should further tests be done?</a:t>
            </a:r>
            <a:br>
              <a:rPr lang="en-US" sz="3600" b="1" dirty="0" smtClean="0">
                <a:solidFill>
                  <a:srgbClr val="FF0000"/>
                </a:solidFill>
                <a:effectLst>
                  <a:outerShdw blurRad="38100" dist="38100" dir="2700000" algn="tl">
                    <a:srgbClr val="000000">
                      <a:alpha val="43137"/>
                    </a:srgbClr>
                  </a:outerShdw>
                </a:effectLst>
              </a:rPr>
            </a:b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7650" name="Picture 2"/>
          <p:cNvPicPr>
            <a:picLocks noGrp="1" noChangeAspect="1" noChangeArrowheads="1"/>
          </p:cNvPicPr>
          <p:nvPr>
            <p:ph idx="1"/>
          </p:nvPr>
        </p:nvPicPr>
        <p:blipFill>
          <a:blip r:embed="rId2"/>
          <a:srcRect/>
          <a:stretch>
            <a:fillRect/>
          </a:stretch>
        </p:blipFill>
        <p:spPr bwMode="auto">
          <a:xfrm>
            <a:off x="5572132" y="2786058"/>
            <a:ext cx="2266950" cy="13620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rPr>
              <a:t>Treatment options</a:t>
            </a:r>
            <a:br>
              <a:rPr lang="en-US" sz="3600" b="1" dirty="0" smtClean="0">
                <a:solidFill>
                  <a:srgbClr val="FF0000"/>
                </a:solidFill>
              </a:rPr>
            </a:br>
            <a:endParaRPr lang="en-US" sz="3600" b="1"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00100" y="1981200"/>
            <a:ext cx="7458100" cy="4114800"/>
          </a:xfrm>
        </p:spPr>
        <p:txBody>
          <a:bodyPr/>
          <a:lstStyle/>
          <a:p>
            <a:r>
              <a:rPr lang="en-US" sz="2400" i="1" dirty="0" smtClean="0"/>
              <a:t>“Expectant” management</a:t>
            </a:r>
          </a:p>
          <a:p>
            <a:r>
              <a:rPr lang="en-US" sz="2400" i="1" dirty="0" err="1" smtClean="0"/>
              <a:t>Superovulation</a:t>
            </a:r>
            <a:r>
              <a:rPr lang="en-US" sz="2400" i="1" dirty="0" smtClean="0"/>
              <a:t> and intrauterine insemination</a:t>
            </a:r>
          </a:p>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8674" name="Picture 2"/>
          <p:cNvPicPr>
            <a:picLocks noGrp="1" noChangeAspect="1" noChangeArrowheads="1"/>
          </p:cNvPicPr>
          <p:nvPr>
            <p:ph idx="1"/>
          </p:nvPr>
        </p:nvPicPr>
        <p:blipFill>
          <a:blip r:embed="rId2"/>
          <a:srcRect/>
          <a:stretch>
            <a:fillRect/>
          </a:stretch>
        </p:blipFill>
        <p:spPr bwMode="auto">
          <a:xfrm>
            <a:off x="857224" y="642918"/>
            <a:ext cx="7686714" cy="592935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Endometriosis</a:t>
            </a: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29698" name="Picture 2"/>
          <p:cNvPicPr>
            <a:picLocks noGrp="1" noChangeAspect="1" noChangeArrowheads="1"/>
          </p:cNvPicPr>
          <p:nvPr>
            <p:ph idx="1"/>
          </p:nvPr>
        </p:nvPicPr>
        <p:blipFill>
          <a:blip r:embed="rId2"/>
          <a:srcRect/>
          <a:stretch>
            <a:fillRect/>
          </a:stretch>
        </p:blipFill>
        <p:spPr bwMode="auto">
          <a:xfrm>
            <a:off x="1214414" y="1785926"/>
            <a:ext cx="7429552" cy="507207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0722" name="Picture 2"/>
          <p:cNvPicPr>
            <a:picLocks noGrp="1" noChangeAspect="1" noChangeArrowheads="1"/>
          </p:cNvPicPr>
          <p:nvPr>
            <p:ph idx="1"/>
          </p:nvPr>
        </p:nvPicPr>
        <p:blipFill>
          <a:blip r:embed="rId2"/>
          <a:srcRect/>
          <a:stretch>
            <a:fillRect/>
          </a:stretch>
        </p:blipFill>
        <p:spPr bwMode="auto">
          <a:xfrm>
            <a:off x="785786" y="571480"/>
            <a:ext cx="7858179" cy="585791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1746" name="Picture 2"/>
          <p:cNvPicPr>
            <a:picLocks noGrp="1" noChangeAspect="1" noChangeArrowheads="1"/>
          </p:cNvPicPr>
          <p:nvPr>
            <p:ph idx="1"/>
          </p:nvPr>
        </p:nvPicPr>
        <p:blipFill>
          <a:blip r:embed="rId2"/>
          <a:srcRect/>
          <a:stretch>
            <a:fillRect/>
          </a:stretch>
        </p:blipFill>
        <p:spPr bwMode="auto">
          <a:xfrm>
            <a:off x="1000100" y="785794"/>
            <a:ext cx="7358114" cy="557216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Factors affecting fertility</a:t>
            </a:r>
            <a:br>
              <a:rPr lang="en-US" b="1"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714348" y="1571612"/>
            <a:ext cx="7772400" cy="4114800"/>
          </a:xfrm>
        </p:spPr>
        <p:txBody>
          <a:bodyPr/>
          <a:lstStyle/>
          <a:p>
            <a:r>
              <a:rPr lang="en-US" sz="2800" b="1" dirty="0" smtClean="0">
                <a:solidFill>
                  <a:srgbClr val="0070C0"/>
                </a:solidFill>
                <a:effectLst>
                  <a:outerShdw blurRad="38100" dist="38100" dir="2700000" algn="tl">
                    <a:srgbClr val="000000">
                      <a:alpha val="43137"/>
                    </a:srgbClr>
                  </a:outerShdw>
                </a:effectLst>
              </a:rPr>
              <a:t>Increased chance of conception</a:t>
            </a:r>
          </a:p>
          <a:p>
            <a:r>
              <a:rPr lang="en-US" sz="2400" dirty="0" smtClean="0"/>
              <a:t>x Woman aged under 30 years</a:t>
            </a:r>
          </a:p>
          <a:p>
            <a:r>
              <a:rPr lang="en-US" sz="2400" dirty="0" smtClean="0"/>
              <a:t>x Previous pregnancy</a:t>
            </a:r>
          </a:p>
          <a:p>
            <a:r>
              <a:rPr lang="en-US" sz="2400" dirty="0" smtClean="0"/>
              <a:t>x Less than three years trying to conceive</a:t>
            </a:r>
          </a:p>
          <a:p>
            <a:r>
              <a:rPr lang="en-US" sz="2400" dirty="0" smtClean="0"/>
              <a:t>x Intercourse occurring during six days before ovulation, particularly two days before ovulation</a:t>
            </a:r>
          </a:p>
          <a:p>
            <a:r>
              <a:rPr lang="en-US" sz="2400" dirty="0" smtClean="0"/>
              <a:t>x Woman’s body mass index (BMI) 20-30</a:t>
            </a:r>
          </a:p>
          <a:p>
            <a:r>
              <a:rPr lang="en-US" sz="2400" dirty="0" smtClean="0"/>
              <a:t>x Both partners non-smokers</a:t>
            </a:r>
          </a:p>
          <a:p>
            <a:r>
              <a:rPr lang="en-US" sz="2400" dirty="0" smtClean="0"/>
              <a:t>x Caffeine intake less than two cups of coffee daily</a:t>
            </a:r>
          </a:p>
          <a:p>
            <a:r>
              <a:rPr lang="en-US" sz="2400" dirty="0" smtClean="0"/>
              <a:t>x No use of recreational drugs</a:t>
            </a: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smtClean="0">
                <a:solidFill>
                  <a:srgbClr val="FF0000"/>
                </a:solidFill>
                <a:effectLst>
                  <a:outerShdw blurRad="38100" dist="38100" dir="2700000" algn="tl">
                    <a:srgbClr val="000000">
                      <a:alpha val="43137"/>
                    </a:srgbClr>
                  </a:outerShdw>
                </a:effectLst>
              </a:rPr>
              <a:t>Fibroids</a:t>
            </a:r>
          </a:p>
        </p:txBody>
      </p:sp>
      <p:sp>
        <p:nvSpPr>
          <p:cNvPr id="3" name="Content Placeholder 2"/>
          <p:cNvSpPr>
            <a:spLocks noGrp="1"/>
          </p:cNvSpPr>
          <p:nvPr>
            <p:ph idx="1"/>
          </p:nvPr>
        </p:nvSpPr>
        <p:spPr>
          <a:xfrm>
            <a:off x="1000100" y="1981200"/>
            <a:ext cx="7458100" cy="4114800"/>
          </a:xfrm>
        </p:spPr>
        <p:txBody>
          <a:bodyPr/>
          <a:lstStyle/>
          <a:p>
            <a:endParaRPr lang="en-US" sz="2400" dirty="0"/>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2770" name="Picture 2"/>
          <p:cNvPicPr>
            <a:picLocks noGrp="1" noChangeAspect="1" noChangeArrowheads="1"/>
          </p:cNvPicPr>
          <p:nvPr>
            <p:ph idx="1"/>
          </p:nvPr>
        </p:nvPicPr>
        <p:blipFill>
          <a:blip r:embed="rId2"/>
          <a:srcRect/>
          <a:stretch>
            <a:fillRect/>
          </a:stretch>
        </p:blipFill>
        <p:spPr bwMode="auto">
          <a:xfrm>
            <a:off x="928662" y="642919"/>
            <a:ext cx="7572428" cy="543879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3794" name="Picture 2"/>
          <p:cNvPicPr>
            <a:picLocks noGrp="1" noChangeAspect="1" noChangeArrowheads="1"/>
          </p:cNvPicPr>
          <p:nvPr>
            <p:ph idx="1"/>
          </p:nvPr>
        </p:nvPicPr>
        <p:blipFill>
          <a:blip r:embed="rId2"/>
          <a:srcRect/>
          <a:stretch>
            <a:fillRect/>
          </a:stretch>
        </p:blipFill>
        <p:spPr bwMode="auto">
          <a:xfrm>
            <a:off x="857224" y="928670"/>
            <a:ext cx="7429552" cy="514353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4818" name="Picture 2"/>
          <p:cNvPicPr>
            <a:picLocks noGrp="1" noChangeAspect="1" noChangeArrowheads="1"/>
          </p:cNvPicPr>
          <p:nvPr>
            <p:ph idx="1"/>
          </p:nvPr>
        </p:nvPicPr>
        <p:blipFill>
          <a:blip r:embed="rId3"/>
          <a:srcRect/>
          <a:stretch>
            <a:fillRect/>
          </a:stretch>
        </p:blipFill>
        <p:spPr bwMode="auto">
          <a:xfrm>
            <a:off x="1357290" y="1000108"/>
            <a:ext cx="6429420" cy="53578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5842" name="Picture 2"/>
          <p:cNvPicPr>
            <a:picLocks noGrp="1" noChangeAspect="1" noChangeArrowheads="1"/>
          </p:cNvPicPr>
          <p:nvPr>
            <p:ph idx="1"/>
          </p:nvPr>
        </p:nvPicPr>
        <p:blipFill>
          <a:blip r:embed="rId2"/>
          <a:srcRect/>
          <a:stretch>
            <a:fillRect/>
          </a:stretch>
        </p:blipFill>
        <p:spPr bwMode="auto">
          <a:xfrm>
            <a:off x="1000100" y="642918"/>
            <a:ext cx="7143800" cy="564360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6866" name="Picture 2"/>
          <p:cNvPicPr>
            <a:picLocks noGrp="1" noChangeAspect="1" noChangeArrowheads="1"/>
          </p:cNvPicPr>
          <p:nvPr>
            <p:ph idx="1"/>
          </p:nvPr>
        </p:nvPicPr>
        <p:blipFill>
          <a:blip r:embed="rId3"/>
          <a:srcRect/>
          <a:stretch>
            <a:fillRect/>
          </a:stretch>
        </p:blipFill>
        <p:spPr bwMode="auto">
          <a:xfrm>
            <a:off x="928662" y="571480"/>
            <a:ext cx="7500990" cy="600079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sp>
        <p:nvSpPr>
          <p:cNvPr id="7" name="Rectangle 6"/>
          <p:cNvSpPr/>
          <p:nvPr/>
        </p:nvSpPr>
        <p:spPr>
          <a:xfrm>
            <a:off x="571472" y="2143116"/>
            <a:ext cx="8135560" cy="203132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Assisted conception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General principles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descr="Edwards"/>
          <p:cNvPicPr>
            <a:picLocks noGrp="1" noChangeAspect="1" noChangeArrowheads="1"/>
          </p:cNvPicPr>
          <p:nvPr>
            <p:ph type="body" idx="1"/>
          </p:nvPr>
        </p:nvPicPr>
        <p:blipFill>
          <a:blip r:embed="rId3"/>
          <a:srcRect/>
          <a:stretch>
            <a:fillRect/>
          </a:stretch>
        </p:blipFill>
        <p:spPr>
          <a:xfrm>
            <a:off x="3420533" y="1752600"/>
            <a:ext cx="2370667" cy="3200400"/>
          </a:xfrm>
          <a:noFill/>
        </p:spPr>
      </p:pic>
      <p:pic>
        <p:nvPicPr>
          <p:cNvPr id="163845" name="Picture 5" descr="Lancet"/>
          <p:cNvPicPr>
            <a:picLocks noChangeAspect="1" noChangeArrowheads="1"/>
          </p:cNvPicPr>
          <p:nvPr/>
        </p:nvPicPr>
        <p:blipFill>
          <a:blip r:embed="rId4"/>
          <a:srcRect/>
          <a:stretch>
            <a:fillRect/>
          </a:stretch>
        </p:blipFill>
        <p:spPr bwMode="auto">
          <a:xfrm>
            <a:off x="237067" y="304800"/>
            <a:ext cx="2573867" cy="3886200"/>
          </a:xfrm>
          <a:prstGeom prst="rect">
            <a:avLst/>
          </a:prstGeom>
          <a:noFill/>
          <a:ln w="9525">
            <a:noFill/>
            <a:miter lim="800000"/>
            <a:headEnd/>
            <a:tailEnd/>
          </a:ln>
        </p:spPr>
      </p:pic>
      <p:pic>
        <p:nvPicPr>
          <p:cNvPr id="163846" name="Picture 6" descr="Pict0011"/>
          <p:cNvPicPr>
            <a:picLocks noChangeAspect="1" noChangeArrowheads="1"/>
          </p:cNvPicPr>
          <p:nvPr/>
        </p:nvPicPr>
        <p:blipFill>
          <a:blip r:embed="rId5"/>
          <a:srcRect/>
          <a:stretch>
            <a:fillRect/>
          </a:stretch>
        </p:blipFill>
        <p:spPr bwMode="auto">
          <a:xfrm>
            <a:off x="6333067" y="2438400"/>
            <a:ext cx="2506133"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63845"/>
                                        </p:tgtEl>
                                        <p:attrNameLst>
                                          <p:attrName>r</p:attrName>
                                        </p:attrNameLst>
                                      </p:cBhvr>
                                    </p:animRot>
                                  </p:childTnLst>
                                </p:cTn>
                              </p:par>
                            </p:childTnLst>
                          </p:cTn>
                        </p:par>
                        <p:par>
                          <p:cTn id="7" fill="hold">
                            <p:stCondLst>
                              <p:cond delay="1000"/>
                            </p:stCondLst>
                            <p:childTnLst>
                              <p:par>
                                <p:cTn id="8" presetID="9" presetClass="emph" presetSubtype="0" nodeType="afterEffect">
                                  <p:stCondLst>
                                    <p:cond delay="0"/>
                                  </p:stCondLst>
                                  <p:childTnLst>
                                    <p:set>
                                      <p:cBhvr rctx="PPT">
                                        <p:cTn id="9" dur="indefinite"/>
                                        <p:tgtEl>
                                          <p:spTgt spid="163845"/>
                                        </p:tgtEl>
                                        <p:attrNameLst>
                                          <p:attrName>style.opacity</p:attrName>
                                        </p:attrNameLst>
                                      </p:cBhvr>
                                      <p:to>
                                        <p:strVal val="0.5"/>
                                      </p:to>
                                    </p:set>
                                    <p:animEffect filter="image" prLst="opacity: 0.5">
                                      <p:cBhvr rctx="IE">
                                        <p:cTn id="10" dur="indefinite"/>
                                        <p:tgtEl>
                                          <p:spTgt spid="16384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3844"/>
                                        </p:tgtEl>
                                        <p:attrNameLst>
                                          <p:attrName>style.visibility</p:attrName>
                                        </p:attrNameLst>
                                      </p:cBhvr>
                                      <p:to>
                                        <p:strVal val="visible"/>
                                      </p:to>
                                    </p:set>
                                    <p:animEffect transition="in" filter="dissolve">
                                      <p:cBhvr>
                                        <p:cTn id="15" dur="1000"/>
                                        <p:tgtEl>
                                          <p:spTgt spid="16384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163844"/>
                                        </p:tgtEl>
                                        <p:attrNameLst>
                                          <p:attrName>style.opacity</p:attrName>
                                        </p:attrNameLst>
                                      </p:cBhvr>
                                      <p:to>
                                        <p:strVal val="0.5"/>
                                      </p:to>
                                    </p:set>
                                    <p:animEffect filter="image" prLst="opacity: 0.5">
                                      <p:cBhvr rctx="IE">
                                        <p:cTn id="20" dur="indefinite"/>
                                        <p:tgtEl>
                                          <p:spTgt spid="163844"/>
                                        </p:tgtEl>
                                      </p:cBhvr>
                                    </p:animEffect>
                                  </p:childTnLst>
                                </p:cTn>
                              </p:par>
                            </p:childTnLst>
                          </p:cTn>
                        </p:par>
                        <p:par>
                          <p:cTn id="21" fill="hold">
                            <p:stCondLst>
                              <p:cond delay="0"/>
                            </p:stCondLst>
                            <p:childTnLst>
                              <p:par>
                                <p:cTn id="22" presetID="9" presetClass="entr" presetSubtype="0" fill="hold" nodeType="afterEffect">
                                  <p:stCondLst>
                                    <p:cond delay="0"/>
                                  </p:stCondLst>
                                  <p:childTnLst>
                                    <p:set>
                                      <p:cBhvr>
                                        <p:cTn id="23" dur="1" fill="hold">
                                          <p:stCondLst>
                                            <p:cond delay="0"/>
                                          </p:stCondLst>
                                        </p:cTn>
                                        <p:tgtEl>
                                          <p:spTgt spid="163846"/>
                                        </p:tgtEl>
                                        <p:attrNameLst>
                                          <p:attrName>style.visibility</p:attrName>
                                        </p:attrNameLst>
                                      </p:cBhvr>
                                      <p:to>
                                        <p:strVal val="visible"/>
                                      </p:to>
                                    </p:set>
                                    <p:animEffect transition="in" filter="dissolve">
                                      <p:cBhvr>
                                        <p:cTn id="24" dur="1000"/>
                                        <p:tgtEl>
                                          <p:spTgt spid="163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7890" name="Picture 2"/>
          <p:cNvPicPr>
            <a:picLocks noGrp="1" noChangeAspect="1" noChangeArrowheads="1"/>
          </p:cNvPicPr>
          <p:nvPr>
            <p:ph idx="1"/>
          </p:nvPr>
        </p:nvPicPr>
        <p:blipFill>
          <a:blip r:embed="rId2"/>
          <a:srcRect/>
          <a:stretch>
            <a:fillRect/>
          </a:stretch>
        </p:blipFill>
        <p:spPr bwMode="auto">
          <a:xfrm>
            <a:off x="1142976" y="642918"/>
            <a:ext cx="7572428" cy="571504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609600"/>
            <a:ext cx="7529538" cy="1143000"/>
          </a:xfrm>
        </p:spPr>
        <p:txBody>
          <a:bodyPr/>
          <a:lstStyle/>
          <a:p>
            <a:r>
              <a:rPr lang="en-US" sz="3600" b="1" dirty="0" err="1" smtClean="0">
                <a:solidFill>
                  <a:srgbClr val="FF0000"/>
                </a:solidFill>
                <a:effectLst>
                  <a:outerShdw blurRad="38100" dist="38100" dir="2700000" algn="tl">
                    <a:srgbClr val="000000">
                      <a:alpha val="43137"/>
                    </a:srgbClr>
                  </a:outerShdw>
                </a:effectLst>
              </a:rPr>
              <a:t>Superovulation</a:t>
            </a:r>
            <a:endParaRPr lang="en-US" sz="3600" b="1" dirty="0" smtClean="0">
              <a:solidFill>
                <a:srgbClr val="FF0000"/>
              </a:solidFill>
              <a:effectLst>
                <a:outerShdw blurRad="38100" dist="38100" dir="2700000" algn="tl">
                  <a:srgbClr val="000000">
                    <a:alpha val="43137"/>
                  </a:srgbClr>
                </a:outerShdw>
              </a:effectLst>
            </a:endParaRPr>
          </a:p>
        </p:txBody>
      </p:sp>
      <p:sp>
        <p:nvSpPr>
          <p:cNvPr id="4" name="Rectangle 6"/>
          <p:cNvSpPr>
            <a:spLocks noChangeArrowheads="1"/>
          </p:cNvSpPr>
          <p:nvPr/>
        </p:nvSpPr>
        <p:spPr bwMode="auto">
          <a:xfrm>
            <a:off x="0" y="0"/>
            <a:ext cx="1000125" cy="6858000"/>
          </a:xfrm>
          <a:prstGeom prst="rect">
            <a:avLst/>
          </a:prstGeom>
          <a:gradFill rotWithShape="0">
            <a:gsLst>
              <a:gs pos="0">
                <a:srgbClr val="000099"/>
              </a:gs>
              <a:gs pos="100000">
                <a:schemeClr val="bg1"/>
              </a:gs>
            </a:gsLst>
            <a:lin ang="0" scaled="1"/>
          </a:gradFill>
          <a:ln w="9525">
            <a:noFill/>
            <a:miter lim="800000"/>
            <a:headEnd/>
            <a:tailEnd/>
          </a:ln>
        </p:spPr>
        <p:txBody>
          <a:bodyPr wrap="none" anchor="ctr"/>
          <a:lstStyle/>
          <a:p>
            <a:pPr algn="ctr" eaLnBrk="0" hangingPunct="0"/>
            <a:endParaRPr lang="en-US">
              <a:latin typeface="Times" charset="0"/>
            </a:endParaRPr>
          </a:p>
        </p:txBody>
      </p:sp>
      <p:pic>
        <p:nvPicPr>
          <p:cNvPr id="38914" name="Picture 2"/>
          <p:cNvPicPr>
            <a:picLocks noGrp="1" noChangeAspect="1" noChangeArrowheads="1"/>
          </p:cNvPicPr>
          <p:nvPr>
            <p:ph idx="1"/>
          </p:nvPr>
        </p:nvPicPr>
        <p:blipFill>
          <a:blip r:embed="rId3"/>
          <a:srcRect/>
          <a:stretch>
            <a:fillRect/>
          </a:stretch>
        </p:blipFill>
        <p:spPr bwMode="auto">
          <a:xfrm>
            <a:off x="785786" y="2071678"/>
            <a:ext cx="7429552" cy="442915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2273</TotalTime>
  <Words>5684</Words>
  <Application>Microsoft PowerPoint</Application>
  <PresentationFormat>On-screen Show (4:3)</PresentationFormat>
  <Paragraphs>775</Paragraphs>
  <Slides>219</Slides>
  <Notes>41</Notes>
  <HiddenSlides>0</HiddenSlides>
  <MMClips>0</MMClips>
  <ScaleCrop>false</ScaleCrop>
  <HeadingPairs>
    <vt:vector size="4" baseType="variant">
      <vt:variant>
        <vt:lpstr>Theme</vt:lpstr>
      </vt:variant>
      <vt:variant>
        <vt:i4>1</vt:i4>
      </vt:variant>
      <vt:variant>
        <vt:lpstr>Slide Titles</vt:lpstr>
      </vt:variant>
      <vt:variant>
        <vt:i4>219</vt:i4>
      </vt:variant>
    </vt:vector>
  </HeadingPairs>
  <TitlesOfParts>
    <vt:vector size="220" baseType="lpstr">
      <vt:lpstr>Default Design</vt:lpstr>
      <vt:lpstr>Slide 1</vt:lpstr>
      <vt:lpstr>Slide 2</vt:lpstr>
      <vt:lpstr>Chance of spontaneous conception </vt:lpstr>
      <vt:lpstr>Slide 4</vt:lpstr>
      <vt:lpstr>Slide 5</vt:lpstr>
      <vt:lpstr>Slide 6</vt:lpstr>
      <vt:lpstr>Slide 7</vt:lpstr>
      <vt:lpstr>Slide 8</vt:lpstr>
      <vt:lpstr>Factors affecting fertility </vt:lpstr>
      <vt:lpstr>Slide 10</vt:lpstr>
      <vt:lpstr>Slide 11</vt:lpstr>
      <vt:lpstr>Is subfertility getting more common?</vt:lpstr>
      <vt:lpstr>Causes ?</vt:lpstr>
      <vt:lpstr>The impact of subfertility </vt:lpstr>
      <vt:lpstr>Preconception advice </vt:lpstr>
      <vt:lpstr>Preconception advice </vt:lpstr>
      <vt:lpstr>Preconception advice </vt:lpstr>
      <vt:lpstr> </vt:lpstr>
      <vt:lpstr>Investigations: who and when </vt:lpstr>
      <vt:lpstr>Investigations: who and when </vt:lpstr>
      <vt:lpstr>A rational approach to investigation </vt:lpstr>
      <vt:lpstr>Initial investigations that can be done in primary care </vt:lpstr>
      <vt:lpstr>Initial investigations that can be done in primary care </vt:lpstr>
      <vt:lpstr>Completing investigations in secondary care </vt:lpstr>
      <vt:lpstr>Slide 25</vt:lpstr>
      <vt:lpstr>Slide 26</vt:lpstr>
      <vt:lpstr>Slide 27</vt:lpstr>
      <vt:lpstr>Completing investigations in secondary care </vt:lpstr>
      <vt:lpstr>Completing investigations in secondary care</vt:lpstr>
      <vt:lpstr>Further investigation of azoospermia in secondary care </vt:lpstr>
      <vt:lpstr>Interpreting results and discussing treatment options </vt:lpstr>
      <vt:lpstr>Interpreting results and discussing treatment options </vt:lpstr>
      <vt:lpstr>Interpreting results and discussing treatment options </vt:lpstr>
      <vt:lpstr>Slide 34</vt:lpstr>
      <vt:lpstr>Slide 35</vt:lpstr>
      <vt:lpstr>Slide 36</vt:lpstr>
      <vt:lpstr>Slide 37</vt:lpstr>
      <vt:lpstr>Slide 38</vt:lpstr>
      <vt:lpstr>Slide 39</vt:lpstr>
      <vt:lpstr>Slide 40</vt:lpstr>
      <vt:lpstr>Slide 41</vt:lpstr>
      <vt:lpstr>Slide 42</vt:lpstr>
      <vt:lpstr>Management of anovulation </vt:lpstr>
      <vt:lpstr>Slide 44</vt:lpstr>
      <vt:lpstr>Slide 45</vt:lpstr>
      <vt:lpstr>Slide 46</vt:lpstr>
      <vt:lpstr>Slide 47</vt:lpstr>
      <vt:lpstr>Slide 48</vt:lpstr>
      <vt:lpstr>Causes of tubal damage</vt:lpstr>
      <vt:lpstr>Slide 50</vt:lpstr>
      <vt:lpstr>Slide 51</vt:lpstr>
      <vt:lpstr>Slide 52</vt:lpstr>
      <vt:lpstr>Slide 53</vt:lpstr>
      <vt:lpstr>Prevention of tubal damage </vt:lpstr>
      <vt:lpstr>Prevention of tubal damage </vt:lpstr>
      <vt:lpstr>Prevention of tubal damage </vt:lpstr>
      <vt:lpstr>Slide 57</vt:lpstr>
      <vt:lpstr>Diagnosis of tubal factor</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Clinical Assessment</vt:lpstr>
      <vt:lpstr>Slide 72</vt:lpstr>
      <vt:lpstr>Slide 73</vt:lpstr>
      <vt:lpstr>Treatment options for subfertile men </vt:lpstr>
      <vt:lpstr>Treatment options for subfertile men </vt:lpstr>
      <vt:lpstr>Drugs that can impair male fertility </vt:lpstr>
      <vt:lpstr>Conservative measures for men  with suboptimal semen analyses </vt:lpstr>
      <vt:lpstr>Slide 78</vt:lpstr>
      <vt:lpstr>Slide 79</vt:lpstr>
      <vt:lpstr>Slide 80</vt:lpstr>
      <vt:lpstr>Unexplained infertility</vt:lpstr>
      <vt:lpstr>Slide 82</vt:lpstr>
      <vt:lpstr>Should further tests be done? </vt:lpstr>
      <vt:lpstr>Treatment options </vt:lpstr>
      <vt:lpstr>Slide 85</vt:lpstr>
      <vt:lpstr>Endometriosis</vt:lpstr>
      <vt:lpstr>Slide 87</vt:lpstr>
      <vt:lpstr>Slide 88</vt:lpstr>
      <vt:lpstr>Slide 89</vt:lpstr>
      <vt:lpstr>Fibroids</vt:lpstr>
      <vt:lpstr>Slide 91</vt:lpstr>
      <vt:lpstr>Slide 92</vt:lpstr>
      <vt:lpstr>Slide 93</vt:lpstr>
      <vt:lpstr>Slide 94</vt:lpstr>
      <vt:lpstr>Slide 95</vt:lpstr>
      <vt:lpstr>Slide 96</vt:lpstr>
      <vt:lpstr>Slide 97</vt:lpstr>
      <vt:lpstr>Slide 98</vt:lpstr>
      <vt:lpstr>Superovulation</vt:lpstr>
      <vt:lpstr>Slide 100</vt:lpstr>
      <vt:lpstr>Slide 101</vt:lpstr>
      <vt:lpstr>Intrauterine Insemination</vt:lpstr>
      <vt:lpstr>Sperm preparation</vt:lpstr>
      <vt:lpstr>Slide 104</vt:lpstr>
      <vt:lpstr>Slide 105</vt:lpstr>
      <vt:lpstr>Gamete Intrafalopian Transfer</vt:lpstr>
      <vt:lpstr>Slide 107</vt:lpstr>
      <vt:lpstr>In Vitro Fertilization</vt:lpstr>
      <vt:lpstr>Slide 109</vt:lpstr>
      <vt:lpstr>Slide 110</vt:lpstr>
      <vt:lpstr>Slide 111</vt:lpstr>
      <vt:lpstr>Slide 112</vt:lpstr>
      <vt:lpstr>Slide 113</vt:lpstr>
      <vt:lpstr>Intracytoplasmic Sperm Injection</vt:lpstr>
      <vt:lpstr>Slide 115</vt:lpstr>
      <vt:lpstr>Slide 116</vt:lpstr>
      <vt:lpstr>1. Controlled ovarian hyperstimulation</vt:lpstr>
      <vt:lpstr>2. Oocyte retrieval (OR)</vt:lpstr>
      <vt:lpstr>3. Sperm selection</vt:lpstr>
      <vt:lpstr>4. ICSI, fertilization, and cleavage</vt:lpstr>
      <vt:lpstr>4. ICSI, fertilization, and cleavage</vt:lpstr>
      <vt:lpstr>4. ICSI, fertilization, and cleavage</vt:lpstr>
      <vt:lpstr>4. ICSI, fertilization, and cleavage</vt:lpstr>
      <vt:lpstr>Slide 124</vt:lpstr>
      <vt:lpstr>Slide 125</vt:lpstr>
      <vt:lpstr>6. Detection of pregnancy. </vt:lpstr>
      <vt:lpstr>Success of IVF and ICSI </vt:lpstr>
      <vt:lpstr>Slide 128</vt:lpstr>
      <vt:lpstr>Slide 129</vt:lpstr>
      <vt:lpstr>Slide 130</vt:lpstr>
      <vt:lpstr>Slide 131</vt:lpstr>
      <vt:lpstr>Slide 132</vt:lpstr>
      <vt:lpstr>Slide 133</vt:lpstr>
      <vt:lpstr>Slide 134</vt:lpstr>
      <vt:lpstr>Slide 135</vt:lpstr>
      <vt:lpstr>Creation of surplus embryos </vt:lpstr>
      <vt:lpstr>Slide 137</vt:lpstr>
      <vt:lpstr>Slide 138</vt:lpstr>
      <vt:lpstr>Sperm Cryopreservation</vt:lpstr>
      <vt:lpstr>Slide 140</vt:lpstr>
      <vt:lpstr>Preserving fertility for young women </vt:lpstr>
      <vt:lpstr>Slide 142</vt:lpstr>
      <vt:lpstr>Slide 143</vt:lpstr>
      <vt:lpstr>Cryopreservation of ovarian tissue and maturation of oocytes and follicles in vitro </vt:lpstr>
      <vt:lpstr>Preserving fertility in prepubertal boys </vt:lpstr>
      <vt:lpstr>Preimplantation genetic diagnosis </vt:lpstr>
      <vt:lpstr>Slide 147</vt:lpstr>
      <vt:lpstr>Preimplantation screening of embryos </vt:lpstr>
      <vt:lpstr>Slide 149</vt:lpstr>
      <vt:lpstr>Stem cells and therapeutic cloning </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THANK YOU FOR YOUR  ATTENTION</vt:lpstr>
    </vt:vector>
  </TitlesOfParts>
  <Company>Hawkeye Community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Hawkeye Community College</dc:creator>
  <cp:lastModifiedBy>Yasser orief</cp:lastModifiedBy>
  <cp:revision>201</cp:revision>
  <dcterms:created xsi:type="dcterms:W3CDTF">2003-03-26T16:45:47Z</dcterms:created>
  <dcterms:modified xsi:type="dcterms:W3CDTF">2008-11-04T15:53:04Z</dcterms:modified>
</cp:coreProperties>
</file>