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slides/slide89.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98" r:id="rId2"/>
    <p:sldId id="276" r:id="rId3"/>
    <p:sldId id="278" r:id="rId4"/>
    <p:sldId id="279" r:id="rId5"/>
    <p:sldId id="323" r:id="rId6"/>
    <p:sldId id="324" r:id="rId7"/>
    <p:sldId id="320" r:id="rId8"/>
    <p:sldId id="321" r:id="rId9"/>
    <p:sldId id="322" r:id="rId10"/>
    <p:sldId id="360" r:id="rId11"/>
    <p:sldId id="280" r:id="rId12"/>
    <p:sldId id="281" r:id="rId13"/>
    <p:sldId id="357" r:id="rId14"/>
    <p:sldId id="316" r:id="rId15"/>
    <p:sldId id="282" r:id="rId16"/>
    <p:sldId id="326" r:id="rId17"/>
    <p:sldId id="327" r:id="rId18"/>
    <p:sldId id="354" r:id="rId19"/>
    <p:sldId id="351" r:id="rId20"/>
    <p:sldId id="352" r:id="rId21"/>
    <p:sldId id="353" r:id="rId22"/>
    <p:sldId id="317" r:id="rId23"/>
    <p:sldId id="283" r:id="rId24"/>
    <p:sldId id="358" r:id="rId25"/>
    <p:sldId id="284" r:id="rId26"/>
    <p:sldId id="285" r:id="rId27"/>
    <p:sldId id="286" r:id="rId28"/>
    <p:sldId id="287" r:id="rId29"/>
    <p:sldId id="361" r:id="rId30"/>
    <p:sldId id="288" r:id="rId31"/>
    <p:sldId id="318" r:id="rId32"/>
    <p:sldId id="289" r:id="rId33"/>
    <p:sldId id="290" r:id="rId34"/>
    <p:sldId id="291" r:id="rId35"/>
    <p:sldId id="292" r:id="rId36"/>
    <p:sldId id="328" r:id="rId37"/>
    <p:sldId id="329" r:id="rId38"/>
    <p:sldId id="330" r:id="rId39"/>
    <p:sldId id="325" r:id="rId40"/>
    <p:sldId id="293" r:id="rId41"/>
    <p:sldId id="294" r:id="rId42"/>
    <p:sldId id="295" r:id="rId43"/>
    <p:sldId id="296" r:id="rId44"/>
    <p:sldId id="299" r:id="rId45"/>
    <p:sldId id="297" r:id="rId46"/>
    <p:sldId id="298" r:id="rId47"/>
    <p:sldId id="319" r:id="rId48"/>
    <p:sldId id="362" r:id="rId49"/>
    <p:sldId id="368" r:id="rId50"/>
    <p:sldId id="300" r:id="rId51"/>
    <p:sldId id="301" r:id="rId52"/>
    <p:sldId id="369" r:id="rId53"/>
    <p:sldId id="370" r:id="rId54"/>
    <p:sldId id="305" r:id="rId55"/>
    <p:sldId id="366" r:id="rId56"/>
    <p:sldId id="367" r:id="rId57"/>
    <p:sldId id="306" r:id="rId58"/>
    <p:sldId id="307" r:id="rId59"/>
    <p:sldId id="308" r:id="rId60"/>
    <p:sldId id="309" r:id="rId61"/>
    <p:sldId id="310" r:id="rId62"/>
    <p:sldId id="311" r:id="rId63"/>
    <p:sldId id="312" r:id="rId64"/>
    <p:sldId id="313" r:id="rId65"/>
    <p:sldId id="314" r:id="rId66"/>
    <p:sldId id="372" r:id="rId67"/>
    <p:sldId id="373" r:id="rId68"/>
    <p:sldId id="374" r:id="rId69"/>
    <p:sldId id="375" r:id="rId70"/>
    <p:sldId id="376" r:id="rId71"/>
    <p:sldId id="377" r:id="rId72"/>
    <p:sldId id="378" r:id="rId73"/>
    <p:sldId id="379" r:id="rId74"/>
    <p:sldId id="380" r:id="rId75"/>
    <p:sldId id="381" r:id="rId76"/>
    <p:sldId id="382" r:id="rId77"/>
    <p:sldId id="385" r:id="rId78"/>
    <p:sldId id="371" r:id="rId79"/>
    <p:sldId id="389" r:id="rId80"/>
    <p:sldId id="263" r:id="rId81"/>
    <p:sldId id="273" r:id="rId82"/>
    <p:sldId id="393" r:id="rId83"/>
    <p:sldId id="394" r:id="rId84"/>
    <p:sldId id="395" r:id="rId85"/>
    <p:sldId id="391" r:id="rId86"/>
    <p:sldId id="392" r:id="rId87"/>
    <p:sldId id="344" r:id="rId88"/>
    <p:sldId id="345" r:id="rId89"/>
    <p:sldId id="346" r:id="rId90"/>
    <p:sldId id="348" r:id="rId91"/>
    <p:sldId id="350" r:id="rId92"/>
    <p:sldId id="397"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BD03"/>
    <a:srgbClr val="E7FD13"/>
    <a:srgbClr val="CEE402"/>
    <a:srgbClr val="F3FE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94" autoAdjust="0"/>
    <p:restoredTop sz="75796" autoAdjust="0"/>
  </p:normalViewPr>
  <p:slideViewPr>
    <p:cSldViewPr>
      <p:cViewPr varScale="1">
        <p:scale>
          <a:sx n="62" d="100"/>
          <a:sy n="62" d="100"/>
        </p:scale>
        <p:origin x="-90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38DC5-D017-4E97-B55F-BD2261376DFA}" type="doc">
      <dgm:prSet loTypeId="urn:microsoft.com/office/officeart/2005/8/layout/vList4" loCatId="list" qsTypeId="urn:microsoft.com/office/officeart/2005/8/quickstyle/simple3" qsCatId="simple" csTypeId="urn:microsoft.com/office/officeart/2005/8/colors/accent1_2" csCatId="accent1"/>
      <dgm:spPr/>
      <dgm:t>
        <a:bodyPr/>
        <a:lstStyle/>
        <a:p>
          <a:endParaRPr lang="en-US"/>
        </a:p>
      </dgm:t>
    </dgm:pt>
    <dgm:pt modelId="{C7E3C02D-3CBC-492D-A770-0B3EA9AA3A25}">
      <dgm:prSet/>
      <dgm:spPr/>
      <dgm:t>
        <a:bodyPr/>
        <a:lstStyle/>
        <a:p>
          <a:pPr rtl="0"/>
          <a:r>
            <a:rPr lang="en-US" dirty="0" smtClean="0">
              <a:solidFill>
                <a:schemeClr val="accent3">
                  <a:lumMod val="75000"/>
                </a:schemeClr>
              </a:solidFill>
              <a:effectLst>
                <a:outerShdw blurRad="38100" dist="38100" dir="2700000" algn="tl">
                  <a:srgbClr val="000000">
                    <a:alpha val="43137"/>
                  </a:srgbClr>
                </a:outerShdw>
              </a:effectLst>
            </a:rPr>
            <a:t>Hormonal factors</a:t>
          </a:r>
          <a:endParaRPr lang="en-US" dirty="0">
            <a:solidFill>
              <a:schemeClr val="accent3">
                <a:lumMod val="75000"/>
              </a:schemeClr>
            </a:solidFill>
            <a:effectLst>
              <a:outerShdw blurRad="38100" dist="38100" dir="2700000" algn="tl">
                <a:srgbClr val="000000">
                  <a:alpha val="43137"/>
                </a:srgbClr>
              </a:outerShdw>
            </a:effectLst>
          </a:endParaRPr>
        </a:p>
      </dgm:t>
    </dgm:pt>
    <dgm:pt modelId="{13741D08-43E5-4B00-8827-50916F50399C}" type="parTrans" cxnId="{8A68A7D2-2BB8-4620-9320-FC34295B15EF}">
      <dgm:prSet/>
      <dgm:spPr/>
      <dgm:t>
        <a:bodyPr/>
        <a:lstStyle/>
        <a:p>
          <a:endParaRPr lang="en-US"/>
        </a:p>
      </dgm:t>
    </dgm:pt>
    <dgm:pt modelId="{90B26BC7-1EF5-4518-B924-61ACCD709B2B}" type="sibTrans" cxnId="{8A68A7D2-2BB8-4620-9320-FC34295B15EF}">
      <dgm:prSet/>
      <dgm:spPr/>
      <dgm:t>
        <a:bodyPr/>
        <a:lstStyle/>
        <a:p>
          <a:endParaRPr lang="en-US"/>
        </a:p>
      </dgm:t>
    </dgm:pt>
    <dgm:pt modelId="{C19E0ED1-199D-4154-AB0F-C3AC0E411D4D}">
      <dgm:prSet/>
      <dgm:spPr/>
      <dgm:t>
        <a:bodyPr/>
        <a:lstStyle/>
        <a:p>
          <a:pPr rtl="0"/>
          <a:r>
            <a:rPr lang="en-US" dirty="0" err="1" smtClean="0">
              <a:solidFill>
                <a:schemeClr val="accent3">
                  <a:lumMod val="75000"/>
                </a:schemeClr>
              </a:solidFill>
              <a:effectLst>
                <a:outerShdw blurRad="38100" dist="38100" dir="2700000" algn="tl">
                  <a:srgbClr val="000000">
                    <a:alpha val="43137"/>
                  </a:srgbClr>
                </a:outerShdw>
              </a:effectLst>
            </a:rPr>
            <a:t>Steroidogenesis</a:t>
          </a:r>
          <a:endParaRPr lang="en-US" dirty="0">
            <a:solidFill>
              <a:schemeClr val="accent3">
                <a:lumMod val="75000"/>
              </a:schemeClr>
            </a:solidFill>
            <a:effectLst>
              <a:outerShdw blurRad="38100" dist="38100" dir="2700000" algn="tl">
                <a:srgbClr val="000000">
                  <a:alpha val="43137"/>
                </a:srgbClr>
              </a:outerShdw>
            </a:effectLst>
          </a:endParaRPr>
        </a:p>
      </dgm:t>
    </dgm:pt>
    <dgm:pt modelId="{52114344-9BE7-4E00-8093-BA55E80A77FE}" type="parTrans" cxnId="{0EC7CF75-F3A5-4CB0-9918-F8C9762C7E1D}">
      <dgm:prSet/>
      <dgm:spPr/>
      <dgm:t>
        <a:bodyPr/>
        <a:lstStyle/>
        <a:p>
          <a:endParaRPr lang="en-US"/>
        </a:p>
      </dgm:t>
    </dgm:pt>
    <dgm:pt modelId="{7D023EDD-60E6-4F02-824F-0CC587282AA7}" type="sibTrans" cxnId="{0EC7CF75-F3A5-4CB0-9918-F8C9762C7E1D}">
      <dgm:prSet/>
      <dgm:spPr/>
      <dgm:t>
        <a:bodyPr/>
        <a:lstStyle/>
        <a:p>
          <a:endParaRPr lang="en-US"/>
        </a:p>
      </dgm:t>
    </dgm:pt>
    <dgm:pt modelId="{00925D98-F9D0-4A54-80AC-67A52592F73C}">
      <dgm:prSet/>
      <dgm:spPr/>
      <dgm:t>
        <a:bodyPr/>
        <a:lstStyle/>
        <a:p>
          <a:pPr rtl="0"/>
          <a:r>
            <a:rPr lang="en-US" dirty="0" smtClean="0">
              <a:solidFill>
                <a:schemeClr val="accent3">
                  <a:lumMod val="75000"/>
                </a:schemeClr>
              </a:solidFill>
              <a:effectLst>
                <a:outerShdw blurRad="38100" dist="38100" dir="2700000" algn="tl">
                  <a:srgbClr val="000000">
                    <a:alpha val="43137"/>
                  </a:srgbClr>
                </a:outerShdw>
              </a:effectLst>
            </a:rPr>
            <a:t>Genetics</a:t>
          </a:r>
          <a:endParaRPr lang="en-US" dirty="0">
            <a:solidFill>
              <a:schemeClr val="accent3">
                <a:lumMod val="75000"/>
              </a:schemeClr>
            </a:solidFill>
            <a:effectLst>
              <a:outerShdw blurRad="38100" dist="38100" dir="2700000" algn="tl">
                <a:srgbClr val="000000">
                  <a:alpha val="43137"/>
                </a:srgbClr>
              </a:outerShdw>
            </a:effectLst>
          </a:endParaRPr>
        </a:p>
      </dgm:t>
    </dgm:pt>
    <dgm:pt modelId="{275BFB18-39DB-44E6-9301-91546232B890}" type="parTrans" cxnId="{DA587BF3-B200-4E06-BFE5-21683A6A8F37}">
      <dgm:prSet/>
      <dgm:spPr/>
      <dgm:t>
        <a:bodyPr/>
        <a:lstStyle/>
        <a:p>
          <a:endParaRPr lang="en-US"/>
        </a:p>
      </dgm:t>
    </dgm:pt>
    <dgm:pt modelId="{6872F933-7353-4419-8475-04B806EDB4D2}" type="sibTrans" cxnId="{DA587BF3-B200-4E06-BFE5-21683A6A8F37}">
      <dgm:prSet/>
      <dgm:spPr/>
      <dgm:t>
        <a:bodyPr/>
        <a:lstStyle/>
        <a:p>
          <a:endParaRPr lang="en-US"/>
        </a:p>
      </dgm:t>
    </dgm:pt>
    <dgm:pt modelId="{6221D373-EE08-4B2A-B59A-68D71C0737FA}">
      <dgm:prSet/>
      <dgm:spPr/>
      <dgm:t>
        <a:bodyPr/>
        <a:lstStyle/>
        <a:p>
          <a:pPr rtl="0"/>
          <a:r>
            <a:rPr lang="en-US" dirty="0" smtClean="0">
              <a:solidFill>
                <a:schemeClr val="accent3">
                  <a:lumMod val="75000"/>
                </a:schemeClr>
              </a:solidFill>
              <a:effectLst>
                <a:outerShdw blurRad="38100" dist="38100" dir="2700000" algn="tl">
                  <a:srgbClr val="000000">
                    <a:alpha val="43137"/>
                  </a:srgbClr>
                </a:outerShdw>
              </a:effectLst>
            </a:rPr>
            <a:t>Environmental Science</a:t>
          </a:r>
          <a:endParaRPr lang="en-US" dirty="0">
            <a:solidFill>
              <a:schemeClr val="accent3">
                <a:lumMod val="75000"/>
              </a:schemeClr>
            </a:solidFill>
            <a:effectLst>
              <a:outerShdw blurRad="38100" dist="38100" dir="2700000" algn="tl">
                <a:srgbClr val="000000">
                  <a:alpha val="43137"/>
                </a:srgbClr>
              </a:outerShdw>
            </a:effectLst>
          </a:endParaRPr>
        </a:p>
      </dgm:t>
    </dgm:pt>
    <dgm:pt modelId="{B0605FEA-934F-44D9-8181-C7988DBCEC9A}" type="parTrans" cxnId="{9C3F354F-95D5-4E7A-8D48-74085043B0CB}">
      <dgm:prSet/>
      <dgm:spPr/>
      <dgm:t>
        <a:bodyPr/>
        <a:lstStyle/>
        <a:p>
          <a:endParaRPr lang="en-US"/>
        </a:p>
      </dgm:t>
    </dgm:pt>
    <dgm:pt modelId="{F4D0E6C8-D1ED-4138-A171-405B7E091303}" type="sibTrans" cxnId="{9C3F354F-95D5-4E7A-8D48-74085043B0CB}">
      <dgm:prSet/>
      <dgm:spPr/>
      <dgm:t>
        <a:bodyPr/>
        <a:lstStyle/>
        <a:p>
          <a:endParaRPr lang="en-US"/>
        </a:p>
      </dgm:t>
    </dgm:pt>
    <dgm:pt modelId="{2F5C3577-F9FE-4764-880E-80C7FCC744E7}">
      <dgm:prSet/>
      <dgm:spPr/>
      <dgm:t>
        <a:bodyPr/>
        <a:lstStyle/>
        <a:p>
          <a:pPr rtl="0"/>
          <a:r>
            <a:rPr lang="en-US" dirty="0" smtClean="0">
              <a:solidFill>
                <a:schemeClr val="accent3">
                  <a:lumMod val="75000"/>
                </a:schemeClr>
              </a:solidFill>
              <a:effectLst>
                <a:outerShdw blurRad="38100" dist="38100" dir="2700000" algn="tl">
                  <a:srgbClr val="000000">
                    <a:alpha val="43137"/>
                  </a:srgbClr>
                </a:outerShdw>
              </a:effectLst>
            </a:rPr>
            <a:t>Immunology</a:t>
          </a:r>
          <a:endParaRPr lang="en-US" dirty="0">
            <a:solidFill>
              <a:schemeClr val="accent3">
                <a:lumMod val="75000"/>
              </a:schemeClr>
            </a:solidFill>
            <a:effectLst>
              <a:outerShdw blurRad="38100" dist="38100" dir="2700000" algn="tl">
                <a:srgbClr val="000000">
                  <a:alpha val="43137"/>
                </a:srgbClr>
              </a:outerShdw>
            </a:effectLst>
          </a:endParaRPr>
        </a:p>
      </dgm:t>
    </dgm:pt>
    <dgm:pt modelId="{CD9DB3BA-D376-414F-B1E5-CBF81BB960A5}" type="parTrans" cxnId="{15B6CE8D-8A1C-4D9A-A451-994047249B4E}">
      <dgm:prSet/>
      <dgm:spPr/>
      <dgm:t>
        <a:bodyPr/>
        <a:lstStyle/>
        <a:p>
          <a:endParaRPr lang="en-US"/>
        </a:p>
      </dgm:t>
    </dgm:pt>
    <dgm:pt modelId="{B9664FFA-23CC-4684-A660-DCFCEA855B31}" type="sibTrans" cxnId="{15B6CE8D-8A1C-4D9A-A451-994047249B4E}">
      <dgm:prSet/>
      <dgm:spPr/>
      <dgm:t>
        <a:bodyPr/>
        <a:lstStyle/>
        <a:p>
          <a:endParaRPr lang="en-US"/>
        </a:p>
      </dgm:t>
    </dgm:pt>
    <dgm:pt modelId="{23AA2F79-7BF0-4BD1-A529-7D3DE50506E0}">
      <dgm:prSet/>
      <dgm:spPr/>
      <dgm:t>
        <a:bodyPr/>
        <a:lstStyle/>
        <a:p>
          <a:pPr rtl="0"/>
          <a:r>
            <a:rPr lang="en-US" dirty="0" smtClean="0">
              <a:solidFill>
                <a:schemeClr val="accent3">
                  <a:lumMod val="75000"/>
                </a:schemeClr>
              </a:solidFill>
              <a:effectLst>
                <a:outerShdw blurRad="38100" dist="38100" dir="2700000" algn="tl">
                  <a:srgbClr val="000000">
                    <a:alpha val="43137"/>
                  </a:srgbClr>
                </a:outerShdw>
              </a:effectLst>
            </a:rPr>
            <a:t>Cancer Biology</a:t>
          </a:r>
          <a:endParaRPr lang="en-US" dirty="0">
            <a:solidFill>
              <a:schemeClr val="accent3">
                <a:lumMod val="75000"/>
              </a:schemeClr>
            </a:solidFill>
            <a:effectLst>
              <a:outerShdw blurRad="38100" dist="38100" dir="2700000" algn="tl">
                <a:srgbClr val="000000">
                  <a:alpha val="43137"/>
                </a:srgbClr>
              </a:outerShdw>
            </a:effectLst>
          </a:endParaRPr>
        </a:p>
      </dgm:t>
    </dgm:pt>
    <dgm:pt modelId="{E1FF771A-F0B7-4DAE-B228-067DBB533D56}" type="parTrans" cxnId="{5DD9CC7D-F6B1-4D59-8AC7-1ADAFB9E9C13}">
      <dgm:prSet/>
      <dgm:spPr/>
      <dgm:t>
        <a:bodyPr/>
        <a:lstStyle/>
        <a:p>
          <a:endParaRPr lang="en-US"/>
        </a:p>
      </dgm:t>
    </dgm:pt>
    <dgm:pt modelId="{7C43FD41-5470-4C12-A96D-CF147AEC19B6}" type="sibTrans" cxnId="{5DD9CC7D-F6B1-4D59-8AC7-1ADAFB9E9C13}">
      <dgm:prSet/>
      <dgm:spPr/>
      <dgm:t>
        <a:bodyPr/>
        <a:lstStyle/>
        <a:p>
          <a:endParaRPr lang="en-US"/>
        </a:p>
      </dgm:t>
    </dgm:pt>
    <dgm:pt modelId="{0FA1A9C8-EDED-4690-923D-FADF6E79A445}" type="pres">
      <dgm:prSet presAssocID="{F6038DC5-D017-4E97-B55F-BD2261376DFA}" presName="linear" presStyleCnt="0">
        <dgm:presLayoutVars>
          <dgm:dir/>
          <dgm:resizeHandles val="exact"/>
        </dgm:presLayoutVars>
      </dgm:prSet>
      <dgm:spPr/>
      <dgm:t>
        <a:bodyPr/>
        <a:lstStyle/>
        <a:p>
          <a:endParaRPr lang="en-US"/>
        </a:p>
      </dgm:t>
    </dgm:pt>
    <dgm:pt modelId="{23EE0C14-BD8A-4D65-9CBE-D97A6EFF5F22}" type="pres">
      <dgm:prSet presAssocID="{C7E3C02D-3CBC-492D-A770-0B3EA9AA3A25}" presName="comp" presStyleCnt="0"/>
      <dgm:spPr/>
    </dgm:pt>
    <dgm:pt modelId="{02E0F101-F363-4544-B0DE-2C26B85685E8}" type="pres">
      <dgm:prSet presAssocID="{C7E3C02D-3CBC-492D-A770-0B3EA9AA3A25}" presName="box" presStyleLbl="node1" presStyleIdx="0" presStyleCnt="6"/>
      <dgm:spPr/>
      <dgm:t>
        <a:bodyPr/>
        <a:lstStyle/>
        <a:p>
          <a:endParaRPr lang="en-US"/>
        </a:p>
      </dgm:t>
    </dgm:pt>
    <dgm:pt modelId="{F9A26AA5-F08B-4BE4-8621-B5714316B58E}" type="pres">
      <dgm:prSet presAssocID="{C7E3C02D-3CBC-492D-A770-0B3EA9AA3A25}" presName="img" presStyleLbl="fgImgPlace1" presStyleIdx="0" presStyleCnt="6"/>
      <dgm:spPr/>
    </dgm:pt>
    <dgm:pt modelId="{013C46EC-63E0-484F-A1DF-CCECE43B47A2}" type="pres">
      <dgm:prSet presAssocID="{C7E3C02D-3CBC-492D-A770-0B3EA9AA3A25}" presName="text" presStyleLbl="node1" presStyleIdx="0" presStyleCnt="6">
        <dgm:presLayoutVars>
          <dgm:bulletEnabled val="1"/>
        </dgm:presLayoutVars>
      </dgm:prSet>
      <dgm:spPr/>
      <dgm:t>
        <a:bodyPr/>
        <a:lstStyle/>
        <a:p>
          <a:endParaRPr lang="en-US"/>
        </a:p>
      </dgm:t>
    </dgm:pt>
    <dgm:pt modelId="{C0E6A3BE-34F6-439F-85BA-643AAAE13CCE}" type="pres">
      <dgm:prSet presAssocID="{90B26BC7-1EF5-4518-B924-61ACCD709B2B}" presName="spacer" presStyleCnt="0"/>
      <dgm:spPr/>
    </dgm:pt>
    <dgm:pt modelId="{988DD9BC-91F4-4AD4-AC8F-C777D2C643F6}" type="pres">
      <dgm:prSet presAssocID="{C19E0ED1-199D-4154-AB0F-C3AC0E411D4D}" presName="comp" presStyleCnt="0"/>
      <dgm:spPr/>
    </dgm:pt>
    <dgm:pt modelId="{D1D009FF-66E9-4274-B82D-69FD55B23218}" type="pres">
      <dgm:prSet presAssocID="{C19E0ED1-199D-4154-AB0F-C3AC0E411D4D}" presName="box" presStyleLbl="node1" presStyleIdx="1" presStyleCnt="6"/>
      <dgm:spPr/>
      <dgm:t>
        <a:bodyPr/>
        <a:lstStyle/>
        <a:p>
          <a:endParaRPr lang="en-US"/>
        </a:p>
      </dgm:t>
    </dgm:pt>
    <dgm:pt modelId="{63676C46-C4B8-4AEE-8A33-A1D8E026F9B6}" type="pres">
      <dgm:prSet presAssocID="{C19E0ED1-199D-4154-AB0F-C3AC0E411D4D}" presName="img" presStyleLbl="fgImgPlace1" presStyleIdx="1" presStyleCnt="6"/>
      <dgm:spPr/>
    </dgm:pt>
    <dgm:pt modelId="{26DBE4DA-C81C-4E2C-B5A3-CFD5C81D3028}" type="pres">
      <dgm:prSet presAssocID="{C19E0ED1-199D-4154-AB0F-C3AC0E411D4D}" presName="text" presStyleLbl="node1" presStyleIdx="1" presStyleCnt="6">
        <dgm:presLayoutVars>
          <dgm:bulletEnabled val="1"/>
        </dgm:presLayoutVars>
      </dgm:prSet>
      <dgm:spPr/>
      <dgm:t>
        <a:bodyPr/>
        <a:lstStyle/>
        <a:p>
          <a:endParaRPr lang="en-US"/>
        </a:p>
      </dgm:t>
    </dgm:pt>
    <dgm:pt modelId="{A5404B37-7C79-467D-B857-92644BCAF1CC}" type="pres">
      <dgm:prSet presAssocID="{7D023EDD-60E6-4F02-824F-0CC587282AA7}" presName="spacer" presStyleCnt="0"/>
      <dgm:spPr/>
    </dgm:pt>
    <dgm:pt modelId="{43C85356-AC17-41E9-8BA2-04045976766C}" type="pres">
      <dgm:prSet presAssocID="{00925D98-F9D0-4A54-80AC-67A52592F73C}" presName="comp" presStyleCnt="0"/>
      <dgm:spPr/>
    </dgm:pt>
    <dgm:pt modelId="{1D0727CC-5AEC-42C2-8E8B-A30BD68ED055}" type="pres">
      <dgm:prSet presAssocID="{00925D98-F9D0-4A54-80AC-67A52592F73C}" presName="box" presStyleLbl="node1" presStyleIdx="2" presStyleCnt="6"/>
      <dgm:spPr/>
      <dgm:t>
        <a:bodyPr/>
        <a:lstStyle/>
        <a:p>
          <a:endParaRPr lang="en-US"/>
        </a:p>
      </dgm:t>
    </dgm:pt>
    <dgm:pt modelId="{BB7D5451-32F4-4EDE-BA6F-881CECE7BF56}" type="pres">
      <dgm:prSet presAssocID="{00925D98-F9D0-4A54-80AC-67A52592F73C}" presName="img" presStyleLbl="fgImgPlace1" presStyleIdx="2" presStyleCnt="6"/>
      <dgm:spPr/>
    </dgm:pt>
    <dgm:pt modelId="{D9A4A693-6C19-43F4-9931-F1AD356B756F}" type="pres">
      <dgm:prSet presAssocID="{00925D98-F9D0-4A54-80AC-67A52592F73C}" presName="text" presStyleLbl="node1" presStyleIdx="2" presStyleCnt="6">
        <dgm:presLayoutVars>
          <dgm:bulletEnabled val="1"/>
        </dgm:presLayoutVars>
      </dgm:prSet>
      <dgm:spPr/>
      <dgm:t>
        <a:bodyPr/>
        <a:lstStyle/>
        <a:p>
          <a:endParaRPr lang="en-US"/>
        </a:p>
      </dgm:t>
    </dgm:pt>
    <dgm:pt modelId="{9476DBD1-818B-4754-88A2-0B8AFF86597C}" type="pres">
      <dgm:prSet presAssocID="{6872F933-7353-4419-8475-04B806EDB4D2}" presName="spacer" presStyleCnt="0"/>
      <dgm:spPr/>
    </dgm:pt>
    <dgm:pt modelId="{06D295CC-CBFB-4842-844D-52708B988A7E}" type="pres">
      <dgm:prSet presAssocID="{6221D373-EE08-4B2A-B59A-68D71C0737FA}" presName="comp" presStyleCnt="0"/>
      <dgm:spPr/>
    </dgm:pt>
    <dgm:pt modelId="{87F08A8A-A8DB-4E1B-8776-2F637BB3D934}" type="pres">
      <dgm:prSet presAssocID="{6221D373-EE08-4B2A-B59A-68D71C0737FA}" presName="box" presStyleLbl="node1" presStyleIdx="3" presStyleCnt="6"/>
      <dgm:spPr/>
      <dgm:t>
        <a:bodyPr/>
        <a:lstStyle/>
        <a:p>
          <a:endParaRPr lang="en-US"/>
        </a:p>
      </dgm:t>
    </dgm:pt>
    <dgm:pt modelId="{A79D67DE-D144-4395-A8C8-2A3A11079A2D}" type="pres">
      <dgm:prSet presAssocID="{6221D373-EE08-4B2A-B59A-68D71C0737FA}" presName="img" presStyleLbl="fgImgPlace1" presStyleIdx="3" presStyleCnt="6"/>
      <dgm:spPr/>
    </dgm:pt>
    <dgm:pt modelId="{497B8751-FC14-4830-A8D0-E2B5DC57D200}" type="pres">
      <dgm:prSet presAssocID="{6221D373-EE08-4B2A-B59A-68D71C0737FA}" presName="text" presStyleLbl="node1" presStyleIdx="3" presStyleCnt="6">
        <dgm:presLayoutVars>
          <dgm:bulletEnabled val="1"/>
        </dgm:presLayoutVars>
      </dgm:prSet>
      <dgm:spPr/>
      <dgm:t>
        <a:bodyPr/>
        <a:lstStyle/>
        <a:p>
          <a:endParaRPr lang="en-US"/>
        </a:p>
      </dgm:t>
    </dgm:pt>
    <dgm:pt modelId="{6B6B3307-559F-4661-94D9-58CB5DAA5C05}" type="pres">
      <dgm:prSet presAssocID="{F4D0E6C8-D1ED-4138-A171-405B7E091303}" presName="spacer" presStyleCnt="0"/>
      <dgm:spPr/>
    </dgm:pt>
    <dgm:pt modelId="{B740FB13-5263-4062-8C27-E542C3382D2D}" type="pres">
      <dgm:prSet presAssocID="{2F5C3577-F9FE-4764-880E-80C7FCC744E7}" presName="comp" presStyleCnt="0"/>
      <dgm:spPr/>
    </dgm:pt>
    <dgm:pt modelId="{A39A4661-B43F-451C-A8C2-516A8A28B2DB}" type="pres">
      <dgm:prSet presAssocID="{2F5C3577-F9FE-4764-880E-80C7FCC744E7}" presName="box" presStyleLbl="node1" presStyleIdx="4" presStyleCnt="6"/>
      <dgm:spPr/>
      <dgm:t>
        <a:bodyPr/>
        <a:lstStyle/>
        <a:p>
          <a:endParaRPr lang="en-US"/>
        </a:p>
      </dgm:t>
    </dgm:pt>
    <dgm:pt modelId="{BF45E0C3-23EA-410A-9B8D-6488A4961380}" type="pres">
      <dgm:prSet presAssocID="{2F5C3577-F9FE-4764-880E-80C7FCC744E7}" presName="img" presStyleLbl="fgImgPlace1" presStyleIdx="4" presStyleCnt="6"/>
      <dgm:spPr/>
    </dgm:pt>
    <dgm:pt modelId="{CFEA4507-2C4B-4961-B8CF-07F58443F87C}" type="pres">
      <dgm:prSet presAssocID="{2F5C3577-F9FE-4764-880E-80C7FCC744E7}" presName="text" presStyleLbl="node1" presStyleIdx="4" presStyleCnt="6">
        <dgm:presLayoutVars>
          <dgm:bulletEnabled val="1"/>
        </dgm:presLayoutVars>
      </dgm:prSet>
      <dgm:spPr/>
      <dgm:t>
        <a:bodyPr/>
        <a:lstStyle/>
        <a:p>
          <a:endParaRPr lang="en-US"/>
        </a:p>
      </dgm:t>
    </dgm:pt>
    <dgm:pt modelId="{427C4E0C-BC67-4ACB-8A58-1931826ADDD8}" type="pres">
      <dgm:prSet presAssocID="{B9664FFA-23CC-4684-A660-DCFCEA855B31}" presName="spacer" presStyleCnt="0"/>
      <dgm:spPr/>
    </dgm:pt>
    <dgm:pt modelId="{7EA6887C-C344-45F4-ABA3-B3806192B693}" type="pres">
      <dgm:prSet presAssocID="{23AA2F79-7BF0-4BD1-A529-7D3DE50506E0}" presName="comp" presStyleCnt="0"/>
      <dgm:spPr/>
    </dgm:pt>
    <dgm:pt modelId="{03434627-132F-48D3-8DA8-070112F81F8B}" type="pres">
      <dgm:prSet presAssocID="{23AA2F79-7BF0-4BD1-A529-7D3DE50506E0}" presName="box" presStyleLbl="node1" presStyleIdx="5" presStyleCnt="6"/>
      <dgm:spPr/>
      <dgm:t>
        <a:bodyPr/>
        <a:lstStyle/>
        <a:p>
          <a:endParaRPr lang="en-US"/>
        </a:p>
      </dgm:t>
    </dgm:pt>
    <dgm:pt modelId="{E4A5D5F4-7094-431D-B355-7B64CC5B36F1}" type="pres">
      <dgm:prSet presAssocID="{23AA2F79-7BF0-4BD1-A529-7D3DE50506E0}" presName="img" presStyleLbl="fgImgPlace1" presStyleIdx="5" presStyleCnt="6"/>
      <dgm:spPr/>
    </dgm:pt>
    <dgm:pt modelId="{98311477-8A28-4B63-AD69-98256F9A9A3A}" type="pres">
      <dgm:prSet presAssocID="{23AA2F79-7BF0-4BD1-A529-7D3DE50506E0}" presName="text" presStyleLbl="node1" presStyleIdx="5" presStyleCnt="6">
        <dgm:presLayoutVars>
          <dgm:bulletEnabled val="1"/>
        </dgm:presLayoutVars>
      </dgm:prSet>
      <dgm:spPr/>
      <dgm:t>
        <a:bodyPr/>
        <a:lstStyle/>
        <a:p>
          <a:endParaRPr lang="en-US"/>
        </a:p>
      </dgm:t>
    </dgm:pt>
  </dgm:ptLst>
  <dgm:cxnLst>
    <dgm:cxn modelId="{4C9EBA9F-F3B0-4966-8F06-B250C40579DA}" type="presOf" srcId="{6221D373-EE08-4B2A-B59A-68D71C0737FA}" destId="{87F08A8A-A8DB-4E1B-8776-2F637BB3D934}" srcOrd="0" destOrd="0" presId="urn:microsoft.com/office/officeart/2005/8/layout/vList4"/>
    <dgm:cxn modelId="{A005E825-962A-49BB-A1A2-F91E26367C91}" type="presOf" srcId="{00925D98-F9D0-4A54-80AC-67A52592F73C}" destId="{D9A4A693-6C19-43F4-9931-F1AD356B756F}" srcOrd="1" destOrd="0" presId="urn:microsoft.com/office/officeart/2005/8/layout/vList4"/>
    <dgm:cxn modelId="{601535E2-6C73-4761-9479-603674B906D1}" type="presOf" srcId="{C19E0ED1-199D-4154-AB0F-C3AC0E411D4D}" destId="{D1D009FF-66E9-4274-B82D-69FD55B23218}" srcOrd="0" destOrd="0" presId="urn:microsoft.com/office/officeart/2005/8/layout/vList4"/>
    <dgm:cxn modelId="{8A68A7D2-2BB8-4620-9320-FC34295B15EF}" srcId="{F6038DC5-D017-4E97-B55F-BD2261376DFA}" destId="{C7E3C02D-3CBC-492D-A770-0B3EA9AA3A25}" srcOrd="0" destOrd="0" parTransId="{13741D08-43E5-4B00-8827-50916F50399C}" sibTransId="{90B26BC7-1EF5-4518-B924-61ACCD709B2B}"/>
    <dgm:cxn modelId="{89A6D9AD-75F0-4F1B-9643-390AACD7350D}" type="presOf" srcId="{6221D373-EE08-4B2A-B59A-68D71C0737FA}" destId="{497B8751-FC14-4830-A8D0-E2B5DC57D200}" srcOrd="1" destOrd="0" presId="urn:microsoft.com/office/officeart/2005/8/layout/vList4"/>
    <dgm:cxn modelId="{CF413DBB-C897-463F-8A2A-5DC3426D727B}" type="presOf" srcId="{C7E3C02D-3CBC-492D-A770-0B3EA9AA3A25}" destId="{02E0F101-F363-4544-B0DE-2C26B85685E8}" srcOrd="0" destOrd="0" presId="urn:microsoft.com/office/officeart/2005/8/layout/vList4"/>
    <dgm:cxn modelId="{49F96988-D9FC-44AA-AEF1-11C3FA7208EF}" type="presOf" srcId="{23AA2F79-7BF0-4BD1-A529-7D3DE50506E0}" destId="{03434627-132F-48D3-8DA8-070112F81F8B}" srcOrd="0" destOrd="0" presId="urn:microsoft.com/office/officeart/2005/8/layout/vList4"/>
    <dgm:cxn modelId="{BD8EC1F4-26D1-48E9-912D-C717920A367C}" type="presOf" srcId="{F6038DC5-D017-4E97-B55F-BD2261376DFA}" destId="{0FA1A9C8-EDED-4690-923D-FADF6E79A445}" srcOrd="0" destOrd="0" presId="urn:microsoft.com/office/officeart/2005/8/layout/vList4"/>
    <dgm:cxn modelId="{E22EB2BC-02F2-4586-B036-558D7238B677}" type="presOf" srcId="{C19E0ED1-199D-4154-AB0F-C3AC0E411D4D}" destId="{26DBE4DA-C81C-4E2C-B5A3-CFD5C81D3028}" srcOrd="1" destOrd="0" presId="urn:microsoft.com/office/officeart/2005/8/layout/vList4"/>
    <dgm:cxn modelId="{26055884-7D52-4609-9D0E-37FC03473287}" type="presOf" srcId="{2F5C3577-F9FE-4764-880E-80C7FCC744E7}" destId="{CFEA4507-2C4B-4961-B8CF-07F58443F87C}" srcOrd="1" destOrd="0" presId="urn:microsoft.com/office/officeart/2005/8/layout/vList4"/>
    <dgm:cxn modelId="{15B6CE8D-8A1C-4D9A-A451-994047249B4E}" srcId="{F6038DC5-D017-4E97-B55F-BD2261376DFA}" destId="{2F5C3577-F9FE-4764-880E-80C7FCC744E7}" srcOrd="4" destOrd="0" parTransId="{CD9DB3BA-D376-414F-B1E5-CBF81BB960A5}" sibTransId="{B9664FFA-23CC-4684-A660-DCFCEA855B31}"/>
    <dgm:cxn modelId="{0EC7CF75-F3A5-4CB0-9918-F8C9762C7E1D}" srcId="{F6038DC5-D017-4E97-B55F-BD2261376DFA}" destId="{C19E0ED1-199D-4154-AB0F-C3AC0E411D4D}" srcOrd="1" destOrd="0" parTransId="{52114344-9BE7-4E00-8093-BA55E80A77FE}" sibTransId="{7D023EDD-60E6-4F02-824F-0CC587282AA7}"/>
    <dgm:cxn modelId="{5DD9CC7D-F6B1-4D59-8AC7-1ADAFB9E9C13}" srcId="{F6038DC5-D017-4E97-B55F-BD2261376DFA}" destId="{23AA2F79-7BF0-4BD1-A529-7D3DE50506E0}" srcOrd="5" destOrd="0" parTransId="{E1FF771A-F0B7-4DAE-B228-067DBB533D56}" sibTransId="{7C43FD41-5470-4C12-A96D-CF147AEC19B6}"/>
    <dgm:cxn modelId="{D26F34EC-68C1-4D64-96A4-5EA732E162AC}" type="presOf" srcId="{2F5C3577-F9FE-4764-880E-80C7FCC744E7}" destId="{A39A4661-B43F-451C-A8C2-516A8A28B2DB}" srcOrd="0" destOrd="0" presId="urn:microsoft.com/office/officeart/2005/8/layout/vList4"/>
    <dgm:cxn modelId="{DA587BF3-B200-4E06-BFE5-21683A6A8F37}" srcId="{F6038DC5-D017-4E97-B55F-BD2261376DFA}" destId="{00925D98-F9D0-4A54-80AC-67A52592F73C}" srcOrd="2" destOrd="0" parTransId="{275BFB18-39DB-44E6-9301-91546232B890}" sibTransId="{6872F933-7353-4419-8475-04B806EDB4D2}"/>
    <dgm:cxn modelId="{E8DDA327-A71F-46B4-AB6A-94602205FEBF}" type="presOf" srcId="{23AA2F79-7BF0-4BD1-A529-7D3DE50506E0}" destId="{98311477-8A28-4B63-AD69-98256F9A9A3A}" srcOrd="1" destOrd="0" presId="urn:microsoft.com/office/officeart/2005/8/layout/vList4"/>
    <dgm:cxn modelId="{889D690C-1784-43AA-B495-FE5D6076A06C}" type="presOf" srcId="{00925D98-F9D0-4A54-80AC-67A52592F73C}" destId="{1D0727CC-5AEC-42C2-8E8B-A30BD68ED055}" srcOrd="0" destOrd="0" presId="urn:microsoft.com/office/officeart/2005/8/layout/vList4"/>
    <dgm:cxn modelId="{9C3F354F-95D5-4E7A-8D48-74085043B0CB}" srcId="{F6038DC5-D017-4E97-B55F-BD2261376DFA}" destId="{6221D373-EE08-4B2A-B59A-68D71C0737FA}" srcOrd="3" destOrd="0" parTransId="{B0605FEA-934F-44D9-8181-C7988DBCEC9A}" sibTransId="{F4D0E6C8-D1ED-4138-A171-405B7E091303}"/>
    <dgm:cxn modelId="{674DAE6D-5600-4BD8-85DE-992D699EB41F}" type="presOf" srcId="{C7E3C02D-3CBC-492D-A770-0B3EA9AA3A25}" destId="{013C46EC-63E0-484F-A1DF-CCECE43B47A2}" srcOrd="1" destOrd="0" presId="urn:microsoft.com/office/officeart/2005/8/layout/vList4"/>
    <dgm:cxn modelId="{20E5B02B-FA17-459F-8566-6BC60461D8D0}" type="presParOf" srcId="{0FA1A9C8-EDED-4690-923D-FADF6E79A445}" destId="{23EE0C14-BD8A-4D65-9CBE-D97A6EFF5F22}" srcOrd="0" destOrd="0" presId="urn:microsoft.com/office/officeart/2005/8/layout/vList4"/>
    <dgm:cxn modelId="{C53EA5A8-FC53-4F1B-B882-7A8CC23176F5}" type="presParOf" srcId="{23EE0C14-BD8A-4D65-9CBE-D97A6EFF5F22}" destId="{02E0F101-F363-4544-B0DE-2C26B85685E8}" srcOrd="0" destOrd="0" presId="urn:microsoft.com/office/officeart/2005/8/layout/vList4"/>
    <dgm:cxn modelId="{F5FA143E-B686-4DB7-B6B8-D09B1952989C}" type="presParOf" srcId="{23EE0C14-BD8A-4D65-9CBE-D97A6EFF5F22}" destId="{F9A26AA5-F08B-4BE4-8621-B5714316B58E}" srcOrd="1" destOrd="0" presId="urn:microsoft.com/office/officeart/2005/8/layout/vList4"/>
    <dgm:cxn modelId="{A5C4570C-1B12-4D81-92C9-96755E03F0BB}" type="presParOf" srcId="{23EE0C14-BD8A-4D65-9CBE-D97A6EFF5F22}" destId="{013C46EC-63E0-484F-A1DF-CCECE43B47A2}" srcOrd="2" destOrd="0" presId="urn:microsoft.com/office/officeart/2005/8/layout/vList4"/>
    <dgm:cxn modelId="{8543B0EF-630F-4FF8-8C81-B31081F4AC27}" type="presParOf" srcId="{0FA1A9C8-EDED-4690-923D-FADF6E79A445}" destId="{C0E6A3BE-34F6-439F-85BA-643AAAE13CCE}" srcOrd="1" destOrd="0" presId="urn:microsoft.com/office/officeart/2005/8/layout/vList4"/>
    <dgm:cxn modelId="{844F18FA-5D3A-4F7F-845E-1B04C5DE9DD9}" type="presParOf" srcId="{0FA1A9C8-EDED-4690-923D-FADF6E79A445}" destId="{988DD9BC-91F4-4AD4-AC8F-C777D2C643F6}" srcOrd="2" destOrd="0" presId="urn:microsoft.com/office/officeart/2005/8/layout/vList4"/>
    <dgm:cxn modelId="{C2D61B6C-72AA-4A7A-B523-C69A36BABCD8}" type="presParOf" srcId="{988DD9BC-91F4-4AD4-AC8F-C777D2C643F6}" destId="{D1D009FF-66E9-4274-B82D-69FD55B23218}" srcOrd="0" destOrd="0" presId="urn:microsoft.com/office/officeart/2005/8/layout/vList4"/>
    <dgm:cxn modelId="{44128661-89BD-4D96-886C-F45CBF06FCC3}" type="presParOf" srcId="{988DD9BC-91F4-4AD4-AC8F-C777D2C643F6}" destId="{63676C46-C4B8-4AEE-8A33-A1D8E026F9B6}" srcOrd="1" destOrd="0" presId="urn:microsoft.com/office/officeart/2005/8/layout/vList4"/>
    <dgm:cxn modelId="{C43D85AF-56C3-4985-8E71-2ADA046BF711}" type="presParOf" srcId="{988DD9BC-91F4-4AD4-AC8F-C777D2C643F6}" destId="{26DBE4DA-C81C-4E2C-B5A3-CFD5C81D3028}" srcOrd="2" destOrd="0" presId="urn:microsoft.com/office/officeart/2005/8/layout/vList4"/>
    <dgm:cxn modelId="{3C780086-D1ED-4737-A291-A4C8EBA1DB6D}" type="presParOf" srcId="{0FA1A9C8-EDED-4690-923D-FADF6E79A445}" destId="{A5404B37-7C79-467D-B857-92644BCAF1CC}" srcOrd="3" destOrd="0" presId="urn:microsoft.com/office/officeart/2005/8/layout/vList4"/>
    <dgm:cxn modelId="{A6E44DBD-82E8-4B32-955F-FC37460745B9}" type="presParOf" srcId="{0FA1A9C8-EDED-4690-923D-FADF6E79A445}" destId="{43C85356-AC17-41E9-8BA2-04045976766C}" srcOrd="4" destOrd="0" presId="urn:microsoft.com/office/officeart/2005/8/layout/vList4"/>
    <dgm:cxn modelId="{C3FDBA50-6016-4AF0-AC33-D28FDD327189}" type="presParOf" srcId="{43C85356-AC17-41E9-8BA2-04045976766C}" destId="{1D0727CC-5AEC-42C2-8E8B-A30BD68ED055}" srcOrd="0" destOrd="0" presId="urn:microsoft.com/office/officeart/2005/8/layout/vList4"/>
    <dgm:cxn modelId="{AA359F39-FD25-4396-BD71-4283B22F7650}" type="presParOf" srcId="{43C85356-AC17-41E9-8BA2-04045976766C}" destId="{BB7D5451-32F4-4EDE-BA6F-881CECE7BF56}" srcOrd="1" destOrd="0" presId="urn:microsoft.com/office/officeart/2005/8/layout/vList4"/>
    <dgm:cxn modelId="{D1C4C77E-39D2-4037-AA66-97573905271C}" type="presParOf" srcId="{43C85356-AC17-41E9-8BA2-04045976766C}" destId="{D9A4A693-6C19-43F4-9931-F1AD356B756F}" srcOrd="2" destOrd="0" presId="urn:microsoft.com/office/officeart/2005/8/layout/vList4"/>
    <dgm:cxn modelId="{CE4D97DC-C439-4938-8154-CEEB287079F3}" type="presParOf" srcId="{0FA1A9C8-EDED-4690-923D-FADF6E79A445}" destId="{9476DBD1-818B-4754-88A2-0B8AFF86597C}" srcOrd="5" destOrd="0" presId="urn:microsoft.com/office/officeart/2005/8/layout/vList4"/>
    <dgm:cxn modelId="{F1240876-08B5-4BF9-9664-DF2539DDCA87}" type="presParOf" srcId="{0FA1A9C8-EDED-4690-923D-FADF6E79A445}" destId="{06D295CC-CBFB-4842-844D-52708B988A7E}" srcOrd="6" destOrd="0" presId="urn:microsoft.com/office/officeart/2005/8/layout/vList4"/>
    <dgm:cxn modelId="{8DB20B30-B222-4301-B215-6ACD8ECEDD56}" type="presParOf" srcId="{06D295CC-CBFB-4842-844D-52708B988A7E}" destId="{87F08A8A-A8DB-4E1B-8776-2F637BB3D934}" srcOrd="0" destOrd="0" presId="urn:microsoft.com/office/officeart/2005/8/layout/vList4"/>
    <dgm:cxn modelId="{9ECF85D6-738D-4616-9CAC-EC75255ED659}" type="presParOf" srcId="{06D295CC-CBFB-4842-844D-52708B988A7E}" destId="{A79D67DE-D144-4395-A8C8-2A3A11079A2D}" srcOrd="1" destOrd="0" presId="urn:microsoft.com/office/officeart/2005/8/layout/vList4"/>
    <dgm:cxn modelId="{CE6AD341-EC95-44D3-8D55-A4D8094645AA}" type="presParOf" srcId="{06D295CC-CBFB-4842-844D-52708B988A7E}" destId="{497B8751-FC14-4830-A8D0-E2B5DC57D200}" srcOrd="2" destOrd="0" presId="urn:microsoft.com/office/officeart/2005/8/layout/vList4"/>
    <dgm:cxn modelId="{1EC2A331-0C0F-482D-948B-67ABE388D3B4}" type="presParOf" srcId="{0FA1A9C8-EDED-4690-923D-FADF6E79A445}" destId="{6B6B3307-559F-4661-94D9-58CB5DAA5C05}" srcOrd="7" destOrd="0" presId="urn:microsoft.com/office/officeart/2005/8/layout/vList4"/>
    <dgm:cxn modelId="{74862A94-7146-4163-AF2E-6CD0FB5CC591}" type="presParOf" srcId="{0FA1A9C8-EDED-4690-923D-FADF6E79A445}" destId="{B740FB13-5263-4062-8C27-E542C3382D2D}" srcOrd="8" destOrd="0" presId="urn:microsoft.com/office/officeart/2005/8/layout/vList4"/>
    <dgm:cxn modelId="{B38493E1-092F-47E3-9A39-A3D00F02C391}" type="presParOf" srcId="{B740FB13-5263-4062-8C27-E542C3382D2D}" destId="{A39A4661-B43F-451C-A8C2-516A8A28B2DB}" srcOrd="0" destOrd="0" presId="urn:microsoft.com/office/officeart/2005/8/layout/vList4"/>
    <dgm:cxn modelId="{50D7236F-8EA6-4569-94F7-C93EF2984A49}" type="presParOf" srcId="{B740FB13-5263-4062-8C27-E542C3382D2D}" destId="{BF45E0C3-23EA-410A-9B8D-6488A4961380}" srcOrd="1" destOrd="0" presId="urn:microsoft.com/office/officeart/2005/8/layout/vList4"/>
    <dgm:cxn modelId="{A8118E44-AB64-4187-AEAB-29CBA6FBDB4C}" type="presParOf" srcId="{B740FB13-5263-4062-8C27-E542C3382D2D}" destId="{CFEA4507-2C4B-4961-B8CF-07F58443F87C}" srcOrd="2" destOrd="0" presId="urn:microsoft.com/office/officeart/2005/8/layout/vList4"/>
    <dgm:cxn modelId="{14CBB4A7-7400-436B-BBF6-FE9330286821}" type="presParOf" srcId="{0FA1A9C8-EDED-4690-923D-FADF6E79A445}" destId="{427C4E0C-BC67-4ACB-8A58-1931826ADDD8}" srcOrd="9" destOrd="0" presId="urn:microsoft.com/office/officeart/2005/8/layout/vList4"/>
    <dgm:cxn modelId="{1EB5BDAC-A44E-4A2A-9884-3F110B7C5D1E}" type="presParOf" srcId="{0FA1A9C8-EDED-4690-923D-FADF6E79A445}" destId="{7EA6887C-C344-45F4-ABA3-B3806192B693}" srcOrd="10" destOrd="0" presId="urn:microsoft.com/office/officeart/2005/8/layout/vList4"/>
    <dgm:cxn modelId="{D6574BAD-038A-469A-B14A-915EA9C5F839}" type="presParOf" srcId="{7EA6887C-C344-45F4-ABA3-B3806192B693}" destId="{03434627-132F-48D3-8DA8-070112F81F8B}" srcOrd="0" destOrd="0" presId="urn:microsoft.com/office/officeart/2005/8/layout/vList4"/>
    <dgm:cxn modelId="{C80FF004-7A1C-415D-BCA7-82E00B37DD4E}" type="presParOf" srcId="{7EA6887C-C344-45F4-ABA3-B3806192B693}" destId="{E4A5D5F4-7094-431D-B355-7B64CC5B36F1}" srcOrd="1" destOrd="0" presId="urn:microsoft.com/office/officeart/2005/8/layout/vList4"/>
    <dgm:cxn modelId="{2D3F9EB8-A5EC-40C0-A2BA-12DB72603E50}" type="presParOf" srcId="{7EA6887C-C344-45F4-ABA3-B3806192B693}" destId="{98311477-8A28-4B63-AD69-98256F9A9A3A}"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0FDCD584-F093-4BF9-9FD3-CB09C93E89C6}" type="doc">
      <dgm:prSet loTypeId="urn:microsoft.com/office/officeart/2005/8/layout/vList6" loCatId="list" qsTypeId="urn:microsoft.com/office/officeart/2005/8/quickstyle/3d2" qsCatId="3D" csTypeId="urn:microsoft.com/office/officeart/2005/8/colors/colorful5" csCatId="colorful" phldr="1"/>
      <dgm:spPr/>
      <dgm:t>
        <a:bodyPr/>
        <a:lstStyle/>
        <a:p>
          <a:endParaRPr lang="en-US"/>
        </a:p>
      </dgm:t>
    </dgm:pt>
    <dgm:pt modelId="{D668D09B-26DA-486B-9EB3-91BC6615EA63}">
      <dgm:prSet/>
      <dgm:spPr/>
      <dgm:t>
        <a:bodyPr/>
        <a:lstStyle/>
        <a:p>
          <a:r>
            <a:rPr lang="en-US" dirty="0" smtClean="0">
              <a:latin typeface="Times New Roman" pitchFamily="18" charset="0"/>
            </a:rPr>
            <a:t>First stage</a:t>
          </a:r>
        </a:p>
      </dgm:t>
    </dgm:pt>
    <dgm:pt modelId="{F392A184-B128-4A12-80D2-5F50C43605BD}" type="parTrans" cxnId="{8810CAF9-B364-489C-95AD-4B0711DFEAB2}">
      <dgm:prSet/>
      <dgm:spPr/>
      <dgm:t>
        <a:bodyPr/>
        <a:lstStyle/>
        <a:p>
          <a:endParaRPr lang="en-US"/>
        </a:p>
      </dgm:t>
    </dgm:pt>
    <dgm:pt modelId="{C67760AF-1BA5-440E-B342-DABA1A33B82E}" type="sibTrans" cxnId="{8810CAF9-B364-489C-95AD-4B0711DFEAB2}">
      <dgm:prSet/>
      <dgm:spPr/>
      <dgm:t>
        <a:bodyPr/>
        <a:lstStyle/>
        <a:p>
          <a:endParaRPr lang="en-US"/>
        </a:p>
      </dgm:t>
    </dgm:pt>
    <dgm:pt modelId="{CC08D255-CD99-47EA-A688-418324A3FE76}">
      <dgm:prSet custT="1"/>
      <dgm:spPr/>
      <dgm:t>
        <a:bodyPr/>
        <a:lstStyle/>
        <a:p>
          <a:r>
            <a:rPr lang="en-US" sz="1800" smtClean="0">
              <a:latin typeface="Times New Roman" pitchFamily="18" charset="0"/>
            </a:rPr>
            <a:t>minimal disease --small amount of brownish, reddish, blue-black, white, or clear implants</a:t>
          </a:r>
          <a:endParaRPr lang="en-US" sz="1800" dirty="0" smtClean="0">
            <a:latin typeface="Times New Roman" pitchFamily="18" charset="0"/>
          </a:endParaRPr>
        </a:p>
      </dgm:t>
    </dgm:pt>
    <dgm:pt modelId="{184B59A2-A496-4B1C-8823-811326DF472D}" type="parTrans" cxnId="{8E6AEF3D-FF85-42A7-8D26-28412D957AE2}">
      <dgm:prSet/>
      <dgm:spPr/>
      <dgm:t>
        <a:bodyPr/>
        <a:lstStyle/>
        <a:p>
          <a:endParaRPr lang="en-US"/>
        </a:p>
      </dgm:t>
    </dgm:pt>
    <dgm:pt modelId="{3E59CD3C-19BA-4C34-816B-A3ABF8AD6D48}" type="sibTrans" cxnId="{8E6AEF3D-FF85-42A7-8D26-28412D957AE2}">
      <dgm:prSet/>
      <dgm:spPr/>
      <dgm:t>
        <a:bodyPr/>
        <a:lstStyle/>
        <a:p>
          <a:endParaRPr lang="en-US"/>
        </a:p>
      </dgm:t>
    </dgm:pt>
    <dgm:pt modelId="{DFF6F647-B255-4A66-A05B-6C637E43CCF9}">
      <dgm:prSet/>
      <dgm:spPr/>
      <dgm:t>
        <a:bodyPr/>
        <a:lstStyle/>
        <a:p>
          <a:r>
            <a:rPr lang="en-US" smtClean="0">
              <a:latin typeface="Times New Roman" pitchFamily="18" charset="0"/>
            </a:rPr>
            <a:t>Second stage</a:t>
          </a:r>
          <a:endParaRPr lang="en-US" dirty="0" smtClean="0">
            <a:latin typeface="Times New Roman" pitchFamily="18" charset="0"/>
          </a:endParaRPr>
        </a:p>
      </dgm:t>
    </dgm:pt>
    <dgm:pt modelId="{1ECE7F74-3EBD-4E26-B78F-6A923F07CF05}" type="parTrans" cxnId="{B49F6B80-7CD7-481C-B4CD-6FEECA8A7278}">
      <dgm:prSet/>
      <dgm:spPr/>
      <dgm:t>
        <a:bodyPr/>
        <a:lstStyle/>
        <a:p>
          <a:endParaRPr lang="en-US"/>
        </a:p>
      </dgm:t>
    </dgm:pt>
    <dgm:pt modelId="{09F27EF6-A049-4766-AE42-D90EB1ACEB6C}" type="sibTrans" cxnId="{B49F6B80-7CD7-481C-B4CD-6FEECA8A7278}">
      <dgm:prSet/>
      <dgm:spPr/>
      <dgm:t>
        <a:bodyPr/>
        <a:lstStyle/>
        <a:p>
          <a:endParaRPr lang="en-US"/>
        </a:p>
      </dgm:t>
    </dgm:pt>
    <dgm:pt modelId="{948954AA-AE17-4737-8D4D-747DE9E79BDF}">
      <dgm:prSet custT="1"/>
      <dgm:spPr/>
      <dgm:t>
        <a:bodyPr/>
        <a:lstStyle/>
        <a:p>
          <a:r>
            <a:rPr lang="en-US" sz="1800" smtClean="0">
              <a:latin typeface="Times New Roman" pitchFamily="18" charset="0"/>
            </a:rPr>
            <a:t>mild disease -- deeper and more numerous than stage one</a:t>
          </a:r>
          <a:endParaRPr lang="en-US" sz="1800" dirty="0" smtClean="0">
            <a:latin typeface="Times New Roman" pitchFamily="18" charset="0"/>
          </a:endParaRPr>
        </a:p>
      </dgm:t>
    </dgm:pt>
    <dgm:pt modelId="{FA1B2CA2-4959-490D-996F-5572A8E7BC89}" type="parTrans" cxnId="{11C2FE6E-4F1F-4F5F-B5CD-265632FE3B74}">
      <dgm:prSet/>
      <dgm:spPr/>
      <dgm:t>
        <a:bodyPr/>
        <a:lstStyle/>
        <a:p>
          <a:endParaRPr lang="en-US"/>
        </a:p>
      </dgm:t>
    </dgm:pt>
    <dgm:pt modelId="{2B6EA9D4-2E33-46FC-A75B-F236ECB12552}" type="sibTrans" cxnId="{11C2FE6E-4F1F-4F5F-B5CD-265632FE3B74}">
      <dgm:prSet/>
      <dgm:spPr/>
      <dgm:t>
        <a:bodyPr/>
        <a:lstStyle/>
        <a:p>
          <a:endParaRPr lang="en-US"/>
        </a:p>
      </dgm:t>
    </dgm:pt>
    <dgm:pt modelId="{C0A4A83F-BAA7-49EC-B5E8-09219F8D269B}">
      <dgm:prSet/>
      <dgm:spPr/>
      <dgm:t>
        <a:bodyPr/>
        <a:lstStyle/>
        <a:p>
          <a:r>
            <a:rPr lang="en-US" smtClean="0">
              <a:latin typeface="Times New Roman" pitchFamily="18" charset="0"/>
            </a:rPr>
            <a:t>Third stage</a:t>
          </a:r>
          <a:endParaRPr lang="en-US" dirty="0" smtClean="0">
            <a:latin typeface="Times New Roman" pitchFamily="18" charset="0"/>
          </a:endParaRPr>
        </a:p>
      </dgm:t>
    </dgm:pt>
    <dgm:pt modelId="{35594DFA-213D-4B0C-B3AC-CF9F79A7C0BC}" type="parTrans" cxnId="{A18F5982-6242-4A12-81E9-C0FEE7ED5337}">
      <dgm:prSet/>
      <dgm:spPr/>
      <dgm:t>
        <a:bodyPr/>
        <a:lstStyle/>
        <a:p>
          <a:endParaRPr lang="en-US"/>
        </a:p>
      </dgm:t>
    </dgm:pt>
    <dgm:pt modelId="{73F71A2C-4F3C-43C1-B998-D91623ED9BFD}" type="sibTrans" cxnId="{A18F5982-6242-4A12-81E9-C0FEE7ED5337}">
      <dgm:prSet/>
      <dgm:spPr/>
      <dgm:t>
        <a:bodyPr/>
        <a:lstStyle/>
        <a:p>
          <a:endParaRPr lang="en-US"/>
        </a:p>
      </dgm:t>
    </dgm:pt>
    <dgm:pt modelId="{7A3BB646-C6EE-4CF6-8337-E9FBA1492B4F}">
      <dgm:prSet custT="1"/>
      <dgm:spPr/>
      <dgm:t>
        <a:bodyPr/>
        <a:lstStyle/>
        <a:p>
          <a:r>
            <a:rPr lang="en-US" sz="1800" smtClean="0">
              <a:latin typeface="Times New Roman" pitchFamily="18" charset="0"/>
            </a:rPr>
            <a:t>moderate disease -- many deep implants, small endometriomas on ovaries and some filmy adhesions</a:t>
          </a:r>
          <a:endParaRPr lang="en-US" sz="1800" dirty="0" smtClean="0">
            <a:latin typeface="Times New Roman" pitchFamily="18" charset="0"/>
          </a:endParaRPr>
        </a:p>
      </dgm:t>
    </dgm:pt>
    <dgm:pt modelId="{EDB69C99-5588-4972-91E7-43EAA728E164}" type="parTrans" cxnId="{E01E590A-585E-44CA-B8B3-9A40EEC979F7}">
      <dgm:prSet/>
      <dgm:spPr/>
      <dgm:t>
        <a:bodyPr/>
        <a:lstStyle/>
        <a:p>
          <a:endParaRPr lang="en-US"/>
        </a:p>
      </dgm:t>
    </dgm:pt>
    <dgm:pt modelId="{57FC5CAA-F8BB-4F45-85DF-2462E7E2B125}" type="sibTrans" cxnId="{E01E590A-585E-44CA-B8B3-9A40EEC979F7}">
      <dgm:prSet/>
      <dgm:spPr/>
      <dgm:t>
        <a:bodyPr/>
        <a:lstStyle/>
        <a:p>
          <a:endParaRPr lang="en-US"/>
        </a:p>
      </dgm:t>
    </dgm:pt>
    <dgm:pt modelId="{CA8D20DC-7A96-48D6-B1DB-BD3A03584129}">
      <dgm:prSet/>
      <dgm:spPr/>
      <dgm:t>
        <a:bodyPr/>
        <a:lstStyle/>
        <a:p>
          <a:r>
            <a:rPr lang="en-US" smtClean="0">
              <a:latin typeface="Times New Roman" pitchFamily="18" charset="0"/>
            </a:rPr>
            <a:t>Fourth stage</a:t>
          </a:r>
          <a:endParaRPr lang="en-US" dirty="0" smtClean="0">
            <a:latin typeface="Times New Roman" pitchFamily="18" charset="0"/>
          </a:endParaRPr>
        </a:p>
      </dgm:t>
    </dgm:pt>
    <dgm:pt modelId="{9A08D2F8-DB69-4B21-BC18-57B4AE9031C9}" type="parTrans" cxnId="{AD36C2D9-E7F4-420A-9D48-244BE03A92CD}">
      <dgm:prSet/>
      <dgm:spPr/>
      <dgm:t>
        <a:bodyPr/>
        <a:lstStyle/>
        <a:p>
          <a:endParaRPr lang="en-US"/>
        </a:p>
      </dgm:t>
    </dgm:pt>
    <dgm:pt modelId="{735F81CD-FCAE-4C18-9401-B38344389997}" type="sibTrans" cxnId="{AD36C2D9-E7F4-420A-9D48-244BE03A92CD}">
      <dgm:prSet/>
      <dgm:spPr/>
      <dgm:t>
        <a:bodyPr/>
        <a:lstStyle/>
        <a:p>
          <a:endParaRPr lang="en-US"/>
        </a:p>
      </dgm:t>
    </dgm:pt>
    <dgm:pt modelId="{A76D77DF-FE15-4E29-A49F-DDF8B203FC12}">
      <dgm:prSet custT="1"/>
      <dgm:spPr/>
      <dgm:t>
        <a:bodyPr/>
        <a:lstStyle/>
        <a:p>
          <a:r>
            <a:rPr lang="en-US" sz="1800" dirty="0" smtClean="0">
              <a:latin typeface="Times New Roman" pitchFamily="18" charset="0"/>
            </a:rPr>
            <a:t>severe disease -- many deep implants and dense adhesions, large </a:t>
          </a:r>
          <a:r>
            <a:rPr lang="en-US" sz="1800" dirty="0" err="1" smtClean="0">
              <a:latin typeface="Times New Roman" pitchFamily="18" charset="0"/>
            </a:rPr>
            <a:t>endometriomas</a:t>
          </a:r>
          <a:r>
            <a:rPr lang="en-US" sz="1800" dirty="0" smtClean="0">
              <a:latin typeface="Times New Roman" pitchFamily="18" charset="0"/>
            </a:rPr>
            <a:t> on ovaries, rectum may adhere to the back of the uterus</a:t>
          </a:r>
        </a:p>
      </dgm:t>
    </dgm:pt>
    <dgm:pt modelId="{B66975E6-D700-4161-AACC-F0951E56BA49}" type="parTrans" cxnId="{EDA7873D-25C8-4582-86D1-CB5B6F032541}">
      <dgm:prSet/>
      <dgm:spPr/>
      <dgm:t>
        <a:bodyPr/>
        <a:lstStyle/>
        <a:p>
          <a:endParaRPr lang="en-US"/>
        </a:p>
      </dgm:t>
    </dgm:pt>
    <dgm:pt modelId="{4B59DA59-1DAE-43CE-9D1A-64763B0DCF9B}" type="sibTrans" cxnId="{EDA7873D-25C8-4582-86D1-CB5B6F032541}">
      <dgm:prSet/>
      <dgm:spPr/>
      <dgm:t>
        <a:bodyPr/>
        <a:lstStyle/>
        <a:p>
          <a:endParaRPr lang="en-US"/>
        </a:p>
      </dgm:t>
    </dgm:pt>
    <dgm:pt modelId="{E2321C0A-441A-4DDF-988E-9C0FEE014E5F}">
      <dgm:prSet custT="1"/>
      <dgm:spPr/>
      <dgm:t>
        <a:bodyPr/>
        <a:lstStyle/>
        <a:p>
          <a:endParaRPr lang="en-US" sz="1800" dirty="0" smtClean="0">
            <a:solidFill>
              <a:schemeClr val="tx2"/>
            </a:solidFill>
            <a:latin typeface="Times New Roman" pitchFamily="18" charset="0"/>
          </a:endParaRPr>
        </a:p>
      </dgm:t>
    </dgm:pt>
    <dgm:pt modelId="{7788B535-2B27-48FB-A911-655F11DDE746}" type="parTrans" cxnId="{4C8F59B9-948A-4BFB-A2DE-47C8E7ABE544}">
      <dgm:prSet/>
      <dgm:spPr/>
      <dgm:t>
        <a:bodyPr/>
        <a:lstStyle/>
        <a:p>
          <a:endParaRPr lang="en-US"/>
        </a:p>
      </dgm:t>
    </dgm:pt>
    <dgm:pt modelId="{A9F78565-08E9-4F5C-AF34-08CF652D4CBA}" type="sibTrans" cxnId="{4C8F59B9-948A-4BFB-A2DE-47C8E7ABE544}">
      <dgm:prSet/>
      <dgm:spPr/>
      <dgm:t>
        <a:bodyPr/>
        <a:lstStyle/>
        <a:p>
          <a:endParaRPr lang="en-US"/>
        </a:p>
      </dgm:t>
    </dgm:pt>
    <dgm:pt modelId="{F89E6D5F-0857-434C-B020-6762C1336456}" type="pres">
      <dgm:prSet presAssocID="{0FDCD584-F093-4BF9-9FD3-CB09C93E89C6}" presName="Name0" presStyleCnt="0">
        <dgm:presLayoutVars>
          <dgm:dir/>
          <dgm:animLvl val="lvl"/>
          <dgm:resizeHandles/>
        </dgm:presLayoutVars>
      </dgm:prSet>
      <dgm:spPr/>
      <dgm:t>
        <a:bodyPr/>
        <a:lstStyle/>
        <a:p>
          <a:endParaRPr lang="en-US"/>
        </a:p>
      </dgm:t>
    </dgm:pt>
    <dgm:pt modelId="{0FA8159C-FD47-4E40-930F-1D824C872E8D}" type="pres">
      <dgm:prSet presAssocID="{D668D09B-26DA-486B-9EB3-91BC6615EA63}" presName="linNode" presStyleCnt="0"/>
      <dgm:spPr/>
    </dgm:pt>
    <dgm:pt modelId="{D0572623-9931-4C73-BA30-7B53A44291EE}" type="pres">
      <dgm:prSet presAssocID="{D668D09B-26DA-486B-9EB3-91BC6615EA63}" presName="parentShp" presStyleLbl="node1" presStyleIdx="0" presStyleCnt="4">
        <dgm:presLayoutVars>
          <dgm:bulletEnabled val="1"/>
        </dgm:presLayoutVars>
      </dgm:prSet>
      <dgm:spPr/>
      <dgm:t>
        <a:bodyPr/>
        <a:lstStyle/>
        <a:p>
          <a:endParaRPr lang="en-US"/>
        </a:p>
      </dgm:t>
    </dgm:pt>
    <dgm:pt modelId="{7633DC1A-3326-4B4C-A18C-77592532D125}" type="pres">
      <dgm:prSet presAssocID="{D668D09B-26DA-486B-9EB3-91BC6615EA63}" presName="childShp" presStyleLbl="bgAccFollowNode1" presStyleIdx="0" presStyleCnt="4">
        <dgm:presLayoutVars>
          <dgm:bulletEnabled val="1"/>
        </dgm:presLayoutVars>
      </dgm:prSet>
      <dgm:spPr/>
      <dgm:t>
        <a:bodyPr/>
        <a:lstStyle/>
        <a:p>
          <a:endParaRPr lang="en-US"/>
        </a:p>
      </dgm:t>
    </dgm:pt>
    <dgm:pt modelId="{28238E75-D9E4-4C71-8080-5DB84BA17487}" type="pres">
      <dgm:prSet presAssocID="{C67760AF-1BA5-440E-B342-DABA1A33B82E}" presName="spacing" presStyleCnt="0"/>
      <dgm:spPr/>
    </dgm:pt>
    <dgm:pt modelId="{A5E5E4C1-D140-49F3-AE96-155764F230F1}" type="pres">
      <dgm:prSet presAssocID="{DFF6F647-B255-4A66-A05B-6C637E43CCF9}" presName="linNode" presStyleCnt="0"/>
      <dgm:spPr/>
    </dgm:pt>
    <dgm:pt modelId="{E1144950-A170-46EA-946D-6D8DBF743CF9}" type="pres">
      <dgm:prSet presAssocID="{DFF6F647-B255-4A66-A05B-6C637E43CCF9}" presName="parentShp" presStyleLbl="node1" presStyleIdx="1" presStyleCnt="4">
        <dgm:presLayoutVars>
          <dgm:bulletEnabled val="1"/>
        </dgm:presLayoutVars>
      </dgm:prSet>
      <dgm:spPr/>
      <dgm:t>
        <a:bodyPr/>
        <a:lstStyle/>
        <a:p>
          <a:endParaRPr lang="en-US"/>
        </a:p>
      </dgm:t>
    </dgm:pt>
    <dgm:pt modelId="{4942980C-3FF9-4DF9-BA11-5A1BE9372CDC}" type="pres">
      <dgm:prSet presAssocID="{DFF6F647-B255-4A66-A05B-6C637E43CCF9}" presName="childShp" presStyleLbl="bgAccFollowNode1" presStyleIdx="1" presStyleCnt="4">
        <dgm:presLayoutVars>
          <dgm:bulletEnabled val="1"/>
        </dgm:presLayoutVars>
      </dgm:prSet>
      <dgm:spPr/>
      <dgm:t>
        <a:bodyPr/>
        <a:lstStyle/>
        <a:p>
          <a:endParaRPr lang="en-US"/>
        </a:p>
      </dgm:t>
    </dgm:pt>
    <dgm:pt modelId="{E6858E78-C2A5-4DCF-8556-F27281FD0183}" type="pres">
      <dgm:prSet presAssocID="{09F27EF6-A049-4766-AE42-D90EB1ACEB6C}" presName="spacing" presStyleCnt="0"/>
      <dgm:spPr/>
    </dgm:pt>
    <dgm:pt modelId="{A6E72269-1E03-411D-87B0-F9D9F82FC096}" type="pres">
      <dgm:prSet presAssocID="{C0A4A83F-BAA7-49EC-B5E8-09219F8D269B}" presName="linNode" presStyleCnt="0"/>
      <dgm:spPr/>
    </dgm:pt>
    <dgm:pt modelId="{90B7D2FB-8762-4662-B026-A51A5B1954AF}" type="pres">
      <dgm:prSet presAssocID="{C0A4A83F-BAA7-49EC-B5E8-09219F8D269B}" presName="parentShp" presStyleLbl="node1" presStyleIdx="2" presStyleCnt="4">
        <dgm:presLayoutVars>
          <dgm:bulletEnabled val="1"/>
        </dgm:presLayoutVars>
      </dgm:prSet>
      <dgm:spPr/>
      <dgm:t>
        <a:bodyPr/>
        <a:lstStyle/>
        <a:p>
          <a:endParaRPr lang="en-US"/>
        </a:p>
      </dgm:t>
    </dgm:pt>
    <dgm:pt modelId="{B52B6503-89BC-49D0-9184-4F8C2AEA9224}" type="pres">
      <dgm:prSet presAssocID="{C0A4A83F-BAA7-49EC-B5E8-09219F8D269B}" presName="childShp" presStyleLbl="bgAccFollowNode1" presStyleIdx="2" presStyleCnt="4">
        <dgm:presLayoutVars>
          <dgm:bulletEnabled val="1"/>
        </dgm:presLayoutVars>
      </dgm:prSet>
      <dgm:spPr/>
      <dgm:t>
        <a:bodyPr/>
        <a:lstStyle/>
        <a:p>
          <a:endParaRPr lang="en-US"/>
        </a:p>
      </dgm:t>
    </dgm:pt>
    <dgm:pt modelId="{AA348C81-A9F2-4F08-8491-B7FACF21A0A9}" type="pres">
      <dgm:prSet presAssocID="{73F71A2C-4F3C-43C1-B998-D91623ED9BFD}" presName="spacing" presStyleCnt="0"/>
      <dgm:spPr/>
    </dgm:pt>
    <dgm:pt modelId="{49CDC0BD-FC9E-42D5-A1C1-6D79410DA442}" type="pres">
      <dgm:prSet presAssocID="{CA8D20DC-7A96-48D6-B1DB-BD3A03584129}" presName="linNode" presStyleCnt="0"/>
      <dgm:spPr/>
    </dgm:pt>
    <dgm:pt modelId="{778E1B59-3A4C-4FB1-B388-1FEC7ADD24A1}" type="pres">
      <dgm:prSet presAssocID="{CA8D20DC-7A96-48D6-B1DB-BD3A03584129}" presName="parentShp" presStyleLbl="node1" presStyleIdx="3" presStyleCnt="4">
        <dgm:presLayoutVars>
          <dgm:bulletEnabled val="1"/>
        </dgm:presLayoutVars>
      </dgm:prSet>
      <dgm:spPr/>
      <dgm:t>
        <a:bodyPr/>
        <a:lstStyle/>
        <a:p>
          <a:endParaRPr lang="en-US"/>
        </a:p>
      </dgm:t>
    </dgm:pt>
    <dgm:pt modelId="{564F9F74-FBBD-4AD9-84F2-62F4BC891F4C}" type="pres">
      <dgm:prSet presAssocID="{CA8D20DC-7A96-48D6-B1DB-BD3A03584129}" presName="childShp" presStyleLbl="bgAccFollowNode1" presStyleIdx="3" presStyleCnt="4">
        <dgm:presLayoutVars>
          <dgm:bulletEnabled val="1"/>
        </dgm:presLayoutVars>
      </dgm:prSet>
      <dgm:spPr/>
      <dgm:t>
        <a:bodyPr/>
        <a:lstStyle/>
        <a:p>
          <a:endParaRPr lang="en-US"/>
        </a:p>
      </dgm:t>
    </dgm:pt>
  </dgm:ptLst>
  <dgm:cxnLst>
    <dgm:cxn modelId="{13D57702-9805-4937-985F-984C38F58025}" type="presOf" srcId="{CC08D255-CD99-47EA-A688-418324A3FE76}" destId="{7633DC1A-3326-4B4C-A18C-77592532D125}" srcOrd="0" destOrd="0" presId="urn:microsoft.com/office/officeart/2005/8/layout/vList6"/>
    <dgm:cxn modelId="{1823B6F4-8418-421E-969E-AD90F4D78DAE}" type="presOf" srcId="{948954AA-AE17-4737-8D4D-747DE9E79BDF}" destId="{4942980C-3FF9-4DF9-BA11-5A1BE9372CDC}" srcOrd="0" destOrd="0" presId="urn:microsoft.com/office/officeart/2005/8/layout/vList6"/>
    <dgm:cxn modelId="{4B7964DC-791A-4663-AFD4-CFA0733858EB}" type="presOf" srcId="{C0A4A83F-BAA7-49EC-B5E8-09219F8D269B}" destId="{90B7D2FB-8762-4662-B026-A51A5B1954AF}" srcOrd="0" destOrd="0" presId="urn:microsoft.com/office/officeart/2005/8/layout/vList6"/>
    <dgm:cxn modelId="{EDA7873D-25C8-4582-86D1-CB5B6F032541}" srcId="{CA8D20DC-7A96-48D6-B1DB-BD3A03584129}" destId="{A76D77DF-FE15-4E29-A49F-DDF8B203FC12}" srcOrd="0" destOrd="0" parTransId="{B66975E6-D700-4161-AACC-F0951E56BA49}" sibTransId="{4B59DA59-1DAE-43CE-9D1A-64763B0DCF9B}"/>
    <dgm:cxn modelId="{B49F6B80-7CD7-481C-B4CD-6FEECA8A7278}" srcId="{0FDCD584-F093-4BF9-9FD3-CB09C93E89C6}" destId="{DFF6F647-B255-4A66-A05B-6C637E43CCF9}" srcOrd="1" destOrd="0" parTransId="{1ECE7F74-3EBD-4E26-B78F-6A923F07CF05}" sibTransId="{09F27EF6-A049-4766-AE42-D90EB1ACEB6C}"/>
    <dgm:cxn modelId="{8810CAF9-B364-489C-95AD-4B0711DFEAB2}" srcId="{0FDCD584-F093-4BF9-9FD3-CB09C93E89C6}" destId="{D668D09B-26DA-486B-9EB3-91BC6615EA63}" srcOrd="0" destOrd="0" parTransId="{F392A184-B128-4A12-80D2-5F50C43605BD}" sibTransId="{C67760AF-1BA5-440E-B342-DABA1A33B82E}"/>
    <dgm:cxn modelId="{11C2FE6E-4F1F-4F5F-B5CD-265632FE3B74}" srcId="{DFF6F647-B255-4A66-A05B-6C637E43CCF9}" destId="{948954AA-AE17-4737-8D4D-747DE9E79BDF}" srcOrd="0" destOrd="0" parTransId="{FA1B2CA2-4959-490D-996F-5572A8E7BC89}" sibTransId="{2B6EA9D4-2E33-46FC-A75B-F236ECB12552}"/>
    <dgm:cxn modelId="{A18F5982-6242-4A12-81E9-C0FEE7ED5337}" srcId="{0FDCD584-F093-4BF9-9FD3-CB09C93E89C6}" destId="{C0A4A83F-BAA7-49EC-B5E8-09219F8D269B}" srcOrd="2" destOrd="0" parTransId="{35594DFA-213D-4B0C-B3AC-CF9F79A7C0BC}" sibTransId="{73F71A2C-4F3C-43C1-B998-D91623ED9BFD}"/>
    <dgm:cxn modelId="{26C657BA-2A59-45DB-88B3-9007BA2A8BE1}" type="presOf" srcId="{E2321C0A-441A-4DDF-988E-9C0FEE014E5F}" destId="{564F9F74-FBBD-4AD9-84F2-62F4BC891F4C}" srcOrd="0" destOrd="1" presId="urn:microsoft.com/office/officeart/2005/8/layout/vList6"/>
    <dgm:cxn modelId="{E01E590A-585E-44CA-B8B3-9A40EEC979F7}" srcId="{C0A4A83F-BAA7-49EC-B5E8-09219F8D269B}" destId="{7A3BB646-C6EE-4CF6-8337-E9FBA1492B4F}" srcOrd="0" destOrd="0" parTransId="{EDB69C99-5588-4972-91E7-43EAA728E164}" sibTransId="{57FC5CAA-F8BB-4F45-85DF-2462E7E2B125}"/>
    <dgm:cxn modelId="{DBBC8BEB-8760-4EDE-9FB9-C71218DAD379}" type="presOf" srcId="{7A3BB646-C6EE-4CF6-8337-E9FBA1492B4F}" destId="{B52B6503-89BC-49D0-9184-4F8C2AEA9224}" srcOrd="0" destOrd="0" presId="urn:microsoft.com/office/officeart/2005/8/layout/vList6"/>
    <dgm:cxn modelId="{57C7E284-F4D6-47D1-BBFF-9A480696FBC9}" type="presOf" srcId="{D668D09B-26DA-486B-9EB3-91BC6615EA63}" destId="{D0572623-9931-4C73-BA30-7B53A44291EE}" srcOrd="0" destOrd="0" presId="urn:microsoft.com/office/officeart/2005/8/layout/vList6"/>
    <dgm:cxn modelId="{4C8F59B9-948A-4BFB-A2DE-47C8E7ABE544}" srcId="{CA8D20DC-7A96-48D6-B1DB-BD3A03584129}" destId="{E2321C0A-441A-4DDF-988E-9C0FEE014E5F}" srcOrd="1" destOrd="0" parTransId="{7788B535-2B27-48FB-A911-655F11DDE746}" sibTransId="{A9F78565-08E9-4F5C-AF34-08CF652D4CBA}"/>
    <dgm:cxn modelId="{96DFD6F8-B446-4878-81E2-4EC3C733F9C0}" type="presOf" srcId="{0FDCD584-F093-4BF9-9FD3-CB09C93E89C6}" destId="{F89E6D5F-0857-434C-B020-6762C1336456}" srcOrd="0" destOrd="0" presId="urn:microsoft.com/office/officeart/2005/8/layout/vList6"/>
    <dgm:cxn modelId="{8E6AEF3D-FF85-42A7-8D26-28412D957AE2}" srcId="{D668D09B-26DA-486B-9EB3-91BC6615EA63}" destId="{CC08D255-CD99-47EA-A688-418324A3FE76}" srcOrd="0" destOrd="0" parTransId="{184B59A2-A496-4B1C-8823-811326DF472D}" sibTransId="{3E59CD3C-19BA-4C34-816B-A3ABF8AD6D48}"/>
    <dgm:cxn modelId="{7EC2EC22-871A-44F5-9CFD-D003F7341D6B}" type="presOf" srcId="{CA8D20DC-7A96-48D6-B1DB-BD3A03584129}" destId="{778E1B59-3A4C-4FB1-B388-1FEC7ADD24A1}" srcOrd="0" destOrd="0" presId="urn:microsoft.com/office/officeart/2005/8/layout/vList6"/>
    <dgm:cxn modelId="{8B383D55-7FC1-45F2-A45D-14C175A6F6A3}" type="presOf" srcId="{A76D77DF-FE15-4E29-A49F-DDF8B203FC12}" destId="{564F9F74-FBBD-4AD9-84F2-62F4BC891F4C}" srcOrd="0" destOrd="0" presId="urn:microsoft.com/office/officeart/2005/8/layout/vList6"/>
    <dgm:cxn modelId="{AD36C2D9-E7F4-420A-9D48-244BE03A92CD}" srcId="{0FDCD584-F093-4BF9-9FD3-CB09C93E89C6}" destId="{CA8D20DC-7A96-48D6-B1DB-BD3A03584129}" srcOrd="3" destOrd="0" parTransId="{9A08D2F8-DB69-4B21-BC18-57B4AE9031C9}" sibTransId="{735F81CD-FCAE-4C18-9401-B38344389997}"/>
    <dgm:cxn modelId="{EDEBC601-3053-48CF-BD92-2D20244C6678}" type="presOf" srcId="{DFF6F647-B255-4A66-A05B-6C637E43CCF9}" destId="{E1144950-A170-46EA-946D-6D8DBF743CF9}" srcOrd="0" destOrd="0" presId="urn:microsoft.com/office/officeart/2005/8/layout/vList6"/>
    <dgm:cxn modelId="{3C0007E6-8538-4135-BC4D-2A7773EB4022}" type="presParOf" srcId="{F89E6D5F-0857-434C-B020-6762C1336456}" destId="{0FA8159C-FD47-4E40-930F-1D824C872E8D}" srcOrd="0" destOrd="0" presId="urn:microsoft.com/office/officeart/2005/8/layout/vList6"/>
    <dgm:cxn modelId="{8B8DDEC8-4C2C-4B20-ABD6-2929B69094EB}" type="presParOf" srcId="{0FA8159C-FD47-4E40-930F-1D824C872E8D}" destId="{D0572623-9931-4C73-BA30-7B53A44291EE}" srcOrd="0" destOrd="0" presId="urn:microsoft.com/office/officeart/2005/8/layout/vList6"/>
    <dgm:cxn modelId="{6F0DECB0-FAF5-4BDA-B9CF-47A0DF469991}" type="presParOf" srcId="{0FA8159C-FD47-4E40-930F-1D824C872E8D}" destId="{7633DC1A-3326-4B4C-A18C-77592532D125}" srcOrd="1" destOrd="0" presId="urn:microsoft.com/office/officeart/2005/8/layout/vList6"/>
    <dgm:cxn modelId="{55E73EC2-C86A-42D9-88AF-87393947210D}" type="presParOf" srcId="{F89E6D5F-0857-434C-B020-6762C1336456}" destId="{28238E75-D9E4-4C71-8080-5DB84BA17487}" srcOrd="1" destOrd="0" presId="urn:microsoft.com/office/officeart/2005/8/layout/vList6"/>
    <dgm:cxn modelId="{9C6686FC-278F-455C-B00F-EF00AF7E4401}" type="presParOf" srcId="{F89E6D5F-0857-434C-B020-6762C1336456}" destId="{A5E5E4C1-D140-49F3-AE96-155764F230F1}" srcOrd="2" destOrd="0" presId="urn:microsoft.com/office/officeart/2005/8/layout/vList6"/>
    <dgm:cxn modelId="{EA1E0B5C-3900-400E-9278-C94F3E55AF2D}" type="presParOf" srcId="{A5E5E4C1-D140-49F3-AE96-155764F230F1}" destId="{E1144950-A170-46EA-946D-6D8DBF743CF9}" srcOrd="0" destOrd="0" presId="urn:microsoft.com/office/officeart/2005/8/layout/vList6"/>
    <dgm:cxn modelId="{339646EE-FC4E-4571-8841-D5D54AD259BC}" type="presParOf" srcId="{A5E5E4C1-D140-49F3-AE96-155764F230F1}" destId="{4942980C-3FF9-4DF9-BA11-5A1BE9372CDC}" srcOrd="1" destOrd="0" presId="urn:microsoft.com/office/officeart/2005/8/layout/vList6"/>
    <dgm:cxn modelId="{CBC2E580-8FDE-4DC8-9253-A33BDCD9F76F}" type="presParOf" srcId="{F89E6D5F-0857-434C-B020-6762C1336456}" destId="{E6858E78-C2A5-4DCF-8556-F27281FD0183}" srcOrd="3" destOrd="0" presId="urn:microsoft.com/office/officeart/2005/8/layout/vList6"/>
    <dgm:cxn modelId="{E7B536DE-4443-4C11-99C7-61BFD03B1A61}" type="presParOf" srcId="{F89E6D5F-0857-434C-B020-6762C1336456}" destId="{A6E72269-1E03-411D-87B0-F9D9F82FC096}" srcOrd="4" destOrd="0" presId="urn:microsoft.com/office/officeart/2005/8/layout/vList6"/>
    <dgm:cxn modelId="{87A01474-B717-459B-8296-1F99A31BC893}" type="presParOf" srcId="{A6E72269-1E03-411D-87B0-F9D9F82FC096}" destId="{90B7D2FB-8762-4662-B026-A51A5B1954AF}" srcOrd="0" destOrd="0" presId="urn:microsoft.com/office/officeart/2005/8/layout/vList6"/>
    <dgm:cxn modelId="{0B586384-82D8-4F98-B242-170F6B41728A}" type="presParOf" srcId="{A6E72269-1E03-411D-87B0-F9D9F82FC096}" destId="{B52B6503-89BC-49D0-9184-4F8C2AEA9224}" srcOrd="1" destOrd="0" presId="urn:microsoft.com/office/officeart/2005/8/layout/vList6"/>
    <dgm:cxn modelId="{B607E895-975C-4502-BCAE-9EF15FC717F2}" type="presParOf" srcId="{F89E6D5F-0857-434C-B020-6762C1336456}" destId="{AA348C81-A9F2-4F08-8491-B7FACF21A0A9}" srcOrd="5" destOrd="0" presId="urn:microsoft.com/office/officeart/2005/8/layout/vList6"/>
    <dgm:cxn modelId="{F457D9F3-6AA4-425F-92A8-292003176B09}" type="presParOf" srcId="{F89E6D5F-0857-434C-B020-6762C1336456}" destId="{49CDC0BD-FC9E-42D5-A1C1-6D79410DA442}" srcOrd="6" destOrd="0" presId="urn:microsoft.com/office/officeart/2005/8/layout/vList6"/>
    <dgm:cxn modelId="{480BD58B-BE67-4340-BF1D-8357B43E3D5B}" type="presParOf" srcId="{49CDC0BD-FC9E-42D5-A1C1-6D79410DA442}" destId="{778E1B59-3A4C-4FB1-B388-1FEC7ADD24A1}" srcOrd="0" destOrd="0" presId="urn:microsoft.com/office/officeart/2005/8/layout/vList6"/>
    <dgm:cxn modelId="{3DF52998-CEA5-4B9B-A110-EE4C188A9F26}" type="presParOf" srcId="{49CDC0BD-FC9E-42D5-A1C1-6D79410DA442}" destId="{564F9F74-FBBD-4AD9-84F2-62F4BC891F4C}" srcOrd="1" destOrd="0" presId="urn:microsoft.com/office/officeart/2005/8/layout/vList6"/>
  </dgm:cxnLst>
  <dgm:bg/>
  <dgm:whole/>
</dgm:dataModel>
</file>

<file path=ppt/diagrams/data3.xml><?xml version="1.0" encoding="utf-8"?>
<dgm:dataModel xmlns:dgm="http://schemas.openxmlformats.org/drawingml/2006/diagram" xmlns:a="http://schemas.openxmlformats.org/drawingml/2006/main">
  <dgm:ptLst>
    <dgm:pt modelId="{BD7B1BD9-ABC8-4196-AEFD-ACDAF8DD03B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E94B623-F4EF-4348-9075-4C6E457DFBC4}">
      <dgm:prSet custT="1"/>
      <dgm:spPr/>
      <dgm:t>
        <a:bodyPr/>
        <a:lstStyle/>
        <a:p>
          <a:pPr algn="ctr" rtl="0"/>
          <a:r>
            <a:rPr lang="en-US" sz="2800" b="1" dirty="0" smtClean="0">
              <a:solidFill>
                <a:schemeClr val="tx2">
                  <a:lumMod val="75000"/>
                </a:schemeClr>
              </a:solidFill>
            </a:rPr>
            <a:t>Pelvic pain</a:t>
          </a:r>
          <a:endParaRPr lang="en-US" sz="2800" dirty="0">
            <a:solidFill>
              <a:schemeClr val="tx2">
                <a:lumMod val="75000"/>
              </a:schemeClr>
            </a:solidFill>
          </a:endParaRPr>
        </a:p>
      </dgm:t>
    </dgm:pt>
    <dgm:pt modelId="{EB9C3E5B-261C-4A23-AA4A-D2AD97E21CED}" type="parTrans" cxnId="{5A7488F9-3A9E-4E68-8BAF-A74E91A6FE41}">
      <dgm:prSet/>
      <dgm:spPr/>
      <dgm:t>
        <a:bodyPr/>
        <a:lstStyle/>
        <a:p>
          <a:endParaRPr lang="en-US"/>
        </a:p>
      </dgm:t>
    </dgm:pt>
    <dgm:pt modelId="{E736C0AF-ACFD-4CDD-A6E1-5E91F1135B71}" type="sibTrans" cxnId="{5A7488F9-3A9E-4E68-8BAF-A74E91A6FE41}">
      <dgm:prSet/>
      <dgm:spPr/>
      <dgm:t>
        <a:bodyPr/>
        <a:lstStyle/>
        <a:p>
          <a:endParaRPr lang="en-US"/>
        </a:p>
      </dgm:t>
    </dgm:pt>
    <dgm:pt modelId="{6EE09D88-8D4C-451F-A89B-BC2004E03E0C}">
      <dgm:prSet custT="1"/>
      <dgm:spPr/>
      <dgm:t>
        <a:bodyPr/>
        <a:lstStyle/>
        <a:p>
          <a:pPr algn="ctr" rtl="0"/>
          <a:r>
            <a:rPr lang="en-US" sz="2800" b="1" dirty="0" smtClean="0">
              <a:solidFill>
                <a:schemeClr val="tx2">
                  <a:lumMod val="75000"/>
                </a:schemeClr>
              </a:solidFill>
            </a:rPr>
            <a:t>Infertility</a:t>
          </a:r>
          <a:endParaRPr lang="en-US" sz="2800" dirty="0">
            <a:solidFill>
              <a:schemeClr val="tx2">
                <a:lumMod val="75000"/>
              </a:schemeClr>
            </a:solidFill>
          </a:endParaRPr>
        </a:p>
      </dgm:t>
    </dgm:pt>
    <dgm:pt modelId="{907F521E-480D-48FE-A1EF-061BE23EC867}" type="parTrans" cxnId="{616BD551-D93E-4FCE-AE7E-4A810DEEFD72}">
      <dgm:prSet/>
      <dgm:spPr/>
      <dgm:t>
        <a:bodyPr/>
        <a:lstStyle/>
        <a:p>
          <a:endParaRPr lang="en-US"/>
        </a:p>
      </dgm:t>
    </dgm:pt>
    <dgm:pt modelId="{094BD3FB-9D17-40FD-B946-E01FEF4BACAF}" type="sibTrans" cxnId="{616BD551-D93E-4FCE-AE7E-4A810DEEFD72}">
      <dgm:prSet/>
      <dgm:spPr/>
      <dgm:t>
        <a:bodyPr/>
        <a:lstStyle/>
        <a:p>
          <a:endParaRPr lang="en-US"/>
        </a:p>
      </dgm:t>
    </dgm:pt>
    <dgm:pt modelId="{4CC6C877-E952-4391-B33D-B80A6886D8DA}">
      <dgm:prSet custT="1"/>
      <dgm:spPr/>
      <dgm:t>
        <a:bodyPr/>
        <a:lstStyle/>
        <a:p>
          <a:pPr algn="ctr" rtl="0"/>
          <a:r>
            <a:rPr lang="en-US" sz="2800" b="1" dirty="0" smtClean="0">
              <a:solidFill>
                <a:schemeClr val="tx2">
                  <a:lumMod val="75000"/>
                </a:schemeClr>
              </a:solidFill>
            </a:rPr>
            <a:t>Pelvic mass </a:t>
          </a:r>
          <a:endParaRPr lang="en-US" sz="2800" dirty="0">
            <a:solidFill>
              <a:schemeClr val="tx2">
                <a:lumMod val="75000"/>
              </a:schemeClr>
            </a:solidFill>
          </a:endParaRPr>
        </a:p>
      </dgm:t>
    </dgm:pt>
    <dgm:pt modelId="{3EA06E51-3996-42F6-BB6D-82764D77F0D1}" type="parTrans" cxnId="{1D1F38D4-F66A-4F77-8651-D5DD69DB06DB}">
      <dgm:prSet/>
      <dgm:spPr/>
      <dgm:t>
        <a:bodyPr/>
        <a:lstStyle/>
        <a:p>
          <a:endParaRPr lang="en-US"/>
        </a:p>
      </dgm:t>
    </dgm:pt>
    <dgm:pt modelId="{0059E641-9C25-43B1-AA48-C7FDE2EC6749}" type="sibTrans" cxnId="{1D1F38D4-F66A-4F77-8651-D5DD69DB06DB}">
      <dgm:prSet/>
      <dgm:spPr/>
      <dgm:t>
        <a:bodyPr/>
        <a:lstStyle/>
        <a:p>
          <a:endParaRPr lang="en-US"/>
        </a:p>
      </dgm:t>
    </dgm:pt>
    <dgm:pt modelId="{9F26F6FB-ED24-407A-B5BE-77066D1EDDAC}" type="pres">
      <dgm:prSet presAssocID="{BD7B1BD9-ABC8-4196-AEFD-ACDAF8DD03B7}" presName="linear" presStyleCnt="0">
        <dgm:presLayoutVars>
          <dgm:animLvl val="lvl"/>
          <dgm:resizeHandles val="exact"/>
        </dgm:presLayoutVars>
      </dgm:prSet>
      <dgm:spPr/>
      <dgm:t>
        <a:bodyPr/>
        <a:lstStyle/>
        <a:p>
          <a:endParaRPr lang="en-US"/>
        </a:p>
      </dgm:t>
    </dgm:pt>
    <dgm:pt modelId="{B87E0785-3475-4A00-8FEF-B49ABDB864A2}" type="pres">
      <dgm:prSet presAssocID="{DE94B623-F4EF-4348-9075-4C6E457DFBC4}" presName="parentText" presStyleLbl="node1" presStyleIdx="0" presStyleCnt="3" custLinFactY="-13907" custLinFactNeighborX="34286" custLinFactNeighborY="-100000">
        <dgm:presLayoutVars>
          <dgm:chMax val="0"/>
          <dgm:bulletEnabled val="1"/>
        </dgm:presLayoutVars>
      </dgm:prSet>
      <dgm:spPr/>
      <dgm:t>
        <a:bodyPr/>
        <a:lstStyle/>
        <a:p>
          <a:endParaRPr lang="en-US"/>
        </a:p>
      </dgm:t>
    </dgm:pt>
    <dgm:pt modelId="{AA8E7ED5-6398-4DFA-8247-9A41AFA932C8}" type="pres">
      <dgm:prSet presAssocID="{E736C0AF-ACFD-4CDD-A6E1-5E91F1135B71}" presName="spacer" presStyleCnt="0"/>
      <dgm:spPr/>
    </dgm:pt>
    <dgm:pt modelId="{BDF997CC-5167-4315-970B-C763A0BD99A1}" type="pres">
      <dgm:prSet presAssocID="{6EE09D88-8D4C-451F-A89B-BC2004E03E0C}" presName="parentText" presStyleLbl="node1" presStyleIdx="1" presStyleCnt="3">
        <dgm:presLayoutVars>
          <dgm:chMax val="0"/>
          <dgm:bulletEnabled val="1"/>
        </dgm:presLayoutVars>
      </dgm:prSet>
      <dgm:spPr/>
      <dgm:t>
        <a:bodyPr/>
        <a:lstStyle/>
        <a:p>
          <a:endParaRPr lang="en-US"/>
        </a:p>
      </dgm:t>
    </dgm:pt>
    <dgm:pt modelId="{7A39763F-06B8-467D-BE93-C3FD2D059F3D}" type="pres">
      <dgm:prSet presAssocID="{094BD3FB-9D17-40FD-B946-E01FEF4BACAF}" presName="spacer" presStyleCnt="0"/>
      <dgm:spPr/>
    </dgm:pt>
    <dgm:pt modelId="{F9A83A45-ECBF-4944-AEB6-F651DDABDE05}" type="pres">
      <dgm:prSet presAssocID="{4CC6C877-E952-4391-B33D-B80A6886D8DA}" presName="parentText" presStyleLbl="node1" presStyleIdx="2" presStyleCnt="3">
        <dgm:presLayoutVars>
          <dgm:chMax val="0"/>
          <dgm:bulletEnabled val="1"/>
        </dgm:presLayoutVars>
      </dgm:prSet>
      <dgm:spPr/>
      <dgm:t>
        <a:bodyPr/>
        <a:lstStyle/>
        <a:p>
          <a:endParaRPr lang="en-US"/>
        </a:p>
      </dgm:t>
    </dgm:pt>
  </dgm:ptLst>
  <dgm:cxnLst>
    <dgm:cxn modelId="{7295DA38-0C9B-4EE8-B674-49D1C669BB58}" type="presOf" srcId="{4CC6C877-E952-4391-B33D-B80A6886D8DA}" destId="{F9A83A45-ECBF-4944-AEB6-F651DDABDE05}" srcOrd="0" destOrd="0" presId="urn:microsoft.com/office/officeart/2005/8/layout/vList2"/>
    <dgm:cxn modelId="{616BD551-D93E-4FCE-AE7E-4A810DEEFD72}" srcId="{BD7B1BD9-ABC8-4196-AEFD-ACDAF8DD03B7}" destId="{6EE09D88-8D4C-451F-A89B-BC2004E03E0C}" srcOrd="1" destOrd="0" parTransId="{907F521E-480D-48FE-A1EF-061BE23EC867}" sibTransId="{094BD3FB-9D17-40FD-B946-E01FEF4BACAF}"/>
    <dgm:cxn modelId="{F3D99802-7775-46AA-B7DD-05FAEC4E13AE}" type="presOf" srcId="{DE94B623-F4EF-4348-9075-4C6E457DFBC4}" destId="{B87E0785-3475-4A00-8FEF-B49ABDB864A2}" srcOrd="0" destOrd="0" presId="urn:microsoft.com/office/officeart/2005/8/layout/vList2"/>
    <dgm:cxn modelId="{F381114F-A8FA-4559-BF8A-30ED898CE1CD}" type="presOf" srcId="{BD7B1BD9-ABC8-4196-AEFD-ACDAF8DD03B7}" destId="{9F26F6FB-ED24-407A-B5BE-77066D1EDDAC}" srcOrd="0" destOrd="0" presId="urn:microsoft.com/office/officeart/2005/8/layout/vList2"/>
    <dgm:cxn modelId="{5A7488F9-3A9E-4E68-8BAF-A74E91A6FE41}" srcId="{BD7B1BD9-ABC8-4196-AEFD-ACDAF8DD03B7}" destId="{DE94B623-F4EF-4348-9075-4C6E457DFBC4}" srcOrd="0" destOrd="0" parTransId="{EB9C3E5B-261C-4A23-AA4A-D2AD97E21CED}" sibTransId="{E736C0AF-ACFD-4CDD-A6E1-5E91F1135B71}"/>
    <dgm:cxn modelId="{1D1F38D4-F66A-4F77-8651-D5DD69DB06DB}" srcId="{BD7B1BD9-ABC8-4196-AEFD-ACDAF8DD03B7}" destId="{4CC6C877-E952-4391-B33D-B80A6886D8DA}" srcOrd="2" destOrd="0" parTransId="{3EA06E51-3996-42F6-BB6D-82764D77F0D1}" sibTransId="{0059E641-9C25-43B1-AA48-C7FDE2EC6749}"/>
    <dgm:cxn modelId="{8758A39B-C9D9-4530-A147-6B0A9D6F1997}" type="presOf" srcId="{6EE09D88-8D4C-451F-A89B-BC2004E03E0C}" destId="{BDF997CC-5167-4315-970B-C763A0BD99A1}" srcOrd="0" destOrd="0" presId="urn:microsoft.com/office/officeart/2005/8/layout/vList2"/>
    <dgm:cxn modelId="{5E802B5F-C405-45B1-BA3C-D7931F8F7A7A}" type="presParOf" srcId="{9F26F6FB-ED24-407A-B5BE-77066D1EDDAC}" destId="{B87E0785-3475-4A00-8FEF-B49ABDB864A2}" srcOrd="0" destOrd="0" presId="urn:microsoft.com/office/officeart/2005/8/layout/vList2"/>
    <dgm:cxn modelId="{9E365B1B-6F43-49DA-AE26-A8E3E1360BF5}" type="presParOf" srcId="{9F26F6FB-ED24-407A-B5BE-77066D1EDDAC}" destId="{AA8E7ED5-6398-4DFA-8247-9A41AFA932C8}" srcOrd="1" destOrd="0" presId="urn:microsoft.com/office/officeart/2005/8/layout/vList2"/>
    <dgm:cxn modelId="{D36912A6-BD68-41ED-8573-34EB3D8E320F}" type="presParOf" srcId="{9F26F6FB-ED24-407A-B5BE-77066D1EDDAC}" destId="{BDF997CC-5167-4315-970B-C763A0BD99A1}" srcOrd="2" destOrd="0" presId="urn:microsoft.com/office/officeart/2005/8/layout/vList2"/>
    <dgm:cxn modelId="{DB229BAD-004F-4570-9AFD-1CA0059C09BD}" type="presParOf" srcId="{9F26F6FB-ED24-407A-B5BE-77066D1EDDAC}" destId="{7A39763F-06B8-467D-BE93-C3FD2D059F3D}" srcOrd="3" destOrd="0" presId="urn:microsoft.com/office/officeart/2005/8/layout/vList2"/>
    <dgm:cxn modelId="{D4655079-5299-41AB-8689-4061C8EBA739}" type="presParOf" srcId="{9F26F6FB-ED24-407A-B5BE-77066D1EDDAC}" destId="{F9A83A45-ECBF-4944-AEB6-F651DDABDE05}" srcOrd="4"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4B00A45F-66BD-40EC-A9B3-EB0A626EFBCA}" type="doc">
      <dgm:prSet loTypeId="urn:microsoft.com/office/officeart/2005/8/layout/lProcess3" loCatId="process" qsTypeId="urn:microsoft.com/office/officeart/2005/8/quickstyle/simple2" qsCatId="simple" csTypeId="urn:microsoft.com/office/officeart/2005/8/colors/colorful2" csCatId="colorful" phldr="1"/>
      <dgm:spPr/>
      <dgm:t>
        <a:bodyPr/>
        <a:lstStyle/>
        <a:p>
          <a:endParaRPr lang="en-US"/>
        </a:p>
      </dgm:t>
    </dgm:pt>
    <dgm:pt modelId="{C6E4B935-977B-420E-A8A8-28E98661F963}">
      <dgm:prSet custT="1"/>
      <dgm:spPr/>
      <dgm:t>
        <a:bodyPr/>
        <a:lstStyle/>
        <a:p>
          <a:pPr rtl="0"/>
          <a:r>
            <a:rPr lang="en-US" sz="2400" b="1" dirty="0" smtClean="0">
              <a:effectLst/>
            </a:rPr>
            <a:t>Frequency </a:t>
          </a:r>
          <a:endParaRPr lang="en-US" sz="2400" dirty="0">
            <a:effectLst/>
          </a:endParaRPr>
        </a:p>
      </dgm:t>
    </dgm:pt>
    <dgm:pt modelId="{ACF19A11-BA41-4F43-96BF-966B53EF5995}" type="parTrans" cxnId="{AF4D09C3-233B-468F-9C4C-337A3006F05B}">
      <dgm:prSet/>
      <dgm:spPr/>
      <dgm:t>
        <a:bodyPr/>
        <a:lstStyle/>
        <a:p>
          <a:endParaRPr lang="en-US"/>
        </a:p>
      </dgm:t>
    </dgm:pt>
    <dgm:pt modelId="{D3DD687E-9C02-4B89-A305-DA6FDC97A974}" type="sibTrans" cxnId="{AF4D09C3-233B-468F-9C4C-337A3006F05B}">
      <dgm:prSet/>
      <dgm:spPr/>
      <dgm:t>
        <a:bodyPr/>
        <a:lstStyle/>
        <a:p>
          <a:endParaRPr lang="en-US"/>
        </a:p>
      </dgm:t>
    </dgm:pt>
    <dgm:pt modelId="{23863DEF-6CEC-4D1E-ADC5-06A0B018486C}">
      <dgm:prSet custT="1"/>
      <dgm:spPr/>
      <dgm:t>
        <a:bodyPr/>
        <a:lstStyle/>
        <a:p>
          <a:pPr rtl="0"/>
          <a:r>
            <a:rPr lang="en-US" sz="1600" b="1" dirty="0" smtClean="0">
              <a:effectLst/>
            </a:rPr>
            <a:t>Cyclic:  Variable length prior to and  after menses </a:t>
          </a:r>
          <a:endParaRPr lang="en-US" sz="1600" dirty="0">
            <a:effectLst/>
          </a:endParaRPr>
        </a:p>
      </dgm:t>
    </dgm:pt>
    <dgm:pt modelId="{2404C078-00D5-4A34-BDC7-2D686588842C}" type="parTrans" cxnId="{CF9A2969-6490-41F5-AD80-6C4F7B2F238C}">
      <dgm:prSet/>
      <dgm:spPr/>
      <dgm:t>
        <a:bodyPr/>
        <a:lstStyle/>
        <a:p>
          <a:endParaRPr lang="en-US"/>
        </a:p>
      </dgm:t>
    </dgm:pt>
    <dgm:pt modelId="{2D521E0E-E9EF-4016-8859-59FCB189951E}" type="sibTrans" cxnId="{CF9A2969-6490-41F5-AD80-6C4F7B2F238C}">
      <dgm:prSet/>
      <dgm:spPr/>
      <dgm:t>
        <a:bodyPr/>
        <a:lstStyle/>
        <a:p>
          <a:endParaRPr lang="en-US"/>
        </a:p>
      </dgm:t>
    </dgm:pt>
    <dgm:pt modelId="{1FE73C51-CEC5-4738-9B9D-1047753F6054}">
      <dgm:prSet custT="1"/>
      <dgm:spPr/>
      <dgm:t>
        <a:bodyPr/>
        <a:lstStyle/>
        <a:p>
          <a:pPr rtl="0"/>
          <a:r>
            <a:rPr lang="en-US" sz="1600" b="1" dirty="0" smtClean="0">
              <a:effectLst/>
            </a:rPr>
            <a:t>Acyclic: constant and unrelenting</a:t>
          </a:r>
          <a:endParaRPr lang="en-US" sz="1600" dirty="0">
            <a:effectLst/>
          </a:endParaRPr>
        </a:p>
      </dgm:t>
    </dgm:pt>
    <dgm:pt modelId="{8BCF83DD-1B6C-428F-8611-1DBD27562273}" type="parTrans" cxnId="{17696213-61D9-4106-9FB3-E19B88329C35}">
      <dgm:prSet/>
      <dgm:spPr/>
      <dgm:t>
        <a:bodyPr/>
        <a:lstStyle/>
        <a:p>
          <a:endParaRPr lang="en-US"/>
        </a:p>
      </dgm:t>
    </dgm:pt>
    <dgm:pt modelId="{CD3DC946-05AD-4000-9200-60314BA0E41F}" type="sibTrans" cxnId="{17696213-61D9-4106-9FB3-E19B88329C35}">
      <dgm:prSet/>
      <dgm:spPr/>
      <dgm:t>
        <a:bodyPr/>
        <a:lstStyle/>
        <a:p>
          <a:endParaRPr lang="en-US"/>
        </a:p>
      </dgm:t>
    </dgm:pt>
    <dgm:pt modelId="{9B61FC40-E546-4B03-999E-7393EA2825C9}">
      <dgm:prSet custT="1"/>
      <dgm:spPr/>
      <dgm:t>
        <a:bodyPr/>
        <a:lstStyle/>
        <a:p>
          <a:pPr rtl="0"/>
          <a:r>
            <a:rPr lang="en-US" sz="2400" b="1" dirty="0" smtClean="0">
              <a:effectLst/>
            </a:rPr>
            <a:t>Associated activities</a:t>
          </a:r>
          <a:endParaRPr lang="en-US" sz="2400" dirty="0">
            <a:effectLst/>
          </a:endParaRPr>
        </a:p>
      </dgm:t>
    </dgm:pt>
    <dgm:pt modelId="{AB0B2B9A-10A2-478D-A4EB-9F8FF973A771}" type="parTrans" cxnId="{F6A4C650-9AF0-4D24-A66F-351CFC3FB8A8}">
      <dgm:prSet/>
      <dgm:spPr/>
      <dgm:t>
        <a:bodyPr/>
        <a:lstStyle/>
        <a:p>
          <a:endParaRPr lang="en-US"/>
        </a:p>
      </dgm:t>
    </dgm:pt>
    <dgm:pt modelId="{64D33A7B-90A9-4E21-8D32-0AF78D082817}" type="sibTrans" cxnId="{F6A4C650-9AF0-4D24-A66F-351CFC3FB8A8}">
      <dgm:prSet/>
      <dgm:spPr/>
      <dgm:t>
        <a:bodyPr/>
        <a:lstStyle/>
        <a:p>
          <a:endParaRPr lang="en-US"/>
        </a:p>
      </dgm:t>
    </dgm:pt>
    <dgm:pt modelId="{0BABFCF1-1DDA-4AE0-9633-229D13913529}">
      <dgm:prSet custT="1"/>
      <dgm:spPr/>
      <dgm:t>
        <a:bodyPr/>
        <a:lstStyle/>
        <a:p>
          <a:pPr rtl="0"/>
          <a:r>
            <a:rPr lang="en-US" sz="1600" b="1" dirty="0" smtClean="0">
              <a:effectLst/>
            </a:rPr>
            <a:t>May include  </a:t>
          </a:r>
          <a:r>
            <a:rPr lang="en-US" sz="1600" b="1" dirty="0" err="1" smtClean="0">
              <a:effectLst/>
            </a:rPr>
            <a:t>dyspareunia</a:t>
          </a:r>
          <a:r>
            <a:rPr lang="en-US" sz="1600" b="1" dirty="0" smtClean="0">
              <a:effectLst/>
            </a:rPr>
            <a:t>, </a:t>
          </a:r>
          <a:r>
            <a:rPr lang="en-US" sz="1600" b="1" dirty="0" err="1" smtClean="0">
              <a:effectLst/>
            </a:rPr>
            <a:t>dysuria</a:t>
          </a:r>
          <a:r>
            <a:rPr lang="en-US" sz="1600" b="1" dirty="0" smtClean="0">
              <a:effectLst/>
            </a:rPr>
            <a:t>, or </a:t>
          </a:r>
          <a:r>
            <a:rPr lang="en-US" sz="1600" b="1" dirty="0" err="1" smtClean="0">
              <a:effectLst/>
            </a:rPr>
            <a:t>dyschezia</a:t>
          </a:r>
          <a:endParaRPr lang="en-US" sz="1600" b="1" dirty="0">
            <a:effectLst/>
          </a:endParaRPr>
        </a:p>
      </dgm:t>
    </dgm:pt>
    <dgm:pt modelId="{DC9DA464-474A-45EE-904A-EEFDCE6A6B70}" type="parTrans" cxnId="{4F18A029-ED2C-45AE-8C3D-D8A4F674B619}">
      <dgm:prSet/>
      <dgm:spPr/>
      <dgm:t>
        <a:bodyPr/>
        <a:lstStyle/>
        <a:p>
          <a:endParaRPr lang="en-US"/>
        </a:p>
      </dgm:t>
    </dgm:pt>
    <dgm:pt modelId="{3E30E169-716E-44C6-978D-3593564C60BC}" type="sibTrans" cxnId="{4F18A029-ED2C-45AE-8C3D-D8A4F674B619}">
      <dgm:prSet/>
      <dgm:spPr/>
      <dgm:t>
        <a:bodyPr/>
        <a:lstStyle/>
        <a:p>
          <a:endParaRPr lang="en-US"/>
        </a:p>
      </dgm:t>
    </dgm:pt>
    <dgm:pt modelId="{BE9962C8-48BE-4CE9-820F-DC79CD0FF2CB}">
      <dgm:prSet custT="1"/>
      <dgm:spPr/>
      <dgm:t>
        <a:bodyPr/>
        <a:lstStyle/>
        <a:p>
          <a:pPr rtl="0"/>
          <a:r>
            <a:rPr lang="en-US" sz="2400" b="1" dirty="0" smtClean="0">
              <a:effectLst/>
            </a:rPr>
            <a:t>Other sites of pain</a:t>
          </a:r>
          <a:endParaRPr lang="en-US" sz="2400" dirty="0">
            <a:effectLst/>
          </a:endParaRPr>
        </a:p>
      </dgm:t>
    </dgm:pt>
    <dgm:pt modelId="{69EA4C3A-4975-4CF0-9548-3BCA0EA5FBEE}" type="parTrans" cxnId="{E0B938C5-C8A4-4526-A761-2D7D54AF39A1}">
      <dgm:prSet/>
      <dgm:spPr/>
      <dgm:t>
        <a:bodyPr/>
        <a:lstStyle/>
        <a:p>
          <a:endParaRPr lang="en-US"/>
        </a:p>
      </dgm:t>
    </dgm:pt>
    <dgm:pt modelId="{6250327C-64C7-4967-96A1-009BF079730A}" type="sibTrans" cxnId="{E0B938C5-C8A4-4526-A761-2D7D54AF39A1}">
      <dgm:prSet/>
      <dgm:spPr/>
      <dgm:t>
        <a:bodyPr/>
        <a:lstStyle/>
        <a:p>
          <a:endParaRPr lang="en-US"/>
        </a:p>
      </dgm:t>
    </dgm:pt>
    <dgm:pt modelId="{3CD8F33C-B0F7-490D-B963-7D4A89DA4FDE}">
      <dgm:prSet custT="1"/>
      <dgm:spPr/>
      <dgm:t>
        <a:bodyPr/>
        <a:lstStyle/>
        <a:p>
          <a:pPr rtl="0"/>
          <a:r>
            <a:rPr lang="en-US" sz="1600" b="1" dirty="0" smtClean="0">
              <a:effectLst/>
            </a:rPr>
            <a:t>Muscle regions</a:t>
          </a:r>
          <a:endParaRPr lang="en-US" sz="1600" dirty="0">
            <a:effectLst/>
          </a:endParaRPr>
        </a:p>
      </dgm:t>
    </dgm:pt>
    <dgm:pt modelId="{DE00E33A-E715-4E26-BD6D-BDFDB01C2204}" type="parTrans" cxnId="{8F006E06-FEDE-454A-AFFE-0F38A9A2342C}">
      <dgm:prSet/>
      <dgm:spPr/>
      <dgm:t>
        <a:bodyPr/>
        <a:lstStyle/>
        <a:p>
          <a:endParaRPr lang="en-US"/>
        </a:p>
      </dgm:t>
    </dgm:pt>
    <dgm:pt modelId="{03B900CE-D43D-465B-A344-C1859685CFF6}" type="sibTrans" cxnId="{8F006E06-FEDE-454A-AFFE-0F38A9A2342C}">
      <dgm:prSet/>
      <dgm:spPr/>
      <dgm:t>
        <a:bodyPr/>
        <a:lstStyle/>
        <a:p>
          <a:endParaRPr lang="en-US"/>
        </a:p>
      </dgm:t>
    </dgm:pt>
    <dgm:pt modelId="{B7A71608-0D51-4592-9195-927D8378E368}">
      <dgm:prSet custT="1"/>
      <dgm:spPr/>
      <dgm:t>
        <a:bodyPr/>
        <a:lstStyle/>
        <a:p>
          <a:pPr rtl="0"/>
          <a:r>
            <a:rPr lang="en-US" sz="1600" b="1" dirty="0" smtClean="0">
              <a:effectLst/>
            </a:rPr>
            <a:t>Distant tissues</a:t>
          </a:r>
          <a:endParaRPr lang="en-US" sz="1600" dirty="0">
            <a:effectLst/>
          </a:endParaRPr>
        </a:p>
      </dgm:t>
    </dgm:pt>
    <dgm:pt modelId="{E6A8973B-9CCC-4749-9102-03C8046A1B85}" type="parTrans" cxnId="{4E72B1F2-383C-44C2-8BB9-478ABC10F379}">
      <dgm:prSet/>
      <dgm:spPr/>
      <dgm:t>
        <a:bodyPr/>
        <a:lstStyle/>
        <a:p>
          <a:endParaRPr lang="en-US"/>
        </a:p>
      </dgm:t>
    </dgm:pt>
    <dgm:pt modelId="{91C8747F-0748-4503-8F6A-F0BEA1AC9B5F}" type="sibTrans" cxnId="{4E72B1F2-383C-44C2-8BB9-478ABC10F379}">
      <dgm:prSet/>
      <dgm:spPr/>
      <dgm:t>
        <a:bodyPr/>
        <a:lstStyle/>
        <a:p>
          <a:endParaRPr lang="en-US"/>
        </a:p>
      </dgm:t>
    </dgm:pt>
    <dgm:pt modelId="{AF971635-3D23-4D8C-82DA-606F2C76207E}" type="pres">
      <dgm:prSet presAssocID="{4B00A45F-66BD-40EC-A9B3-EB0A626EFBCA}" presName="Name0" presStyleCnt="0">
        <dgm:presLayoutVars>
          <dgm:chPref val="3"/>
          <dgm:dir/>
          <dgm:animLvl val="lvl"/>
          <dgm:resizeHandles/>
        </dgm:presLayoutVars>
      </dgm:prSet>
      <dgm:spPr/>
      <dgm:t>
        <a:bodyPr/>
        <a:lstStyle/>
        <a:p>
          <a:endParaRPr lang="en-US"/>
        </a:p>
      </dgm:t>
    </dgm:pt>
    <dgm:pt modelId="{70FBB32A-4687-468C-949E-3EDB1B20704A}" type="pres">
      <dgm:prSet presAssocID="{C6E4B935-977B-420E-A8A8-28E98661F963}" presName="horFlow" presStyleCnt="0"/>
      <dgm:spPr/>
    </dgm:pt>
    <dgm:pt modelId="{356AB20D-7CCA-4412-93C6-82FDFFD808F0}" type="pres">
      <dgm:prSet presAssocID="{C6E4B935-977B-420E-A8A8-28E98661F963}" presName="bigChev" presStyleLbl="node1" presStyleIdx="0" presStyleCnt="3"/>
      <dgm:spPr/>
      <dgm:t>
        <a:bodyPr/>
        <a:lstStyle/>
        <a:p>
          <a:endParaRPr lang="en-US"/>
        </a:p>
      </dgm:t>
    </dgm:pt>
    <dgm:pt modelId="{62DD0966-17BF-4A00-A562-7E90F72565D8}" type="pres">
      <dgm:prSet presAssocID="{2404C078-00D5-4A34-BDC7-2D686588842C}" presName="parTrans" presStyleCnt="0"/>
      <dgm:spPr/>
    </dgm:pt>
    <dgm:pt modelId="{D7DF6E7F-BC2D-4E20-A694-C28C04F3CB7E}" type="pres">
      <dgm:prSet presAssocID="{23863DEF-6CEC-4D1E-ADC5-06A0B018486C}" presName="node" presStyleLbl="alignAccFollowNode1" presStyleIdx="0" presStyleCnt="5">
        <dgm:presLayoutVars>
          <dgm:bulletEnabled val="1"/>
        </dgm:presLayoutVars>
      </dgm:prSet>
      <dgm:spPr/>
      <dgm:t>
        <a:bodyPr/>
        <a:lstStyle/>
        <a:p>
          <a:endParaRPr lang="en-US"/>
        </a:p>
      </dgm:t>
    </dgm:pt>
    <dgm:pt modelId="{2E637250-200D-480B-9368-BD22A1F6D531}" type="pres">
      <dgm:prSet presAssocID="{2D521E0E-E9EF-4016-8859-59FCB189951E}" presName="sibTrans" presStyleCnt="0"/>
      <dgm:spPr/>
    </dgm:pt>
    <dgm:pt modelId="{1B10938D-7B44-4633-A352-9AD3EC0A931A}" type="pres">
      <dgm:prSet presAssocID="{1FE73C51-CEC5-4738-9B9D-1047753F6054}" presName="node" presStyleLbl="alignAccFollowNode1" presStyleIdx="1" presStyleCnt="5">
        <dgm:presLayoutVars>
          <dgm:bulletEnabled val="1"/>
        </dgm:presLayoutVars>
      </dgm:prSet>
      <dgm:spPr/>
      <dgm:t>
        <a:bodyPr/>
        <a:lstStyle/>
        <a:p>
          <a:endParaRPr lang="en-US"/>
        </a:p>
      </dgm:t>
    </dgm:pt>
    <dgm:pt modelId="{92AE68D8-160F-4991-9979-C43FCBB2D385}" type="pres">
      <dgm:prSet presAssocID="{C6E4B935-977B-420E-A8A8-28E98661F963}" presName="vSp" presStyleCnt="0"/>
      <dgm:spPr/>
    </dgm:pt>
    <dgm:pt modelId="{4E65A7A7-B191-4E82-AEF5-330876DAB0C4}" type="pres">
      <dgm:prSet presAssocID="{9B61FC40-E546-4B03-999E-7393EA2825C9}" presName="horFlow" presStyleCnt="0"/>
      <dgm:spPr/>
    </dgm:pt>
    <dgm:pt modelId="{9E445FFF-EB0D-4623-9D59-952EA97BD854}" type="pres">
      <dgm:prSet presAssocID="{9B61FC40-E546-4B03-999E-7393EA2825C9}" presName="bigChev" presStyleLbl="node1" presStyleIdx="1" presStyleCnt="3"/>
      <dgm:spPr/>
      <dgm:t>
        <a:bodyPr/>
        <a:lstStyle/>
        <a:p>
          <a:endParaRPr lang="en-US"/>
        </a:p>
      </dgm:t>
    </dgm:pt>
    <dgm:pt modelId="{0C16AD8D-4B15-4992-BEF8-7C8ED7EFE1AD}" type="pres">
      <dgm:prSet presAssocID="{DC9DA464-474A-45EE-904A-EEFDCE6A6B70}" presName="parTrans" presStyleCnt="0"/>
      <dgm:spPr/>
    </dgm:pt>
    <dgm:pt modelId="{D52A2882-80D2-499A-850B-6C70CD11856B}" type="pres">
      <dgm:prSet presAssocID="{0BABFCF1-1DDA-4AE0-9633-229D13913529}" presName="node" presStyleLbl="alignAccFollowNode1" presStyleIdx="2" presStyleCnt="5">
        <dgm:presLayoutVars>
          <dgm:bulletEnabled val="1"/>
        </dgm:presLayoutVars>
      </dgm:prSet>
      <dgm:spPr/>
      <dgm:t>
        <a:bodyPr/>
        <a:lstStyle/>
        <a:p>
          <a:endParaRPr lang="en-US"/>
        </a:p>
      </dgm:t>
    </dgm:pt>
    <dgm:pt modelId="{F67057E1-62E7-49F4-BFD6-DE704DF433B1}" type="pres">
      <dgm:prSet presAssocID="{9B61FC40-E546-4B03-999E-7393EA2825C9}" presName="vSp" presStyleCnt="0"/>
      <dgm:spPr/>
    </dgm:pt>
    <dgm:pt modelId="{E15977B1-B78D-4179-B5A8-17A16B8BCBAB}" type="pres">
      <dgm:prSet presAssocID="{BE9962C8-48BE-4CE9-820F-DC79CD0FF2CB}" presName="horFlow" presStyleCnt="0"/>
      <dgm:spPr/>
    </dgm:pt>
    <dgm:pt modelId="{9C0C93A4-D4FF-4A18-B36C-2944311407D6}" type="pres">
      <dgm:prSet presAssocID="{BE9962C8-48BE-4CE9-820F-DC79CD0FF2CB}" presName="bigChev" presStyleLbl="node1" presStyleIdx="2" presStyleCnt="3"/>
      <dgm:spPr/>
      <dgm:t>
        <a:bodyPr/>
        <a:lstStyle/>
        <a:p>
          <a:endParaRPr lang="en-US"/>
        </a:p>
      </dgm:t>
    </dgm:pt>
    <dgm:pt modelId="{B299E0E2-3CF0-4361-81FB-DE79E76490DE}" type="pres">
      <dgm:prSet presAssocID="{DE00E33A-E715-4E26-BD6D-BDFDB01C2204}" presName="parTrans" presStyleCnt="0"/>
      <dgm:spPr/>
    </dgm:pt>
    <dgm:pt modelId="{DAB9B93A-7D5F-46C9-8C37-5CF35EBB9C58}" type="pres">
      <dgm:prSet presAssocID="{3CD8F33C-B0F7-490D-B963-7D4A89DA4FDE}" presName="node" presStyleLbl="alignAccFollowNode1" presStyleIdx="3" presStyleCnt="5">
        <dgm:presLayoutVars>
          <dgm:bulletEnabled val="1"/>
        </dgm:presLayoutVars>
      </dgm:prSet>
      <dgm:spPr/>
      <dgm:t>
        <a:bodyPr/>
        <a:lstStyle/>
        <a:p>
          <a:endParaRPr lang="en-US"/>
        </a:p>
      </dgm:t>
    </dgm:pt>
    <dgm:pt modelId="{22611A30-D3DB-464B-9235-6A82AED45A7C}" type="pres">
      <dgm:prSet presAssocID="{03B900CE-D43D-465B-A344-C1859685CFF6}" presName="sibTrans" presStyleCnt="0"/>
      <dgm:spPr/>
    </dgm:pt>
    <dgm:pt modelId="{B90488F9-E391-4D32-B967-EE2DABA27D9E}" type="pres">
      <dgm:prSet presAssocID="{B7A71608-0D51-4592-9195-927D8378E368}" presName="node" presStyleLbl="alignAccFollowNode1" presStyleIdx="4" presStyleCnt="5">
        <dgm:presLayoutVars>
          <dgm:bulletEnabled val="1"/>
        </dgm:presLayoutVars>
      </dgm:prSet>
      <dgm:spPr/>
      <dgm:t>
        <a:bodyPr/>
        <a:lstStyle/>
        <a:p>
          <a:endParaRPr lang="en-US"/>
        </a:p>
      </dgm:t>
    </dgm:pt>
  </dgm:ptLst>
  <dgm:cxnLst>
    <dgm:cxn modelId="{9CC004F0-4B3E-40D2-AFCB-A407A6CD3D28}" type="presOf" srcId="{4B00A45F-66BD-40EC-A9B3-EB0A626EFBCA}" destId="{AF971635-3D23-4D8C-82DA-606F2C76207E}" srcOrd="0" destOrd="0" presId="urn:microsoft.com/office/officeart/2005/8/layout/lProcess3"/>
    <dgm:cxn modelId="{B11DDE7E-0723-40FC-A796-E6EEC04ABD32}" type="presOf" srcId="{23863DEF-6CEC-4D1E-ADC5-06A0B018486C}" destId="{D7DF6E7F-BC2D-4E20-A694-C28C04F3CB7E}" srcOrd="0" destOrd="0" presId="urn:microsoft.com/office/officeart/2005/8/layout/lProcess3"/>
    <dgm:cxn modelId="{AF4D09C3-233B-468F-9C4C-337A3006F05B}" srcId="{4B00A45F-66BD-40EC-A9B3-EB0A626EFBCA}" destId="{C6E4B935-977B-420E-A8A8-28E98661F963}" srcOrd="0" destOrd="0" parTransId="{ACF19A11-BA41-4F43-96BF-966B53EF5995}" sibTransId="{D3DD687E-9C02-4B89-A305-DA6FDC97A974}"/>
    <dgm:cxn modelId="{87E9415C-1B4D-42B5-8541-430548B7EE7B}" type="presOf" srcId="{3CD8F33C-B0F7-490D-B963-7D4A89DA4FDE}" destId="{DAB9B93A-7D5F-46C9-8C37-5CF35EBB9C58}" srcOrd="0" destOrd="0" presId="urn:microsoft.com/office/officeart/2005/8/layout/lProcess3"/>
    <dgm:cxn modelId="{E0B938C5-C8A4-4526-A761-2D7D54AF39A1}" srcId="{4B00A45F-66BD-40EC-A9B3-EB0A626EFBCA}" destId="{BE9962C8-48BE-4CE9-820F-DC79CD0FF2CB}" srcOrd="2" destOrd="0" parTransId="{69EA4C3A-4975-4CF0-9548-3BCA0EA5FBEE}" sibTransId="{6250327C-64C7-4967-96A1-009BF079730A}"/>
    <dgm:cxn modelId="{1EF6DB7B-E565-4B0B-8820-B72AE19C99BE}" type="presOf" srcId="{0BABFCF1-1DDA-4AE0-9633-229D13913529}" destId="{D52A2882-80D2-499A-850B-6C70CD11856B}" srcOrd="0" destOrd="0" presId="urn:microsoft.com/office/officeart/2005/8/layout/lProcess3"/>
    <dgm:cxn modelId="{29DAA95C-88F3-4BD6-8AEC-FC5D84AA2815}" type="presOf" srcId="{C6E4B935-977B-420E-A8A8-28E98661F963}" destId="{356AB20D-7CCA-4412-93C6-82FDFFD808F0}" srcOrd="0" destOrd="0" presId="urn:microsoft.com/office/officeart/2005/8/layout/lProcess3"/>
    <dgm:cxn modelId="{E486D512-AE5D-4174-BB5B-E859DB261D8B}" type="presOf" srcId="{9B61FC40-E546-4B03-999E-7393EA2825C9}" destId="{9E445FFF-EB0D-4623-9D59-952EA97BD854}" srcOrd="0" destOrd="0" presId="urn:microsoft.com/office/officeart/2005/8/layout/lProcess3"/>
    <dgm:cxn modelId="{F6A4C650-9AF0-4D24-A66F-351CFC3FB8A8}" srcId="{4B00A45F-66BD-40EC-A9B3-EB0A626EFBCA}" destId="{9B61FC40-E546-4B03-999E-7393EA2825C9}" srcOrd="1" destOrd="0" parTransId="{AB0B2B9A-10A2-478D-A4EB-9F8FF973A771}" sibTransId="{64D33A7B-90A9-4E21-8D32-0AF78D082817}"/>
    <dgm:cxn modelId="{4F18A029-ED2C-45AE-8C3D-D8A4F674B619}" srcId="{9B61FC40-E546-4B03-999E-7393EA2825C9}" destId="{0BABFCF1-1DDA-4AE0-9633-229D13913529}" srcOrd="0" destOrd="0" parTransId="{DC9DA464-474A-45EE-904A-EEFDCE6A6B70}" sibTransId="{3E30E169-716E-44C6-978D-3593564C60BC}"/>
    <dgm:cxn modelId="{22FD930A-B947-4702-A374-1149546167C1}" type="presOf" srcId="{1FE73C51-CEC5-4738-9B9D-1047753F6054}" destId="{1B10938D-7B44-4633-A352-9AD3EC0A931A}" srcOrd="0" destOrd="0" presId="urn:microsoft.com/office/officeart/2005/8/layout/lProcess3"/>
    <dgm:cxn modelId="{17696213-61D9-4106-9FB3-E19B88329C35}" srcId="{C6E4B935-977B-420E-A8A8-28E98661F963}" destId="{1FE73C51-CEC5-4738-9B9D-1047753F6054}" srcOrd="1" destOrd="0" parTransId="{8BCF83DD-1B6C-428F-8611-1DBD27562273}" sibTransId="{CD3DC946-05AD-4000-9200-60314BA0E41F}"/>
    <dgm:cxn modelId="{61DBFA66-7A6C-4EED-8ED2-F57175061435}" type="presOf" srcId="{B7A71608-0D51-4592-9195-927D8378E368}" destId="{B90488F9-E391-4D32-B967-EE2DABA27D9E}" srcOrd="0" destOrd="0" presId="urn:microsoft.com/office/officeart/2005/8/layout/lProcess3"/>
    <dgm:cxn modelId="{4E72B1F2-383C-44C2-8BB9-478ABC10F379}" srcId="{BE9962C8-48BE-4CE9-820F-DC79CD0FF2CB}" destId="{B7A71608-0D51-4592-9195-927D8378E368}" srcOrd="1" destOrd="0" parTransId="{E6A8973B-9CCC-4749-9102-03C8046A1B85}" sibTransId="{91C8747F-0748-4503-8F6A-F0BEA1AC9B5F}"/>
    <dgm:cxn modelId="{70ADAD46-C142-47C1-948C-B16F1F7F56FA}" type="presOf" srcId="{BE9962C8-48BE-4CE9-820F-DC79CD0FF2CB}" destId="{9C0C93A4-D4FF-4A18-B36C-2944311407D6}" srcOrd="0" destOrd="0" presId="urn:microsoft.com/office/officeart/2005/8/layout/lProcess3"/>
    <dgm:cxn modelId="{8F006E06-FEDE-454A-AFFE-0F38A9A2342C}" srcId="{BE9962C8-48BE-4CE9-820F-DC79CD0FF2CB}" destId="{3CD8F33C-B0F7-490D-B963-7D4A89DA4FDE}" srcOrd="0" destOrd="0" parTransId="{DE00E33A-E715-4E26-BD6D-BDFDB01C2204}" sibTransId="{03B900CE-D43D-465B-A344-C1859685CFF6}"/>
    <dgm:cxn modelId="{CF9A2969-6490-41F5-AD80-6C4F7B2F238C}" srcId="{C6E4B935-977B-420E-A8A8-28E98661F963}" destId="{23863DEF-6CEC-4D1E-ADC5-06A0B018486C}" srcOrd="0" destOrd="0" parTransId="{2404C078-00D5-4A34-BDC7-2D686588842C}" sibTransId="{2D521E0E-E9EF-4016-8859-59FCB189951E}"/>
    <dgm:cxn modelId="{41BCAF5D-D46B-44F1-9346-73A80B8BAAF1}" type="presParOf" srcId="{AF971635-3D23-4D8C-82DA-606F2C76207E}" destId="{70FBB32A-4687-468C-949E-3EDB1B20704A}" srcOrd="0" destOrd="0" presId="urn:microsoft.com/office/officeart/2005/8/layout/lProcess3"/>
    <dgm:cxn modelId="{2FA333F2-1813-425F-9ECE-CD22A7027EAF}" type="presParOf" srcId="{70FBB32A-4687-468C-949E-3EDB1B20704A}" destId="{356AB20D-7CCA-4412-93C6-82FDFFD808F0}" srcOrd="0" destOrd="0" presId="urn:microsoft.com/office/officeart/2005/8/layout/lProcess3"/>
    <dgm:cxn modelId="{D7311D46-2EFE-451B-AB5F-90F74058A96B}" type="presParOf" srcId="{70FBB32A-4687-468C-949E-3EDB1B20704A}" destId="{62DD0966-17BF-4A00-A562-7E90F72565D8}" srcOrd="1" destOrd="0" presId="urn:microsoft.com/office/officeart/2005/8/layout/lProcess3"/>
    <dgm:cxn modelId="{55837C34-E22B-405C-8E08-B469B9541072}" type="presParOf" srcId="{70FBB32A-4687-468C-949E-3EDB1B20704A}" destId="{D7DF6E7F-BC2D-4E20-A694-C28C04F3CB7E}" srcOrd="2" destOrd="0" presId="urn:microsoft.com/office/officeart/2005/8/layout/lProcess3"/>
    <dgm:cxn modelId="{C5760291-64DD-4035-AD19-2C6F7B2C1F5A}" type="presParOf" srcId="{70FBB32A-4687-468C-949E-3EDB1B20704A}" destId="{2E637250-200D-480B-9368-BD22A1F6D531}" srcOrd="3" destOrd="0" presId="urn:microsoft.com/office/officeart/2005/8/layout/lProcess3"/>
    <dgm:cxn modelId="{98EA0051-1DEC-443B-9276-CE4DC842BCDF}" type="presParOf" srcId="{70FBB32A-4687-468C-949E-3EDB1B20704A}" destId="{1B10938D-7B44-4633-A352-9AD3EC0A931A}" srcOrd="4" destOrd="0" presId="urn:microsoft.com/office/officeart/2005/8/layout/lProcess3"/>
    <dgm:cxn modelId="{FC180F24-2C3E-4545-ABBC-0AF2B5BB6124}" type="presParOf" srcId="{AF971635-3D23-4D8C-82DA-606F2C76207E}" destId="{92AE68D8-160F-4991-9979-C43FCBB2D385}" srcOrd="1" destOrd="0" presId="urn:microsoft.com/office/officeart/2005/8/layout/lProcess3"/>
    <dgm:cxn modelId="{E592B14E-FC4E-4DAA-8B27-EE8C9D3613F8}" type="presParOf" srcId="{AF971635-3D23-4D8C-82DA-606F2C76207E}" destId="{4E65A7A7-B191-4E82-AEF5-330876DAB0C4}" srcOrd="2" destOrd="0" presId="urn:microsoft.com/office/officeart/2005/8/layout/lProcess3"/>
    <dgm:cxn modelId="{D6A326E3-8EB4-47C9-9537-AFC487344F39}" type="presParOf" srcId="{4E65A7A7-B191-4E82-AEF5-330876DAB0C4}" destId="{9E445FFF-EB0D-4623-9D59-952EA97BD854}" srcOrd="0" destOrd="0" presId="urn:microsoft.com/office/officeart/2005/8/layout/lProcess3"/>
    <dgm:cxn modelId="{D2DC4319-A242-4C35-94D7-3F5D869AD62B}" type="presParOf" srcId="{4E65A7A7-B191-4E82-AEF5-330876DAB0C4}" destId="{0C16AD8D-4B15-4992-BEF8-7C8ED7EFE1AD}" srcOrd="1" destOrd="0" presId="urn:microsoft.com/office/officeart/2005/8/layout/lProcess3"/>
    <dgm:cxn modelId="{C3D3D0B3-2DD8-4F16-B161-564B435AC7AA}" type="presParOf" srcId="{4E65A7A7-B191-4E82-AEF5-330876DAB0C4}" destId="{D52A2882-80D2-499A-850B-6C70CD11856B}" srcOrd="2" destOrd="0" presId="urn:microsoft.com/office/officeart/2005/8/layout/lProcess3"/>
    <dgm:cxn modelId="{CFF8ABFB-DAD3-48C2-8717-D9BCD8CE0C20}" type="presParOf" srcId="{AF971635-3D23-4D8C-82DA-606F2C76207E}" destId="{F67057E1-62E7-49F4-BFD6-DE704DF433B1}" srcOrd="3" destOrd="0" presId="urn:microsoft.com/office/officeart/2005/8/layout/lProcess3"/>
    <dgm:cxn modelId="{754B0BF5-34F7-4D60-810B-7A5595B2D584}" type="presParOf" srcId="{AF971635-3D23-4D8C-82DA-606F2C76207E}" destId="{E15977B1-B78D-4179-B5A8-17A16B8BCBAB}" srcOrd="4" destOrd="0" presId="urn:microsoft.com/office/officeart/2005/8/layout/lProcess3"/>
    <dgm:cxn modelId="{4727438B-F107-4E36-AD10-82FE4C3AF1C7}" type="presParOf" srcId="{E15977B1-B78D-4179-B5A8-17A16B8BCBAB}" destId="{9C0C93A4-D4FF-4A18-B36C-2944311407D6}" srcOrd="0" destOrd="0" presId="urn:microsoft.com/office/officeart/2005/8/layout/lProcess3"/>
    <dgm:cxn modelId="{5155FDC0-65CC-4F08-B26A-8623225D459B}" type="presParOf" srcId="{E15977B1-B78D-4179-B5A8-17A16B8BCBAB}" destId="{B299E0E2-3CF0-4361-81FB-DE79E76490DE}" srcOrd="1" destOrd="0" presId="urn:microsoft.com/office/officeart/2005/8/layout/lProcess3"/>
    <dgm:cxn modelId="{CE046045-E6E9-4730-9E68-B0AF097942B3}" type="presParOf" srcId="{E15977B1-B78D-4179-B5A8-17A16B8BCBAB}" destId="{DAB9B93A-7D5F-46C9-8C37-5CF35EBB9C58}" srcOrd="2" destOrd="0" presId="urn:microsoft.com/office/officeart/2005/8/layout/lProcess3"/>
    <dgm:cxn modelId="{C2CD13A0-EED3-44E8-B0B6-63916048D780}" type="presParOf" srcId="{E15977B1-B78D-4179-B5A8-17A16B8BCBAB}" destId="{22611A30-D3DB-464B-9235-6A82AED45A7C}" srcOrd="3" destOrd="0" presId="urn:microsoft.com/office/officeart/2005/8/layout/lProcess3"/>
    <dgm:cxn modelId="{29BA3E43-DB10-4719-B5CC-4D1B827F81D6}" type="presParOf" srcId="{E15977B1-B78D-4179-B5A8-17A16B8BCBAB}" destId="{B90488F9-E391-4D32-B967-EE2DABA27D9E}" srcOrd="4" destOrd="0" presId="urn:microsoft.com/office/officeart/2005/8/layout/lProcess3"/>
  </dgm:cxnLst>
  <dgm:bg/>
  <dgm:whole/>
</dgm:dataModel>
</file>

<file path=ppt/diagrams/data5.xml><?xml version="1.0" encoding="utf-8"?>
<dgm:dataModel xmlns:dgm="http://schemas.openxmlformats.org/drawingml/2006/diagram" xmlns:a="http://schemas.openxmlformats.org/drawingml/2006/main">
  <dgm:ptLst>
    <dgm:pt modelId="{9314DD90-BF2A-41A1-9A70-ADFC35AECB03}" type="doc">
      <dgm:prSet loTypeId="urn:microsoft.com/office/officeart/2005/8/layout/vList6" loCatId="process" qsTypeId="urn:microsoft.com/office/officeart/2005/8/quickstyle/simple3" qsCatId="simple" csTypeId="urn:microsoft.com/office/officeart/2005/8/colors/colorful1" csCatId="colorful" phldr="1"/>
      <dgm:spPr/>
      <dgm:t>
        <a:bodyPr/>
        <a:lstStyle/>
        <a:p>
          <a:endParaRPr lang="en-US"/>
        </a:p>
      </dgm:t>
    </dgm:pt>
    <dgm:pt modelId="{1D9AAEB8-9E72-43D5-9FDA-34E708A079D6}">
      <dgm:prSet custT="1"/>
      <dgm:spPr/>
      <dgm:t>
        <a:bodyPr/>
        <a:lstStyle/>
        <a:p>
          <a:pPr rtl="0"/>
          <a:r>
            <a:rPr lang="en-US" sz="3200" dirty="0" smtClean="0"/>
            <a:t>Medical Treatment</a:t>
          </a:r>
          <a:endParaRPr lang="en-US" sz="3200" dirty="0"/>
        </a:p>
      </dgm:t>
    </dgm:pt>
    <dgm:pt modelId="{A4FDFA1F-7AC9-4478-A19F-ACE228D22CA3}" type="parTrans" cxnId="{6FDF48F3-5020-4F92-8D6A-F2CC65644629}">
      <dgm:prSet/>
      <dgm:spPr/>
      <dgm:t>
        <a:bodyPr/>
        <a:lstStyle/>
        <a:p>
          <a:endParaRPr lang="en-US"/>
        </a:p>
      </dgm:t>
    </dgm:pt>
    <dgm:pt modelId="{A5ACFC4D-CBCE-4D81-AC6A-37350AE12DA4}" type="sibTrans" cxnId="{6FDF48F3-5020-4F92-8D6A-F2CC65644629}">
      <dgm:prSet/>
      <dgm:spPr/>
      <dgm:t>
        <a:bodyPr/>
        <a:lstStyle/>
        <a:p>
          <a:endParaRPr lang="en-US"/>
        </a:p>
      </dgm:t>
    </dgm:pt>
    <dgm:pt modelId="{74AFC016-18E4-4D1E-A2D5-756DF007794E}">
      <dgm:prSet custT="1"/>
      <dgm:spPr/>
      <dgm:t>
        <a:bodyPr/>
        <a:lstStyle/>
        <a:p>
          <a:pPr rtl="0"/>
          <a:r>
            <a:rPr lang="en-US" sz="2400" b="1" dirty="0" smtClean="0">
              <a:effectLst>
                <a:outerShdw blurRad="38100" dist="38100" dir="2700000" algn="tl">
                  <a:srgbClr val="000000">
                    <a:alpha val="43137"/>
                  </a:srgbClr>
                </a:outerShdw>
              </a:effectLst>
            </a:rPr>
            <a:t>Established</a:t>
          </a:r>
          <a:r>
            <a:rPr lang="en-US" sz="2400" b="0" dirty="0" smtClean="0">
              <a:effectLst>
                <a:outerShdw blurRad="38100" dist="38100" dir="2700000" algn="tl">
                  <a:srgbClr val="000000">
                    <a:alpha val="43137"/>
                  </a:srgbClr>
                </a:outerShdw>
              </a:effectLst>
            </a:rPr>
            <a:t> </a:t>
          </a:r>
          <a:r>
            <a:rPr lang="en-US" sz="2400" b="0" dirty="0" smtClean="0"/>
            <a:t>Treatments </a:t>
          </a:r>
          <a:endParaRPr lang="en-US" sz="2400" b="0" dirty="0"/>
        </a:p>
      </dgm:t>
    </dgm:pt>
    <dgm:pt modelId="{4CEFC61D-B363-4A49-AB85-6B81DF891847}" type="parTrans" cxnId="{D5BEE795-0575-471F-BF90-512DE99D7D92}">
      <dgm:prSet/>
      <dgm:spPr/>
      <dgm:t>
        <a:bodyPr/>
        <a:lstStyle/>
        <a:p>
          <a:endParaRPr lang="en-US"/>
        </a:p>
      </dgm:t>
    </dgm:pt>
    <dgm:pt modelId="{B1CF028B-C1A9-4985-B0F2-A545C8F0113F}" type="sibTrans" cxnId="{D5BEE795-0575-471F-BF90-512DE99D7D92}">
      <dgm:prSet/>
      <dgm:spPr/>
      <dgm:t>
        <a:bodyPr/>
        <a:lstStyle/>
        <a:p>
          <a:endParaRPr lang="en-US"/>
        </a:p>
      </dgm:t>
    </dgm:pt>
    <dgm:pt modelId="{04F28205-F36F-4B0E-B543-A1378BED1907}">
      <dgm:prSet custT="1"/>
      <dgm:spPr/>
      <dgm:t>
        <a:bodyPr/>
        <a:lstStyle/>
        <a:p>
          <a:pPr rtl="0"/>
          <a:r>
            <a:rPr lang="en-US" sz="2400" b="1" smtClean="0">
              <a:effectLst>
                <a:outerShdw blurRad="38100" dist="38100" dir="2700000" algn="tl">
                  <a:srgbClr val="000000">
                    <a:alpha val="43137"/>
                  </a:srgbClr>
                </a:outerShdw>
              </a:effectLst>
            </a:rPr>
            <a:t>Experimental</a:t>
          </a:r>
          <a:r>
            <a:rPr lang="en-US" sz="2400" b="0" smtClean="0"/>
            <a:t> Treatments</a:t>
          </a:r>
          <a:endParaRPr lang="en-US" sz="2400" b="0" dirty="0"/>
        </a:p>
      </dgm:t>
    </dgm:pt>
    <dgm:pt modelId="{F0F876FE-9B49-46E8-BE1D-3CC33419B192}" type="parTrans" cxnId="{9C9D64C3-EE8D-4410-81A2-AF79D6E4AD3D}">
      <dgm:prSet/>
      <dgm:spPr/>
      <dgm:t>
        <a:bodyPr/>
        <a:lstStyle/>
        <a:p>
          <a:endParaRPr lang="en-US"/>
        </a:p>
      </dgm:t>
    </dgm:pt>
    <dgm:pt modelId="{2C987127-B88A-4199-88D7-AB2114500214}" type="sibTrans" cxnId="{9C9D64C3-EE8D-4410-81A2-AF79D6E4AD3D}">
      <dgm:prSet/>
      <dgm:spPr/>
      <dgm:t>
        <a:bodyPr/>
        <a:lstStyle/>
        <a:p>
          <a:endParaRPr lang="en-US"/>
        </a:p>
      </dgm:t>
    </dgm:pt>
    <dgm:pt modelId="{B3CC62AF-0CD2-44F3-8245-558505A3C531}">
      <dgm:prSet/>
      <dgm:spPr/>
      <dgm:t>
        <a:bodyPr/>
        <a:lstStyle/>
        <a:p>
          <a:pPr rtl="0"/>
          <a:r>
            <a:rPr lang="en-US" dirty="0" smtClean="0"/>
            <a:t>Surgical Treatment</a:t>
          </a:r>
          <a:endParaRPr lang="en-US" dirty="0"/>
        </a:p>
      </dgm:t>
    </dgm:pt>
    <dgm:pt modelId="{E51FFD04-FC56-4F2E-B4CB-E1DDDDD5456B}" type="parTrans" cxnId="{ED5B46B7-7906-4677-BD88-CE9A83D2E153}">
      <dgm:prSet/>
      <dgm:spPr/>
      <dgm:t>
        <a:bodyPr/>
        <a:lstStyle/>
        <a:p>
          <a:endParaRPr lang="en-US"/>
        </a:p>
      </dgm:t>
    </dgm:pt>
    <dgm:pt modelId="{27F2CCCE-EAD9-46F9-90CF-779C42EE92C0}" type="sibTrans" cxnId="{ED5B46B7-7906-4677-BD88-CE9A83D2E153}">
      <dgm:prSet/>
      <dgm:spPr/>
      <dgm:t>
        <a:bodyPr/>
        <a:lstStyle/>
        <a:p>
          <a:endParaRPr lang="en-US"/>
        </a:p>
      </dgm:t>
    </dgm:pt>
    <dgm:pt modelId="{D273A6D0-417D-4C16-B93F-7D180A3EE4DD}">
      <dgm:prSet custT="1"/>
      <dgm:spPr/>
      <dgm:t>
        <a:bodyPr/>
        <a:lstStyle/>
        <a:p>
          <a:pPr rtl="0"/>
          <a:r>
            <a:rPr lang="en-US" sz="2000" b="1" dirty="0" smtClean="0">
              <a:effectLst>
                <a:outerShdw blurRad="38100" dist="38100" dir="2700000" algn="tl">
                  <a:srgbClr val="000000">
                    <a:alpha val="43137"/>
                  </a:srgbClr>
                </a:outerShdw>
              </a:effectLst>
            </a:rPr>
            <a:t>Conservative                          Radical</a:t>
          </a:r>
          <a:endParaRPr lang="en-US" sz="2000" b="1" dirty="0">
            <a:effectLst>
              <a:outerShdw blurRad="38100" dist="38100" dir="2700000" algn="tl">
                <a:srgbClr val="000000">
                  <a:alpha val="43137"/>
                </a:srgbClr>
              </a:outerShdw>
            </a:effectLst>
          </a:endParaRPr>
        </a:p>
      </dgm:t>
    </dgm:pt>
    <dgm:pt modelId="{BCB8A893-F18F-4B74-A082-5FBB2A4F690E}" type="parTrans" cxnId="{255CB729-5ED1-47E8-B45C-BF989FF05FDA}">
      <dgm:prSet/>
      <dgm:spPr/>
      <dgm:t>
        <a:bodyPr/>
        <a:lstStyle/>
        <a:p>
          <a:endParaRPr lang="en-US"/>
        </a:p>
      </dgm:t>
    </dgm:pt>
    <dgm:pt modelId="{622471B2-7630-4017-9811-6FD7CAD00156}" type="sibTrans" cxnId="{255CB729-5ED1-47E8-B45C-BF989FF05FDA}">
      <dgm:prSet/>
      <dgm:spPr/>
      <dgm:t>
        <a:bodyPr/>
        <a:lstStyle/>
        <a:p>
          <a:endParaRPr lang="en-US"/>
        </a:p>
      </dgm:t>
    </dgm:pt>
    <dgm:pt modelId="{0E29F55A-6EE7-46B3-9A73-CE2646249419}">
      <dgm:prSet custT="1"/>
      <dgm:spPr/>
      <dgm:t>
        <a:bodyPr/>
        <a:lstStyle/>
        <a:p>
          <a:pPr rtl="0"/>
          <a:r>
            <a:rPr lang="en-US" sz="2000" i="1" dirty="0" smtClean="0"/>
            <a:t>1. Vaporization                       Excision</a:t>
          </a:r>
          <a:endParaRPr lang="en-US" sz="2000" dirty="0"/>
        </a:p>
      </dgm:t>
    </dgm:pt>
    <dgm:pt modelId="{4C2D5A28-D7B4-400B-ABEA-942FF193679E}" type="parTrans" cxnId="{7DFB1B68-2725-4B91-AEA4-AC4C27317892}">
      <dgm:prSet/>
      <dgm:spPr/>
      <dgm:t>
        <a:bodyPr/>
        <a:lstStyle/>
        <a:p>
          <a:endParaRPr lang="en-US"/>
        </a:p>
      </dgm:t>
    </dgm:pt>
    <dgm:pt modelId="{A13B2C95-6A6D-4120-BDAB-01E7849B778B}" type="sibTrans" cxnId="{7DFB1B68-2725-4B91-AEA4-AC4C27317892}">
      <dgm:prSet/>
      <dgm:spPr/>
      <dgm:t>
        <a:bodyPr/>
        <a:lstStyle/>
        <a:p>
          <a:endParaRPr lang="en-US"/>
        </a:p>
      </dgm:t>
    </dgm:pt>
    <dgm:pt modelId="{A9618526-7A8C-440C-AB91-7A126914F3B5}">
      <dgm:prSet custT="1"/>
      <dgm:spPr/>
      <dgm:t>
        <a:bodyPr/>
        <a:lstStyle/>
        <a:p>
          <a:pPr rtl="0"/>
          <a:r>
            <a:rPr lang="en-US" sz="2000" i="1" dirty="0" smtClean="0"/>
            <a:t>2. Coagulation/ablation</a:t>
          </a:r>
          <a:endParaRPr lang="en-US" sz="2000" dirty="0"/>
        </a:p>
      </dgm:t>
    </dgm:pt>
    <dgm:pt modelId="{ACBB95B1-A178-459E-BB14-06218AEA0A09}" type="parTrans" cxnId="{30EF7129-A7F5-4880-B594-23931F431553}">
      <dgm:prSet/>
      <dgm:spPr/>
      <dgm:t>
        <a:bodyPr/>
        <a:lstStyle/>
        <a:p>
          <a:endParaRPr lang="en-US"/>
        </a:p>
      </dgm:t>
    </dgm:pt>
    <dgm:pt modelId="{F3C8D0B2-1BED-4DA6-A1A8-BC09CD7FFF48}" type="sibTrans" cxnId="{30EF7129-A7F5-4880-B594-23931F431553}">
      <dgm:prSet/>
      <dgm:spPr/>
      <dgm:t>
        <a:bodyPr/>
        <a:lstStyle/>
        <a:p>
          <a:endParaRPr lang="en-US"/>
        </a:p>
      </dgm:t>
    </dgm:pt>
    <dgm:pt modelId="{04A7D903-527F-4D43-8776-CBD37F1D1C9B}">
      <dgm:prSet/>
      <dgm:spPr/>
      <dgm:t>
        <a:bodyPr/>
        <a:lstStyle/>
        <a:p>
          <a:r>
            <a:rPr lang="en-US" dirty="0" smtClean="0"/>
            <a:t>Pregnancy</a:t>
          </a:r>
          <a:endParaRPr lang="en-US" dirty="0"/>
        </a:p>
      </dgm:t>
    </dgm:pt>
    <dgm:pt modelId="{7D88A634-DFF7-46D3-92AD-8B445997309A}" type="parTrans" cxnId="{0ED9C3FB-2483-4210-9350-8ECA68E44CCD}">
      <dgm:prSet/>
      <dgm:spPr/>
      <dgm:t>
        <a:bodyPr/>
        <a:lstStyle/>
        <a:p>
          <a:endParaRPr lang="en-US"/>
        </a:p>
      </dgm:t>
    </dgm:pt>
    <dgm:pt modelId="{A9D5ED37-0B29-4653-BE6A-E4430E163DE6}" type="sibTrans" cxnId="{0ED9C3FB-2483-4210-9350-8ECA68E44CCD}">
      <dgm:prSet/>
      <dgm:spPr/>
      <dgm:t>
        <a:bodyPr/>
        <a:lstStyle/>
        <a:p>
          <a:endParaRPr lang="en-US"/>
        </a:p>
      </dgm:t>
    </dgm:pt>
    <dgm:pt modelId="{A7208A7C-6ED1-42A8-916F-0A1D7C5BF1E3}">
      <dgm:prSet/>
      <dgm:spPr/>
      <dgm:t>
        <a:bodyPr/>
        <a:lstStyle/>
        <a:p>
          <a:r>
            <a:rPr lang="en-US" dirty="0" smtClean="0"/>
            <a:t>Alternative Treatment</a:t>
          </a:r>
          <a:endParaRPr lang="en-US" dirty="0"/>
        </a:p>
      </dgm:t>
    </dgm:pt>
    <dgm:pt modelId="{8B2AA732-96C6-45B9-81D4-C271EE52768A}" type="parTrans" cxnId="{F362D2E2-C32B-4BF9-B4A9-AA6F1862A139}">
      <dgm:prSet/>
      <dgm:spPr/>
      <dgm:t>
        <a:bodyPr/>
        <a:lstStyle/>
        <a:p>
          <a:endParaRPr lang="en-US"/>
        </a:p>
      </dgm:t>
    </dgm:pt>
    <dgm:pt modelId="{9BDA05F7-A0D9-41BA-8977-B44BE7912E5F}" type="sibTrans" cxnId="{F362D2E2-C32B-4BF9-B4A9-AA6F1862A139}">
      <dgm:prSet/>
      <dgm:spPr/>
      <dgm:t>
        <a:bodyPr/>
        <a:lstStyle/>
        <a:p>
          <a:endParaRPr lang="en-US"/>
        </a:p>
      </dgm:t>
    </dgm:pt>
    <dgm:pt modelId="{26A7409A-D9C4-4A9C-BD50-517AB3DAA96A}">
      <dgm:prSet custT="1"/>
      <dgm:spPr/>
      <dgm:t>
        <a:bodyPr/>
        <a:lstStyle/>
        <a:p>
          <a:r>
            <a:rPr lang="en-US" sz="2000" b="1" dirty="0" smtClean="0">
              <a:solidFill>
                <a:schemeClr val="tx1"/>
              </a:solidFill>
              <a:effectLst/>
            </a:rPr>
            <a:t>Biofeedback</a:t>
          </a:r>
          <a:endParaRPr lang="en-US" sz="2000" b="1" dirty="0">
            <a:solidFill>
              <a:schemeClr val="tx1"/>
            </a:solidFill>
            <a:effectLst/>
          </a:endParaRPr>
        </a:p>
      </dgm:t>
    </dgm:pt>
    <dgm:pt modelId="{9EFCF479-E580-405C-9A43-3D6B7E91AB64}" type="parTrans" cxnId="{342B2D9F-61E8-4037-8447-7DC7C70B2C28}">
      <dgm:prSet/>
      <dgm:spPr/>
    </dgm:pt>
    <dgm:pt modelId="{59EB761F-30D3-4756-816E-0ADD5CACA069}" type="sibTrans" cxnId="{342B2D9F-61E8-4037-8447-7DC7C70B2C28}">
      <dgm:prSet/>
      <dgm:spPr/>
    </dgm:pt>
    <dgm:pt modelId="{77A789B2-CA1D-4490-BB65-2FFCE427222E}">
      <dgm:prSet custT="1"/>
      <dgm:spPr/>
      <dgm:t>
        <a:bodyPr/>
        <a:lstStyle/>
        <a:p>
          <a:r>
            <a:rPr lang="en-US" sz="2000" b="1" dirty="0" smtClean="0">
              <a:solidFill>
                <a:schemeClr val="tx1"/>
              </a:solidFill>
              <a:effectLst/>
            </a:rPr>
            <a:t> Massage</a:t>
          </a:r>
          <a:endParaRPr lang="en-US" sz="2000" b="1" dirty="0">
            <a:solidFill>
              <a:schemeClr val="tx1"/>
            </a:solidFill>
            <a:effectLst/>
          </a:endParaRPr>
        </a:p>
      </dgm:t>
    </dgm:pt>
    <dgm:pt modelId="{B7407823-3A80-45D0-BF96-C69BBC153B89}" type="parTrans" cxnId="{99C8CC46-2CAC-4F23-B742-31ECB1C2B66A}">
      <dgm:prSet/>
      <dgm:spPr/>
    </dgm:pt>
    <dgm:pt modelId="{AAE148F8-F8C6-4C33-B9B6-E058C69CE26B}" type="sibTrans" cxnId="{99C8CC46-2CAC-4F23-B742-31ECB1C2B66A}">
      <dgm:prSet/>
      <dgm:spPr/>
    </dgm:pt>
    <dgm:pt modelId="{AEB3855F-2253-4799-8583-F661D34331AA}">
      <dgm:prSet custT="1"/>
      <dgm:spPr/>
      <dgm:t>
        <a:bodyPr/>
        <a:lstStyle/>
        <a:p>
          <a:r>
            <a:rPr lang="en-US" sz="2000" b="1" dirty="0" smtClean="0">
              <a:solidFill>
                <a:schemeClr val="tx1"/>
              </a:solidFill>
              <a:effectLst/>
            </a:rPr>
            <a:t>Acupuncture</a:t>
          </a:r>
          <a:endParaRPr lang="en-US" sz="2000" b="1" dirty="0">
            <a:solidFill>
              <a:schemeClr val="tx1"/>
            </a:solidFill>
            <a:effectLst/>
          </a:endParaRPr>
        </a:p>
      </dgm:t>
    </dgm:pt>
    <dgm:pt modelId="{4D3DFD63-02BB-4859-867D-31F7F433D29C}" type="parTrans" cxnId="{B94C1280-9F5B-47F8-BB0A-9D8A6817E0DB}">
      <dgm:prSet/>
      <dgm:spPr/>
    </dgm:pt>
    <dgm:pt modelId="{DC060241-029E-406B-83F5-3A4C2631CECA}" type="sibTrans" cxnId="{B94C1280-9F5B-47F8-BB0A-9D8A6817E0DB}">
      <dgm:prSet/>
      <dgm:spPr/>
    </dgm:pt>
    <dgm:pt modelId="{2B7698D6-F815-4D1A-85EC-3DD84ABADC1D}" type="pres">
      <dgm:prSet presAssocID="{9314DD90-BF2A-41A1-9A70-ADFC35AECB03}" presName="Name0" presStyleCnt="0">
        <dgm:presLayoutVars>
          <dgm:dir/>
          <dgm:animLvl val="lvl"/>
          <dgm:resizeHandles/>
        </dgm:presLayoutVars>
      </dgm:prSet>
      <dgm:spPr/>
      <dgm:t>
        <a:bodyPr/>
        <a:lstStyle/>
        <a:p>
          <a:endParaRPr lang="en-US"/>
        </a:p>
      </dgm:t>
    </dgm:pt>
    <dgm:pt modelId="{9E443E32-3A2F-47B8-8E8F-3FBE13E1BD2C}" type="pres">
      <dgm:prSet presAssocID="{1D9AAEB8-9E72-43D5-9FDA-34E708A079D6}" presName="linNode" presStyleCnt="0"/>
      <dgm:spPr/>
    </dgm:pt>
    <dgm:pt modelId="{242656D7-3E69-4D32-8F78-9C22E7A5B456}" type="pres">
      <dgm:prSet presAssocID="{1D9AAEB8-9E72-43D5-9FDA-34E708A079D6}" presName="parentShp" presStyleLbl="node1" presStyleIdx="0" presStyleCnt="4">
        <dgm:presLayoutVars>
          <dgm:bulletEnabled val="1"/>
        </dgm:presLayoutVars>
      </dgm:prSet>
      <dgm:spPr/>
      <dgm:t>
        <a:bodyPr/>
        <a:lstStyle/>
        <a:p>
          <a:endParaRPr lang="en-US"/>
        </a:p>
      </dgm:t>
    </dgm:pt>
    <dgm:pt modelId="{FA284FBB-3C08-49D9-8334-9E0FE926B768}" type="pres">
      <dgm:prSet presAssocID="{1D9AAEB8-9E72-43D5-9FDA-34E708A079D6}" presName="childShp" presStyleLbl="bgAccFollowNode1" presStyleIdx="0" presStyleCnt="4">
        <dgm:presLayoutVars>
          <dgm:bulletEnabled val="1"/>
        </dgm:presLayoutVars>
      </dgm:prSet>
      <dgm:spPr/>
      <dgm:t>
        <a:bodyPr/>
        <a:lstStyle/>
        <a:p>
          <a:endParaRPr lang="en-US"/>
        </a:p>
      </dgm:t>
    </dgm:pt>
    <dgm:pt modelId="{429517D2-9F13-473A-B8EA-063099F54DA0}" type="pres">
      <dgm:prSet presAssocID="{A5ACFC4D-CBCE-4D81-AC6A-37350AE12DA4}" presName="spacing" presStyleCnt="0"/>
      <dgm:spPr/>
    </dgm:pt>
    <dgm:pt modelId="{530C3A9A-8753-4C60-BCE0-CC8E169EBAAA}" type="pres">
      <dgm:prSet presAssocID="{B3CC62AF-0CD2-44F3-8245-558505A3C531}" presName="linNode" presStyleCnt="0"/>
      <dgm:spPr/>
    </dgm:pt>
    <dgm:pt modelId="{5AF2B3F0-1E78-4289-8889-6A471EFCBC08}" type="pres">
      <dgm:prSet presAssocID="{B3CC62AF-0CD2-44F3-8245-558505A3C531}" presName="parentShp" presStyleLbl="node1" presStyleIdx="1" presStyleCnt="4">
        <dgm:presLayoutVars>
          <dgm:bulletEnabled val="1"/>
        </dgm:presLayoutVars>
      </dgm:prSet>
      <dgm:spPr/>
      <dgm:t>
        <a:bodyPr/>
        <a:lstStyle/>
        <a:p>
          <a:endParaRPr lang="en-US"/>
        </a:p>
      </dgm:t>
    </dgm:pt>
    <dgm:pt modelId="{213AAD8F-C68A-4834-807F-36D0D2D6333D}" type="pres">
      <dgm:prSet presAssocID="{B3CC62AF-0CD2-44F3-8245-558505A3C531}" presName="childShp" presStyleLbl="bgAccFollowNode1" presStyleIdx="1" presStyleCnt="4">
        <dgm:presLayoutVars>
          <dgm:bulletEnabled val="1"/>
        </dgm:presLayoutVars>
      </dgm:prSet>
      <dgm:spPr/>
      <dgm:t>
        <a:bodyPr/>
        <a:lstStyle/>
        <a:p>
          <a:endParaRPr lang="en-US"/>
        </a:p>
      </dgm:t>
    </dgm:pt>
    <dgm:pt modelId="{6A03E65D-4A6C-408E-8FD0-FDEA1F6AE345}" type="pres">
      <dgm:prSet presAssocID="{27F2CCCE-EAD9-46F9-90CF-779C42EE92C0}" presName="spacing" presStyleCnt="0"/>
      <dgm:spPr/>
    </dgm:pt>
    <dgm:pt modelId="{0957F817-A59C-4B40-8D9B-88118EB5B091}" type="pres">
      <dgm:prSet presAssocID="{04A7D903-527F-4D43-8776-CBD37F1D1C9B}" presName="linNode" presStyleCnt="0"/>
      <dgm:spPr/>
    </dgm:pt>
    <dgm:pt modelId="{8122BB71-197F-4606-80AC-0867DFCF70A9}" type="pres">
      <dgm:prSet presAssocID="{04A7D903-527F-4D43-8776-CBD37F1D1C9B}" presName="parentShp" presStyleLbl="node1" presStyleIdx="2" presStyleCnt="4">
        <dgm:presLayoutVars>
          <dgm:bulletEnabled val="1"/>
        </dgm:presLayoutVars>
      </dgm:prSet>
      <dgm:spPr/>
      <dgm:t>
        <a:bodyPr/>
        <a:lstStyle/>
        <a:p>
          <a:endParaRPr lang="en-US"/>
        </a:p>
      </dgm:t>
    </dgm:pt>
    <dgm:pt modelId="{11CB4454-AF03-429E-91BF-44C5B117B5DB}" type="pres">
      <dgm:prSet presAssocID="{04A7D903-527F-4D43-8776-CBD37F1D1C9B}" presName="childShp" presStyleLbl="bgAccFollowNode1" presStyleIdx="2" presStyleCnt="4">
        <dgm:presLayoutVars>
          <dgm:bulletEnabled val="1"/>
        </dgm:presLayoutVars>
      </dgm:prSet>
      <dgm:spPr/>
    </dgm:pt>
    <dgm:pt modelId="{1DC08E31-75C3-4F00-96ED-D6D3523330B1}" type="pres">
      <dgm:prSet presAssocID="{A9D5ED37-0B29-4653-BE6A-E4430E163DE6}" presName="spacing" presStyleCnt="0"/>
      <dgm:spPr/>
    </dgm:pt>
    <dgm:pt modelId="{501F0F4F-2CAB-4428-8604-4C5192EA2AD2}" type="pres">
      <dgm:prSet presAssocID="{A7208A7C-6ED1-42A8-916F-0A1D7C5BF1E3}" presName="linNode" presStyleCnt="0"/>
      <dgm:spPr/>
    </dgm:pt>
    <dgm:pt modelId="{A3270308-BAD0-436D-A50B-A603D11193D9}" type="pres">
      <dgm:prSet presAssocID="{A7208A7C-6ED1-42A8-916F-0A1D7C5BF1E3}" presName="parentShp" presStyleLbl="node1" presStyleIdx="3" presStyleCnt="4">
        <dgm:presLayoutVars>
          <dgm:bulletEnabled val="1"/>
        </dgm:presLayoutVars>
      </dgm:prSet>
      <dgm:spPr/>
      <dgm:t>
        <a:bodyPr/>
        <a:lstStyle/>
        <a:p>
          <a:endParaRPr lang="en-US"/>
        </a:p>
      </dgm:t>
    </dgm:pt>
    <dgm:pt modelId="{DA4FBA5A-93B3-4288-8AA6-68C5CD134C66}" type="pres">
      <dgm:prSet presAssocID="{A7208A7C-6ED1-42A8-916F-0A1D7C5BF1E3}" presName="childShp" presStyleLbl="bgAccFollowNode1" presStyleIdx="3" presStyleCnt="4">
        <dgm:presLayoutVars>
          <dgm:bulletEnabled val="1"/>
        </dgm:presLayoutVars>
      </dgm:prSet>
      <dgm:spPr/>
      <dgm:t>
        <a:bodyPr/>
        <a:lstStyle/>
        <a:p>
          <a:endParaRPr lang="en-US"/>
        </a:p>
      </dgm:t>
    </dgm:pt>
  </dgm:ptLst>
  <dgm:cxnLst>
    <dgm:cxn modelId="{342B2D9F-61E8-4037-8447-7DC7C70B2C28}" srcId="{A7208A7C-6ED1-42A8-916F-0A1D7C5BF1E3}" destId="{26A7409A-D9C4-4A9C-BD50-517AB3DAA96A}" srcOrd="0" destOrd="0" parTransId="{9EFCF479-E580-405C-9A43-3D6B7E91AB64}" sibTransId="{59EB761F-30D3-4756-816E-0ADD5CACA069}"/>
    <dgm:cxn modelId="{B94C1280-9F5B-47F8-BB0A-9D8A6817E0DB}" srcId="{A7208A7C-6ED1-42A8-916F-0A1D7C5BF1E3}" destId="{AEB3855F-2253-4799-8583-F661D34331AA}" srcOrd="2" destOrd="0" parTransId="{4D3DFD63-02BB-4859-867D-31F7F433D29C}" sibTransId="{DC060241-029E-406B-83F5-3A4C2631CECA}"/>
    <dgm:cxn modelId="{7DFB1B68-2725-4B91-AEA4-AC4C27317892}" srcId="{B3CC62AF-0CD2-44F3-8245-558505A3C531}" destId="{0E29F55A-6EE7-46B3-9A73-CE2646249419}" srcOrd="1" destOrd="0" parTransId="{4C2D5A28-D7B4-400B-ABEA-942FF193679E}" sibTransId="{A13B2C95-6A6D-4120-BDAB-01E7849B778B}"/>
    <dgm:cxn modelId="{589AAA97-8147-4C69-B1E2-212D9D211239}" type="presOf" srcId="{A7208A7C-6ED1-42A8-916F-0A1D7C5BF1E3}" destId="{A3270308-BAD0-436D-A50B-A603D11193D9}" srcOrd="0" destOrd="0" presId="urn:microsoft.com/office/officeart/2005/8/layout/vList6"/>
    <dgm:cxn modelId="{30EF7129-A7F5-4880-B594-23931F431553}" srcId="{B3CC62AF-0CD2-44F3-8245-558505A3C531}" destId="{A9618526-7A8C-440C-AB91-7A126914F3B5}" srcOrd="2" destOrd="0" parTransId="{ACBB95B1-A178-459E-BB14-06218AEA0A09}" sibTransId="{F3C8D0B2-1BED-4DA6-A1A8-BC09CD7FFF48}"/>
    <dgm:cxn modelId="{2DC30C05-2FEE-4747-968F-AD2731A8FB77}" type="presOf" srcId="{74AFC016-18E4-4D1E-A2D5-756DF007794E}" destId="{FA284FBB-3C08-49D9-8334-9E0FE926B768}" srcOrd="0" destOrd="0" presId="urn:microsoft.com/office/officeart/2005/8/layout/vList6"/>
    <dgm:cxn modelId="{EB1EF09C-0331-49FA-A391-5BC6BFF4B221}" type="presOf" srcId="{0E29F55A-6EE7-46B3-9A73-CE2646249419}" destId="{213AAD8F-C68A-4834-807F-36D0D2D6333D}" srcOrd="0" destOrd="1" presId="urn:microsoft.com/office/officeart/2005/8/layout/vList6"/>
    <dgm:cxn modelId="{771AA869-D350-45C4-B6B0-8396C41CE41D}" type="presOf" srcId="{04F28205-F36F-4B0E-B543-A1378BED1907}" destId="{FA284FBB-3C08-49D9-8334-9E0FE926B768}" srcOrd="0" destOrd="1" presId="urn:microsoft.com/office/officeart/2005/8/layout/vList6"/>
    <dgm:cxn modelId="{0ED9C3FB-2483-4210-9350-8ECA68E44CCD}" srcId="{9314DD90-BF2A-41A1-9A70-ADFC35AECB03}" destId="{04A7D903-527F-4D43-8776-CBD37F1D1C9B}" srcOrd="2" destOrd="0" parTransId="{7D88A634-DFF7-46D3-92AD-8B445997309A}" sibTransId="{A9D5ED37-0B29-4653-BE6A-E4430E163DE6}"/>
    <dgm:cxn modelId="{255CB729-5ED1-47E8-B45C-BF989FF05FDA}" srcId="{B3CC62AF-0CD2-44F3-8245-558505A3C531}" destId="{D273A6D0-417D-4C16-B93F-7D180A3EE4DD}" srcOrd="0" destOrd="0" parTransId="{BCB8A893-F18F-4B74-A082-5FBB2A4F690E}" sibTransId="{622471B2-7630-4017-9811-6FD7CAD00156}"/>
    <dgm:cxn modelId="{FFD358F1-7FD4-47D8-9F52-7A8D53C58E30}" type="presOf" srcId="{04A7D903-527F-4D43-8776-CBD37F1D1C9B}" destId="{8122BB71-197F-4606-80AC-0867DFCF70A9}" srcOrd="0" destOrd="0" presId="urn:microsoft.com/office/officeart/2005/8/layout/vList6"/>
    <dgm:cxn modelId="{D5BEE795-0575-471F-BF90-512DE99D7D92}" srcId="{1D9AAEB8-9E72-43D5-9FDA-34E708A079D6}" destId="{74AFC016-18E4-4D1E-A2D5-756DF007794E}" srcOrd="0" destOrd="0" parTransId="{4CEFC61D-B363-4A49-AB85-6B81DF891847}" sibTransId="{B1CF028B-C1A9-4985-B0F2-A545C8F0113F}"/>
    <dgm:cxn modelId="{D1634EB7-63E0-4B5C-A65F-D59937361534}" type="presOf" srcId="{1D9AAEB8-9E72-43D5-9FDA-34E708A079D6}" destId="{242656D7-3E69-4D32-8F78-9C22E7A5B456}" srcOrd="0" destOrd="0" presId="urn:microsoft.com/office/officeart/2005/8/layout/vList6"/>
    <dgm:cxn modelId="{F362D2E2-C32B-4BF9-B4A9-AA6F1862A139}" srcId="{9314DD90-BF2A-41A1-9A70-ADFC35AECB03}" destId="{A7208A7C-6ED1-42A8-916F-0A1D7C5BF1E3}" srcOrd="3" destOrd="0" parTransId="{8B2AA732-96C6-45B9-81D4-C271EE52768A}" sibTransId="{9BDA05F7-A0D9-41BA-8977-B44BE7912E5F}"/>
    <dgm:cxn modelId="{6D1BFFCF-7E35-4396-8B8B-FE0B0B1CCB8C}" type="presOf" srcId="{26A7409A-D9C4-4A9C-BD50-517AB3DAA96A}" destId="{DA4FBA5A-93B3-4288-8AA6-68C5CD134C66}" srcOrd="0" destOrd="0" presId="urn:microsoft.com/office/officeart/2005/8/layout/vList6"/>
    <dgm:cxn modelId="{576D63EA-4275-46CB-900C-7965BA009423}" type="presOf" srcId="{B3CC62AF-0CD2-44F3-8245-558505A3C531}" destId="{5AF2B3F0-1E78-4289-8889-6A471EFCBC08}" srcOrd="0" destOrd="0" presId="urn:microsoft.com/office/officeart/2005/8/layout/vList6"/>
    <dgm:cxn modelId="{58F4B3E4-59CC-458F-AC20-23522387DE55}" type="presOf" srcId="{77A789B2-CA1D-4490-BB65-2FFCE427222E}" destId="{DA4FBA5A-93B3-4288-8AA6-68C5CD134C66}" srcOrd="0" destOrd="1" presId="urn:microsoft.com/office/officeart/2005/8/layout/vList6"/>
    <dgm:cxn modelId="{6FDF48F3-5020-4F92-8D6A-F2CC65644629}" srcId="{9314DD90-BF2A-41A1-9A70-ADFC35AECB03}" destId="{1D9AAEB8-9E72-43D5-9FDA-34E708A079D6}" srcOrd="0" destOrd="0" parTransId="{A4FDFA1F-7AC9-4478-A19F-ACE228D22CA3}" sibTransId="{A5ACFC4D-CBCE-4D81-AC6A-37350AE12DA4}"/>
    <dgm:cxn modelId="{6F6D77BC-4099-45D4-83A0-B599A1E66FC9}" type="presOf" srcId="{A9618526-7A8C-440C-AB91-7A126914F3B5}" destId="{213AAD8F-C68A-4834-807F-36D0D2D6333D}" srcOrd="0" destOrd="2" presId="urn:microsoft.com/office/officeart/2005/8/layout/vList6"/>
    <dgm:cxn modelId="{B3C26D5C-FD58-4DB8-90E2-F04E0674FB7A}" type="presOf" srcId="{D273A6D0-417D-4C16-B93F-7D180A3EE4DD}" destId="{213AAD8F-C68A-4834-807F-36D0D2D6333D}" srcOrd="0" destOrd="0" presId="urn:microsoft.com/office/officeart/2005/8/layout/vList6"/>
    <dgm:cxn modelId="{06545578-5AEE-493A-96D0-B21EA6BE6EA2}" type="presOf" srcId="{AEB3855F-2253-4799-8583-F661D34331AA}" destId="{DA4FBA5A-93B3-4288-8AA6-68C5CD134C66}" srcOrd="0" destOrd="2" presId="urn:microsoft.com/office/officeart/2005/8/layout/vList6"/>
    <dgm:cxn modelId="{BC2F04A2-8AA3-4494-A190-F4A368A68A4A}" type="presOf" srcId="{9314DD90-BF2A-41A1-9A70-ADFC35AECB03}" destId="{2B7698D6-F815-4D1A-85EC-3DD84ABADC1D}" srcOrd="0" destOrd="0" presId="urn:microsoft.com/office/officeart/2005/8/layout/vList6"/>
    <dgm:cxn modelId="{9C9D64C3-EE8D-4410-81A2-AF79D6E4AD3D}" srcId="{1D9AAEB8-9E72-43D5-9FDA-34E708A079D6}" destId="{04F28205-F36F-4B0E-B543-A1378BED1907}" srcOrd="1" destOrd="0" parTransId="{F0F876FE-9B49-46E8-BE1D-3CC33419B192}" sibTransId="{2C987127-B88A-4199-88D7-AB2114500214}"/>
    <dgm:cxn modelId="{99C8CC46-2CAC-4F23-B742-31ECB1C2B66A}" srcId="{A7208A7C-6ED1-42A8-916F-0A1D7C5BF1E3}" destId="{77A789B2-CA1D-4490-BB65-2FFCE427222E}" srcOrd="1" destOrd="0" parTransId="{B7407823-3A80-45D0-BF96-C69BBC153B89}" sibTransId="{AAE148F8-F8C6-4C33-B9B6-E058C69CE26B}"/>
    <dgm:cxn modelId="{ED5B46B7-7906-4677-BD88-CE9A83D2E153}" srcId="{9314DD90-BF2A-41A1-9A70-ADFC35AECB03}" destId="{B3CC62AF-0CD2-44F3-8245-558505A3C531}" srcOrd="1" destOrd="0" parTransId="{E51FFD04-FC56-4F2E-B4CB-E1DDDDD5456B}" sibTransId="{27F2CCCE-EAD9-46F9-90CF-779C42EE92C0}"/>
    <dgm:cxn modelId="{A2992551-4950-45CB-83B1-8AD3E66FE07E}" type="presParOf" srcId="{2B7698D6-F815-4D1A-85EC-3DD84ABADC1D}" destId="{9E443E32-3A2F-47B8-8E8F-3FBE13E1BD2C}" srcOrd="0" destOrd="0" presId="urn:microsoft.com/office/officeart/2005/8/layout/vList6"/>
    <dgm:cxn modelId="{8A4432C8-AF69-4DD1-80AD-6B2E83DBFE68}" type="presParOf" srcId="{9E443E32-3A2F-47B8-8E8F-3FBE13E1BD2C}" destId="{242656D7-3E69-4D32-8F78-9C22E7A5B456}" srcOrd="0" destOrd="0" presId="urn:microsoft.com/office/officeart/2005/8/layout/vList6"/>
    <dgm:cxn modelId="{F3D2C81E-EF46-42D7-A0FC-D0AA853BFEF2}" type="presParOf" srcId="{9E443E32-3A2F-47B8-8E8F-3FBE13E1BD2C}" destId="{FA284FBB-3C08-49D9-8334-9E0FE926B768}" srcOrd="1" destOrd="0" presId="urn:microsoft.com/office/officeart/2005/8/layout/vList6"/>
    <dgm:cxn modelId="{7E163119-C734-4469-99E8-EDDF8909EB4F}" type="presParOf" srcId="{2B7698D6-F815-4D1A-85EC-3DD84ABADC1D}" destId="{429517D2-9F13-473A-B8EA-063099F54DA0}" srcOrd="1" destOrd="0" presId="urn:microsoft.com/office/officeart/2005/8/layout/vList6"/>
    <dgm:cxn modelId="{F4BACF17-E007-41F5-9859-10039262B1E6}" type="presParOf" srcId="{2B7698D6-F815-4D1A-85EC-3DD84ABADC1D}" destId="{530C3A9A-8753-4C60-BCE0-CC8E169EBAAA}" srcOrd="2" destOrd="0" presId="urn:microsoft.com/office/officeart/2005/8/layout/vList6"/>
    <dgm:cxn modelId="{BB6B7F08-E6FB-4D6B-B5EC-E4C2FBE614C0}" type="presParOf" srcId="{530C3A9A-8753-4C60-BCE0-CC8E169EBAAA}" destId="{5AF2B3F0-1E78-4289-8889-6A471EFCBC08}" srcOrd="0" destOrd="0" presId="urn:microsoft.com/office/officeart/2005/8/layout/vList6"/>
    <dgm:cxn modelId="{E4E48682-AFC6-4AB6-8938-6299145B8C73}" type="presParOf" srcId="{530C3A9A-8753-4C60-BCE0-CC8E169EBAAA}" destId="{213AAD8F-C68A-4834-807F-36D0D2D6333D}" srcOrd="1" destOrd="0" presId="urn:microsoft.com/office/officeart/2005/8/layout/vList6"/>
    <dgm:cxn modelId="{02641DB6-3775-4CBE-88AB-1023E0DF9BF9}" type="presParOf" srcId="{2B7698D6-F815-4D1A-85EC-3DD84ABADC1D}" destId="{6A03E65D-4A6C-408E-8FD0-FDEA1F6AE345}" srcOrd="3" destOrd="0" presId="urn:microsoft.com/office/officeart/2005/8/layout/vList6"/>
    <dgm:cxn modelId="{F6750302-A359-4AEB-A51A-C1FA164357D2}" type="presParOf" srcId="{2B7698D6-F815-4D1A-85EC-3DD84ABADC1D}" destId="{0957F817-A59C-4B40-8D9B-88118EB5B091}" srcOrd="4" destOrd="0" presId="urn:microsoft.com/office/officeart/2005/8/layout/vList6"/>
    <dgm:cxn modelId="{7F772DE0-665E-47F6-A2F0-6E13C5FCD233}" type="presParOf" srcId="{0957F817-A59C-4B40-8D9B-88118EB5B091}" destId="{8122BB71-197F-4606-80AC-0867DFCF70A9}" srcOrd="0" destOrd="0" presId="urn:microsoft.com/office/officeart/2005/8/layout/vList6"/>
    <dgm:cxn modelId="{7BFB32A0-FE66-45A4-8C9D-124C908DDC38}" type="presParOf" srcId="{0957F817-A59C-4B40-8D9B-88118EB5B091}" destId="{11CB4454-AF03-429E-91BF-44C5B117B5DB}" srcOrd="1" destOrd="0" presId="urn:microsoft.com/office/officeart/2005/8/layout/vList6"/>
    <dgm:cxn modelId="{7F3DC96E-609F-4859-AC57-FA1863E0D284}" type="presParOf" srcId="{2B7698D6-F815-4D1A-85EC-3DD84ABADC1D}" destId="{1DC08E31-75C3-4F00-96ED-D6D3523330B1}" srcOrd="5" destOrd="0" presId="urn:microsoft.com/office/officeart/2005/8/layout/vList6"/>
    <dgm:cxn modelId="{50D820A9-F617-4B88-9F36-9BFD40CD4764}" type="presParOf" srcId="{2B7698D6-F815-4D1A-85EC-3DD84ABADC1D}" destId="{501F0F4F-2CAB-4428-8604-4C5192EA2AD2}" srcOrd="6" destOrd="0" presId="urn:microsoft.com/office/officeart/2005/8/layout/vList6"/>
    <dgm:cxn modelId="{0024A591-A44A-4BA8-9053-604E51E8A793}" type="presParOf" srcId="{501F0F4F-2CAB-4428-8604-4C5192EA2AD2}" destId="{A3270308-BAD0-436D-A50B-A603D11193D9}" srcOrd="0" destOrd="0" presId="urn:microsoft.com/office/officeart/2005/8/layout/vList6"/>
    <dgm:cxn modelId="{7DCAD285-6EAF-4A30-B897-CBCA145740A1}" type="presParOf" srcId="{501F0F4F-2CAB-4428-8604-4C5192EA2AD2}" destId="{DA4FBA5A-93B3-4288-8AA6-68C5CD134C66}" srcOrd="1" destOrd="0" presId="urn:microsoft.com/office/officeart/2005/8/layout/vList6"/>
  </dgm:cxnLst>
  <dgm:bg/>
  <dgm:whole/>
</dgm:dataModel>
</file>

<file path=ppt/diagrams/data6.xml><?xml version="1.0" encoding="utf-8"?>
<dgm:dataModel xmlns:dgm="http://schemas.openxmlformats.org/drawingml/2006/diagram" xmlns:a="http://schemas.openxmlformats.org/drawingml/2006/main">
  <dgm:ptLst>
    <dgm:pt modelId="{C4006592-0FD7-448C-A21C-7F6DDC8D536E}" type="doc">
      <dgm:prSet loTypeId="urn:microsoft.com/office/officeart/2005/8/layout/vList6" loCatId="process" qsTypeId="urn:microsoft.com/office/officeart/2005/8/quickstyle/simple3" qsCatId="simple" csTypeId="urn:microsoft.com/office/officeart/2005/8/colors/colorful1" csCatId="colorful" phldr="1"/>
      <dgm:spPr/>
      <dgm:t>
        <a:bodyPr/>
        <a:lstStyle/>
        <a:p>
          <a:endParaRPr lang="en-US"/>
        </a:p>
      </dgm:t>
    </dgm:pt>
    <dgm:pt modelId="{B3C23AD4-9DE2-43F5-B101-0B8A1EB8C7B0}">
      <dgm:prSet/>
      <dgm:spPr/>
      <dgm:t>
        <a:bodyPr/>
        <a:lstStyle/>
        <a:p>
          <a:pPr rtl="0"/>
          <a:r>
            <a:rPr lang="en-US" b="1" dirty="0" smtClean="0"/>
            <a:t>Management of pain</a:t>
          </a:r>
          <a:endParaRPr lang="en-US" dirty="0"/>
        </a:p>
      </dgm:t>
    </dgm:pt>
    <dgm:pt modelId="{B4291F1D-C1FA-4EBA-9748-51EC237E0C55}" type="parTrans" cxnId="{488A3157-0BA5-4DEC-B644-86344E993DA1}">
      <dgm:prSet/>
      <dgm:spPr/>
      <dgm:t>
        <a:bodyPr/>
        <a:lstStyle/>
        <a:p>
          <a:endParaRPr lang="en-US"/>
        </a:p>
      </dgm:t>
    </dgm:pt>
    <dgm:pt modelId="{A0347A37-83E5-4256-A17F-D54852CB1F73}" type="sibTrans" cxnId="{488A3157-0BA5-4DEC-B644-86344E993DA1}">
      <dgm:prSet/>
      <dgm:spPr/>
      <dgm:t>
        <a:bodyPr/>
        <a:lstStyle/>
        <a:p>
          <a:endParaRPr lang="en-US"/>
        </a:p>
      </dgm:t>
    </dgm:pt>
    <dgm:pt modelId="{207E6EB2-6639-409B-8726-D138EEBF8919}">
      <dgm:prSet/>
      <dgm:spPr/>
      <dgm:t>
        <a:bodyPr/>
        <a:lstStyle/>
        <a:p>
          <a:pPr rtl="0"/>
          <a:r>
            <a:rPr lang="en-US" b="1" dirty="0" smtClean="0"/>
            <a:t>    Surgery </a:t>
          </a:r>
          <a:endParaRPr lang="en-US" dirty="0"/>
        </a:p>
      </dgm:t>
    </dgm:pt>
    <dgm:pt modelId="{A2F7F2B3-3D3E-463E-A37C-A3FCC060B0DC}" type="parTrans" cxnId="{53C50DF7-A02D-4623-9AF1-CCE10836558E}">
      <dgm:prSet/>
      <dgm:spPr/>
      <dgm:t>
        <a:bodyPr/>
        <a:lstStyle/>
        <a:p>
          <a:endParaRPr lang="en-US"/>
        </a:p>
      </dgm:t>
    </dgm:pt>
    <dgm:pt modelId="{16759B52-AD78-4061-813A-A7D87A2EFA8E}" type="sibTrans" cxnId="{53C50DF7-A02D-4623-9AF1-CCE10836558E}">
      <dgm:prSet/>
      <dgm:spPr/>
      <dgm:t>
        <a:bodyPr/>
        <a:lstStyle/>
        <a:p>
          <a:endParaRPr lang="en-US"/>
        </a:p>
      </dgm:t>
    </dgm:pt>
    <dgm:pt modelId="{A30795EE-2093-455E-BBC8-BE4F4E1D1EB1}">
      <dgm:prSet/>
      <dgm:spPr/>
      <dgm:t>
        <a:bodyPr/>
        <a:lstStyle/>
        <a:p>
          <a:pPr rtl="0"/>
          <a:r>
            <a:rPr lang="en-US" b="1" dirty="0" smtClean="0"/>
            <a:t>    Medical therapy</a:t>
          </a:r>
          <a:endParaRPr lang="en-US" dirty="0"/>
        </a:p>
      </dgm:t>
    </dgm:pt>
    <dgm:pt modelId="{3D7BC4DD-1EFE-4ADF-BA9F-00D0CFFD4FE6}" type="parTrans" cxnId="{BF773962-9C59-4F3D-B74B-4D04FB7E1B2C}">
      <dgm:prSet/>
      <dgm:spPr/>
      <dgm:t>
        <a:bodyPr/>
        <a:lstStyle/>
        <a:p>
          <a:endParaRPr lang="en-US"/>
        </a:p>
      </dgm:t>
    </dgm:pt>
    <dgm:pt modelId="{08A17539-4A56-427F-9DD2-1EF239B192F6}" type="sibTrans" cxnId="{BF773962-9C59-4F3D-B74B-4D04FB7E1B2C}">
      <dgm:prSet/>
      <dgm:spPr/>
      <dgm:t>
        <a:bodyPr/>
        <a:lstStyle/>
        <a:p>
          <a:endParaRPr lang="en-US"/>
        </a:p>
      </dgm:t>
    </dgm:pt>
    <dgm:pt modelId="{5B65388F-9B90-464C-B4EC-DC85653F6CA7}">
      <dgm:prSet/>
      <dgm:spPr/>
      <dgm:t>
        <a:bodyPr/>
        <a:lstStyle/>
        <a:p>
          <a:pPr rtl="0"/>
          <a:r>
            <a:rPr lang="en-US" b="1" dirty="0" smtClean="0"/>
            <a:t>Treatment of infertility</a:t>
          </a:r>
          <a:endParaRPr lang="en-US" dirty="0"/>
        </a:p>
      </dgm:t>
    </dgm:pt>
    <dgm:pt modelId="{06DA9CE7-4610-4724-83A9-C50EDB6FA8DD}" type="parTrans" cxnId="{48612006-B31C-4227-AC65-E50AAF00B13F}">
      <dgm:prSet/>
      <dgm:spPr/>
      <dgm:t>
        <a:bodyPr/>
        <a:lstStyle/>
        <a:p>
          <a:endParaRPr lang="en-US"/>
        </a:p>
      </dgm:t>
    </dgm:pt>
    <dgm:pt modelId="{96F0CE0E-2F37-4786-8C5F-95F29475DD06}" type="sibTrans" cxnId="{48612006-B31C-4227-AC65-E50AAF00B13F}">
      <dgm:prSet/>
      <dgm:spPr/>
      <dgm:t>
        <a:bodyPr/>
        <a:lstStyle/>
        <a:p>
          <a:endParaRPr lang="en-US"/>
        </a:p>
      </dgm:t>
    </dgm:pt>
    <dgm:pt modelId="{0FBBC4C2-FAD5-4B0F-ABBF-0265CBA43740}">
      <dgm:prSet/>
      <dgm:spPr/>
      <dgm:t>
        <a:bodyPr/>
        <a:lstStyle/>
        <a:p>
          <a:pPr rtl="0"/>
          <a:r>
            <a:rPr lang="en-US" b="1" dirty="0" smtClean="0"/>
            <a:t>    Surgery</a:t>
          </a:r>
          <a:endParaRPr lang="en-US" dirty="0"/>
        </a:p>
      </dgm:t>
    </dgm:pt>
    <dgm:pt modelId="{91727B0A-A16E-4778-BDE9-FEAE47105B4A}" type="parTrans" cxnId="{34A20A58-42BD-45F9-98C2-E27AC2317DC9}">
      <dgm:prSet/>
      <dgm:spPr/>
      <dgm:t>
        <a:bodyPr/>
        <a:lstStyle/>
        <a:p>
          <a:endParaRPr lang="en-US"/>
        </a:p>
      </dgm:t>
    </dgm:pt>
    <dgm:pt modelId="{54293FD0-0F61-4C8C-A114-579D8C2D15F2}" type="sibTrans" cxnId="{34A20A58-42BD-45F9-98C2-E27AC2317DC9}">
      <dgm:prSet/>
      <dgm:spPr/>
      <dgm:t>
        <a:bodyPr/>
        <a:lstStyle/>
        <a:p>
          <a:endParaRPr lang="en-US"/>
        </a:p>
      </dgm:t>
    </dgm:pt>
    <dgm:pt modelId="{FD8E1F14-5BBE-460B-9F6A-086208A65A8C}">
      <dgm:prSet/>
      <dgm:spPr/>
      <dgm:t>
        <a:bodyPr/>
        <a:lstStyle/>
        <a:p>
          <a:pPr rtl="0"/>
          <a:r>
            <a:rPr lang="en-US" b="1" dirty="0" smtClean="0"/>
            <a:t>    Ovulation induction</a:t>
          </a:r>
          <a:endParaRPr lang="en-US" dirty="0"/>
        </a:p>
      </dgm:t>
    </dgm:pt>
    <dgm:pt modelId="{6215648D-89F8-46ED-B923-0F901F7833BC}" type="parTrans" cxnId="{E8E18B52-D8CB-4E8A-BEDD-77FF89AD42F7}">
      <dgm:prSet/>
      <dgm:spPr/>
      <dgm:t>
        <a:bodyPr/>
        <a:lstStyle/>
        <a:p>
          <a:endParaRPr lang="en-US"/>
        </a:p>
      </dgm:t>
    </dgm:pt>
    <dgm:pt modelId="{F99C609F-AB87-41CF-9CC3-7BB3990B2FFC}" type="sibTrans" cxnId="{E8E18B52-D8CB-4E8A-BEDD-77FF89AD42F7}">
      <dgm:prSet/>
      <dgm:spPr/>
      <dgm:t>
        <a:bodyPr/>
        <a:lstStyle/>
        <a:p>
          <a:endParaRPr lang="en-US"/>
        </a:p>
      </dgm:t>
    </dgm:pt>
    <dgm:pt modelId="{DC39BAFC-073F-4984-883D-C564711BEBC8}">
      <dgm:prSet/>
      <dgm:spPr/>
      <dgm:t>
        <a:bodyPr/>
        <a:lstStyle/>
        <a:p>
          <a:pPr rtl="0"/>
          <a:r>
            <a:rPr lang="en-US" b="1" dirty="0" smtClean="0"/>
            <a:t>    ART</a:t>
          </a:r>
          <a:endParaRPr lang="en-US" dirty="0"/>
        </a:p>
      </dgm:t>
    </dgm:pt>
    <dgm:pt modelId="{1B2749D2-D1B6-4533-ABF5-AC221A7D6CFB}" type="parTrans" cxnId="{9116D871-0B12-4B3B-925B-231904DF02EF}">
      <dgm:prSet/>
      <dgm:spPr/>
      <dgm:t>
        <a:bodyPr/>
        <a:lstStyle/>
        <a:p>
          <a:endParaRPr lang="en-US"/>
        </a:p>
      </dgm:t>
    </dgm:pt>
    <dgm:pt modelId="{E847D32D-7F97-4F7E-8688-A4D03F4EF639}" type="sibTrans" cxnId="{9116D871-0B12-4B3B-925B-231904DF02EF}">
      <dgm:prSet/>
      <dgm:spPr/>
      <dgm:t>
        <a:bodyPr/>
        <a:lstStyle/>
        <a:p>
          <a:endParaRPr lang="en-US"/>
        </a:p>
      </dgm:t>
    </dgm:pt>
    <dgm:pt modelId="{77CA74F2-B4E2-4A6D-92F3-20B9A0409763}">
      <dgm:prSet/>
      <dgm:spPr/>
      <dgm:t>
        <a:bodyPr/>
        <a:lstStyle/>
        <a:p>
          <a:pPr rtl="0"/>
          <a:endParaRPr lang="en-US" b="1" dirty="0"/>
        </a:p>
      </dgm:t>
    </dgm:pt>
    <dgm:pt modelId="{4E412FB1-7CB2-4B6F-BDD1-F7EF6772111C}" type="parTrans" cxnId="{457036DD-FA1C-4FE3-8597-A653E07F8EF3}">
      <dgm:prSet/>
      <dgm:spPr/>
      <dgm:t>
        <a:bodyPr/>
        <a:lstStyle/>
        <a:p>
          <a:endParaRPr lang="en-US"/>
        </a:p>
      </dgm:t>
    </dgm:pt>
    <dgm:pt modelId="{FCE4740A-ACCC-423F-A94A-CD9D4AC7BF68}" type="sibTrans" cxnId="{457036DD-FA1C-4FE3-8597-A653E07F8EF3}">
      <dgm:prSet/>
      <dgm:spPr/>
      <dgm:t>
        <a:bodyPr/>
        <a:lstStyle/>
        <a:p>
          <a:endParaRPr lang="en-US"/>
        </a:p>
      </dgm:t>
    </dgm:pt>
    <dgm:pt modelId="{6267A50D-CAF9-4A87-B6EE-5B5A2C460C5E}" type="pres">
      <dgm:prSet presAssocID="{C4006592-0FD7-448C-A21C-7F6DDC8D536E}" presName="Name0" presStyleCnt="0">
        <dgm:presLayoutVars>
          <dgm:dir/>
          <dgm:animLvl val="lvl"/>
          <dgm:resizeHandles/>
        </dgm:presLayoutVars>
      </dgm:prSet>
      <dgm:spPr/>
      <dgm:t>
        <a:bodyPr/>
        <a:lstStyle/>
        <a:p>
          <a:endParaRPr lang="en-US"/>
        </a:p>
      </dgm:t>
    </dgm:pt>
    <dgm:pt modelId="{861625CB-128A-41CC-860C-29FE8CC0DFAE}" type="pres">
      <dgm:prSet presAssocID="{B3C23AD4-9DE2-43F5-B101-0B8A1EB8C7B0}" presName="linNode" presStyleCnt="0"/>
      <dgm:spPr/>
    </dgm:pt>
    <dgm:pt modelId="{6C4F7BEC-765B-46FE-B693-F72EC2A4127A}" type="pres">
      <dgm:prSet presAssocID="{B3C23AD4-9DE2-43F5-B101-0B8A1EB8C7B0}" presName="parentShp" presStyleLbl="node1" presStyleIdx="0" presStyleCnt="2">
        <dgm:presLayoutVars>
          <dgm:bulletEnabled val="1"/>
        </dgm:presLayoutVars>
      </dgm:prSet>
      <dgm:spPr/>
      <dgm:t>
        <a:bodyPr/>
        <a:lstStyle/>
        <a:p>
          <a:endParaRPr lang="en-US"/>
        </a:p>
      </dgm:t>
    </dgm:pt>
    <dgm:pt modelId="{AF6E50C2-A936-4FE5-B205-3E6E4F2E010B}" type="pres">
      <dgm:prSet presAssocID="{B3C23AD4-9DE2-43F5-B101-0B8A1EB8C7B0}" presName="childShp" presStyleLbl="bgAccFollowNode1" presStyleIdx="0" presStyleCnt="2">
        <dgm:presLayoutVars>
          <dgm:bulletEnabled val="1"/>
        </dgm:presLayoutVars>
      </dgm:prSet>
      <dgm:spPr/>
      <dgm:t>
        <a:bodyPr/>
        <a:lstStyle/>
        <a:p>
          <a:endParaRPr lang="en-US"/>
        </a:p>
      </dgm:t>
    </dgm:pt>
    <dgm:pt modelId="{9E36913A-DA71-4B52-8A45-C546937B31F3}" type="pres">
      <dgm:prSet presAssocID="{A0347A37-83E5-4256-A17F-D54852CB1F73}" presName="spacing" presStyleCnt="0"/>
      <dgm:spPr/>
    </dgm:pt>
    <dgm:pt modelId="{AB50F69A-5491-4C96-A2D8-C60A5531B695}" type="pres">
      <dgm:prSet presAssocID="{5B65388F-9B90-464C-B4EC-DC85653F6CA7}" presName="linNode" presStyleCnt="0"/>
      <dgm:spPr/>
    </dgm:pt>
    <dgm:pt modelId="{15B5A72C-8F7D-42B4-9D1F-6D2912A7FF12}" type="pres">
      <dgm:prSet presAssocID="{5B65388F-9B90-464C-B4EC-DC85653F6CA7}" presName="parentShp" presStyleLbl="node1" presStyleIdx="1" presStyleCnt="2">
        <dgm:presLayoutVars>
          <dgm:bulletEnabled val="1"/>
        </dgm:presLayoutVars>
      </dgm:prSet>
      <dgm:spPr/>
      <dgm:t>
        <a:bodyPr/>
        <a:lstStyle/>
        <a:p>
          <a:endParaRPr lang="en-US"/>
        </a:p>
      </dgm:t>
    </dgm:pt>
    <dgm:pt modelId="{7E402DF0-FD8C-4D6E-82D1-A81D6D5C3575}" type="pres">
      <dgm:prSet presAssocID="{5B65388F-9B90-464C-B4EC-DC85653F6CA7}" presName="childShp" presStyleLbl="bgAccFollowNode1" presStyleIdx="1" presStyleCnt="2">
        <dgm:presLayoutVars>
          <dgm:bulletEnabled val="1"/>
        </dgm:presLayoutVars>
      </dgm:prSet>
      <dgm:spPr/>
      <dgm:t>
        <a:bodyPr/>
        <a:lstStyle/>
        <a:p>
          <a:endParaRPr lang="en-US"/>
        </a:p>
      </dgm:t>
    </dgm:pt>
  </dgm:ptLst>
  <dgm:cxnLst>
    <dgm:cxn modelId="{8746D073-069E-4552-B606-A854611BBDE7}" type="presOf" srcId="{77CA74F2-B4E2-4A6D-92F3-20B9A0409763}" destId="{7E402DF0-FD8C-4D6E-82D1-A81D6D5C3575}" srcOrd="0" destOrd="3" presId="urn:microsoft.com/office/officeart/2005/8/layout/vList6"/>
    <dgm:cxn modelId="{E8E18B52-D8CB-4E8A-BEDD-77FF89AD42F7}" srcId="{5B65388F-9B90-464C-B4EC-DC85653F6CA7}" destId="{FD8E1F14-5BBE-460B-9F6A-086208A65A8C}" srcOrd="1" destOrd="0" parTransId="{6215648D-89F8-46ED-B923-0F901F7833BC}" sibTransId="{F99C609F-AB87-41CF-9CC3-7BB3990B2FFC}"/>
    <dgm:cxn modelId="{3CA6F9D5-3B3E-493C-82BF-801361AC805E}" type="presOf" srcId="{DC39BAFC-073F-4984-883D-C564711BEBC8}" destId="{7E402DF0-FD8C-4D6E-82D1-A81D6D5C3575}" srcOrd="0" destOrd="2" presId="urn:microsoft.com/office/officeart/2005/8/layout/vList6"/>
    <dgm:cxn modelId="{D456E318-E80C-41C0-85B9-CA26C0DFBDC6}" type="presOf" srcId="{5B65388F-9B90-464C-B4EC-DC85653F6CA7}" destId="{15B5A72C-8F7D-42B4-9D1F-6D2912A7FF12}" srcOrd="0" destOrd="0" presId="urn:microsoft.com/office/officeart/2005/8/layout/vList6"/>
    <dgm:cxn modelId="{08F1B66E-E691-423D-B4D1-005653336186}" type="presOf" srcId="{0FBBC4C2-FAD5-4B0F-ABBF-0265CBA43740}" destId="{7E402DF0-FD8C-4D6E-82D1-A81D6D5C3575}" srcOrd="0" destOrd="0" presId="urn:microsoft.com/office/officeart/2005/8/layout/vList6"/>
    <dgm:cxn modelId="{AB0065D8-D650-4C2E-885A-49D107CF5304}" type="presOf" srcId="{C4006592-0FD7-448C-A21C-7F6DDC8D536E}" destId="{6267A50D-CAF9-4A87-B6EE-5B5A2C460C5E}" srcOrd="0" destOrd="0" presId="urn:microsoft.com/office/officeart/2005/8/layout/vList6"/>
    <dgm:cxn modelId="{2EAEFED2-71E5-4F96-9520-E16CDBB0A923}" type="presOf" srcId="{B3C23AD4-9DE2-43F5-B101-0B8A1EB8C7B0}" destId="{6C4F7BEC-765B-46FE-B693-F72EC2A4127A}" srcOrd="0" destOrd="0" presId="urn:microsoft.com/office/officeart/2005/8/layout/vList6"/>
    <dgm:cxn modelId="{0DF17973-B884-433B-848B-F758186BF920}" type="presOf" srcId="{207E6EB2-6639-409B-8726-D138EEBF8919}" destId="{AF6E50C2-A936-4FE5-B205-3E6E4F2E010B}" srcOrd="0" destOrd="0" presId="urn:microsoft.com/office/officeart/2005/8/layout/vList6"/>
    <dgm:cxn modelId="{D71F7FA9-E2C3-435A-B22B-92EEE5C30CA7}" type="presOf" srcId="{A30795EE-2093-455E-BBC8-BE4F4E1D1EB1}" destId="{AF6E50C2-A936-4FE5-B205-3E6E4F2E010B}" srcOrd="0" destOrd="1" presId="urn:microsoft.com/office/officeart/2005/8/layout/vList6"/>
    <dgm:cxn modelId="{457036DD-FA1C-4FE3-8597-A653E07F8EF3}" srcId="{5B65388F-9B90-464C-B4EC-DC85653F6CA7}" destId="{77CA74F2-B4E2-4A6D-92F3-20B9A0409763}" srcOrd="3" destOrd="0" parTransId="{4E412FB1-7CB2-4B6F-BDD1-F7EF6772111C}" sibTransId="{FCE4740A-ACCC-423F-A94A-CD9D4AC7BF68}"/>
    <dgm:cxn modelId="{BF773962-9C59-4F3D-B74B-4D04FB7E1B2C}" srcId="{B3C23AD4-9DE2-43F5-B101-0B8A1EB8C7B0}" destId="{A30795EE-2093-455E-BBC8-BE4F4E1D1EB1}" srcOrd="1" destOrd="0" parTransId="{3D7BC4DD-1EFE-4ADF-BA9F-00D0CFFD4FE6}" sibTransId="{08A17539-4A56-427F-9DD2-1EF239B192F6}"/>
    <dgm:cxn modelId="{34A20A58-42BD-45F9-98C2-E27AC2317DC9}" srcId="{5B65388F-9B90-464C-B4EC-DC85653F6CA7}" destId="{0FBBC4C2-FAD5-4B0F-ABBF-0265CBA43740}" srcOrd="0" destOrd="0" parTransId="{91727B0A-A16E-4778-BDE9-FEAE47105B4A}" sibTransId="{54293FD0-0F61-4C8C-A114-579D8C2D15F2}"/>
    <dgm:cxn modelId="{488A3157-0BA5-4DEC-B644-86344E993DA1}" srcId="{C4006592-0FD7-448C-A21C-7F6DDC8D536E}" destId="{B3C23AD4-9DE2-43F5-B101-0B8A1EB8C7B0}" srcOrd="0" destOrd="0" parTransId="{B4291F1D-C1FA-4EBA-9748-51EC237E0C55}" sibTransId="{A0347A37-83E5-4256-A17F-D54852CB1F73}"/>
    <dgm:cxn modelId="{2AE3E905-A237-4440-9952-20CABC15F8D3}" type="presOf" srcId="{FD8E1F14-5BBE-460B-9F6A-086208A65A8C}" destId="{7E402DF0-FD8C-4D6E-82D1-A81D6D5C3575}" srcOrd="0" destOrd="1" presId="urn:microsoft.com/office/officeart/2005/8/layout/vList6"/>
    <dgm:cxn modelId="{9116D871-0B12-4B3B-925B-231904DF02EF}" srcId="{5B65388F-9B90-464C-B4EC-DC85653F6CA7}" destId="{DC39BAFC-073F-4984-883D-C564711BEBC8}" srcOrd="2" destOrd="0" parTransId="{1B2749D2-D1B6-4533-ABF5-AC221A7D6CFB}" sibTransId="{E847D32D-7F97-4F7E-8688-A4D03F4EF639}"/>
    <dgm:cxn modelId="{48612006-B31C-4227-AC65-E50AAF00B13F}" srcId="{C4006592-0FD7-448C-A21C-7F6DDC8D536E}" destId="{5B65388F-9B90-464C-B4EC-DC85653F6CA7}" srcOrd="1" destOrd="0" parTransId="{06DA9CE7-4610-4724-83A9-C50EDB6FA8DD}" sibTransId="{96F0CE0E-2F37-4786-8C5F-95F29475DD06}"/>
    <dgm:cxn modelId="{53C50DF7-A02D-4623-9AF1-CCE10836558E}" srcId="{B3C23AD4-9DE2-43F5-B101-0B8A1EB8C7B0}" destId="{207E6EB2-6639-409B-8726-D138EEBF8919}" srcOrd="0" destOrd="0" parTransId="{A2F7F2B3-3D3E-463E-A37C-A3FCC060B0DC}" sibTransId="{16759B52-AD78-4061-813A-A7D87A2EFA8E}"/>
    <dgm:cxn modelId="{2E7B865D-E540-4BB1-93DB-E2F80B347E05}" type="presParOf" srcId="{6267A50D-CAF9-4A87-B6EE-5B5A2C460C5E}" destId="{861625CB-128A-41CC-860C-29FE8CC0DFAE}" srcOrd="0" destOrd="0" presId="urn:microsoft.com/office/officeart/2005/8/layout/vList6"/>
    <dgm:cxn modelId="{2A1CE38F-A8A6-4C78-B802-8BC3F8E656A6}" type="presParOf" srcId="{861625CB-128A-41CC-860C-29FE8CC0DFAE}" destId="{6C4F7BEC-765B-46FE-B693-F72EC2A4127A}" srcOrd="0" destOrd="0" presId="urn:microsoft.com/office/officeart/2005/8/layout/vList6"/>
    <dgm:cxn modelId="{22FE6A6A-BAED-4E38-8F28-351F4E4B3B1B}" type="presParOf" srcId="{861625CB-128A-41CC-860C-29FE8CC0DFAE}" destId="{AF6E50C2-A936-4FE5-B205-3E6E4F2E010B}" srcOrd="1" destOrd="0" presId="urn:microsoft.com/office/officeart/2005/8/layout/vList6"/>
    <dgm:cxn modelId="{5011F60F-2CC7-44FA-B675-0BF033EA6736}" type="presParOf" srcId="{6267A50D-CAF9-4A87-B6EE-5B5A2C460C5E}" destId="{9E36913A-DA71-4B52-8A45-C546937B31F3}" srcOrd="1" destOrd="0" presId="urn:microsoft.com/office/officeart/2005/8/layout/vList6"/>
    <dgm:cxn modelId="{2080C176-C8B7-4BC9-966B-447761CD2ECC}" type="presParOf" srcId="{6267A50D-CAF9-4A87-B6EE-5B5A2C460C5E}" destId="{AB50F69A-5491-4C96-A2D8-C60A5531B695}" srcOrd="2" destOrd="0" presId="urn:microsoft.com/office/officeart/2005/8/layout/vList6"/>
    <dgm:cxn modelId="{F4E5EAE3-F7E1-46D4-A72B-9C9CD83A1C45}" type="presParOf" srcId="{AB50F69A-5491-4C96-A2D8-C60A5531B695}" destId="{15B5A72C-8F7D-42B4-9D1F-6D2912A7FF12}" srcOrd="0" destOrd="0" presId="urn:microsoft.com/office/officeart/2005/8/layout/vList6"/>
    <dgm:cxn modelId="{320BA7DE-905D-4356-BD4A-E0504CC23A74}" type="presParOf" srcId="{AB50F69A-5491-4C96-A2D8-C60A5531B695}" destId="{7E402DF0-FD8C-4D6E-82D1-A81D6D5C3575}" srcOrd="1" destOrd="0" presId="urn:microsoft.com/office/officeart/2005/8/layout/vList6"/>
  </dgm:cxnLst>
  <dgm:bg/>
  <dgm:whole/>
</dgm:dataModel>
</file>

<file path=ppt/diagrams/data7.xml><?xml version="1.0" encoding="utf-8"?>
<dgm:dataModel xmlns:dgm="http://schemas.openxmlformats.org/drawingml/2006/diagram" xmlns:a="http://schemas.openxmlformats.org/drawingml/2006/main">
  <dgm:ptLst>
    <dgm:pt modelId="{56786BB2-C24D-4BE4-9F53-AC4654769002}" type="doc">
      <dgm:prSet loTypeId="urn:microsoft.com/office/officeart/2005/8/layout/vList6" loCatId="process" qsTypeId="urn:microsoft.com/office/officeart/2005/8/quickstyle/3d2" qsCatId="3D" csTypeId="urn:microsoft.com/office/officeart/2005/8/colors/colorful1" csCatId="colorful"/>
      <dgm:spPr/>
      <dgm:t>
        <a:bodyPr/>
        <a:lstStyle/>
        <a:p>
          <a:endParaRPr lang="en-US"/>
        </a:p>
      </dgm:t>
    </dgm:pt>
    <dgm:pt modelId="{CCA64A45-222B-443A-90D6-E067A2A916E1}">
      <dgm:prSet/>
      <dgm:spPr/>
      <dgm:t>
        <a:bodyPr/>
        <a:lstStyle/>
        <a:p>
          <a:pPr rtl="0"/>
          <a:r>
            <a:rPr lang="en-US" i="1" dirty="0" smtClean="0"/>
            <a:t>Diagnostic surgery</a:t>
          </a:r>
          <a:endParaRPr lang="en-US" dirty="0"/>
        </a:p>
      </dgm:t>
    </dgm:pt>
    <dgm:pt modelId="{443C6086-3425-4717-8C2B-EE854A452217}" type="parTrans" cxnId="{2413149B-C33D-452C-A0A1-F74AE640B463}">
      <dgm:prSet/>
      <dgm:spPr/>
      <dgm:t>
        <a:bodyPr/>
        <a:lstStyle/>
        <a:p>
          <a:endParaRPr lang="en-US"/>
        </a:p>
      </dgm:t>
    </dgm:pt>
    <dgm:pt modelId="{A8CDCAF4-8018-43FB-92BB-36CFF34EDC63}" type="sibTrans" cxnId="{2413149B-C33D-452C-A0A1-F74AE640B463}">
      <dgm:prSet/>
      <dgm:spPr/>
      <dgm:t>
        <a:bodyPr/>
        <a:lstStyle/>
        <a:p>
          <a:endParaRPr lang="en-US"/>
        </a:p>
      </dgm:t>
    </dgm:pt>
    <dgm:pt modelId="{3DC7186C-2BAF-4300-96B7-41EF096F2AD0}">
      <dgm:prSet custT="1"/>
      <dgm:spPr/>
      <dgm:t>
        <a:bodyPr/>
        <a:lstStyle/>
        <a:p>
          <a:pPr rtl="0"/>
          <a:r>
            <a:rPr lang="en-US" sz="2000" dirty="0" smtClean="0"/>
            <a:t>no attempt to treat any of the </a:t>
          </a:r>
          <a:r>
            <a:rPr lang="en-US" sz="2000" dirty="0" err="1" smtClean="0"/>
            <a:t>endo</a:t>
          </a:r>
          <a:endParaRPr lang="en-US" sz="2000" dirty="0"/>
        </a:p>
      </dgm:t>
    </dgm:pt>
    <dgm:pt modelId="{1CD3B443-32C7-4F77-8961-84F5A22B3D8F}" type="parTrans" cxnId="{180CCDAC-B984-4F28-BB6E-F96EC7807328}">
      <dgm:prSet/>
      <dgm:spPr/>
      <dgm:t>
        <a:bodyPr/>
        <a:lstStyle/>
        <a:p>
          <a:endParaRPr lang="en-US"/>
        </a:p>
      </dgm:t>
    </dgm:pt>
    <dgm:pt modelId="{33583401-949D-4D48-91CB-4D45CBB2318B}" type="sibTrans" cxnId="{180CCDAC-B984-4F28-BB6E-F96EC7807328}">
      <dgm:prSet/>
      <dgm:spPr/>
      <dgm:t>
        <a:bodyPr/>
        <a:lstStyle/>
        <a:p>
          <a:endParaRPr lang="en-US"/>
        </a:p>
      </dgm:t>
    </dgm:pt>
    <dgm:pt modelId="{92711897-E8FC-4110-896A-6D43B56F8A5B}">
      <dgm:prSet/>
      <dgm:spPr/>
      <dgm:t>
        <a:bodyPr/>
        <a:lstStyle/>
        <a:p>
          <a:pPr rtl="0"/>
          <a:r>
            <a:rPr lang="en-US" i="1" dirty="0" smtClean="0"/>
            <a:t>Very conservative surgery</a:t>
          </a:r>
          <a:endParaRPr lang="en-US" dirty="0"/>
        </a:p>
      </dgm:t>
    </dgm:pt>
    <dgm:pt modelId="{76BE1C13-3798-4D97-B85D-FA4832117F85}" type="parTrans" cxnId="{7AA70FFF-8BDD-476B-A8FB-C56E7D35F964}">
      <dgm:prSet/>
      <dgm:spPr/>
      <dgm:t>
        <a:bodyPr/>
        <a:lstStyle/>
        <a:p>
          <a:endParaRPr lang="en-US"/>
        </a:p>
      </dgm:t>
    </dgm:pt>
    <dgm:pt modelId="{23472D07-2AED-4663-9865-093A02F38CB6}" type="sibTrans" cxnId="{7AA70FFF-8BDD-476B-A8FB-C56E7D35F964}">
      <dgm:prSet/>
      <dgm:spPr/>
      <dgm:t>
        <a:bodyPr/>
        <a:lstStyle/>
        <a:p>
          <a:endParaRPr lang="en-US"/>
        </a:p>
      </dgm:t>
    </dgm:pt>
    <dgm:pt modelId="{F6BC4478-E746-4353-BA5E-8D224C150E22}">
      <dgm:prSet custT="1"/>
      <dgm:spPr/>
      <dgm:t>
        <a:bodyPr/>
        <a:lstStyle/>
        <a:p>
          <a:pPr rtl="0"/>
          <a:r>
            <a:rPr lang="en-US" sz="2000" dirty="0" smtClean="0"/>
            <a:t>treatment of a very large, obvious, or treatable area of </a:t>
          </a:r>
          <a:r>
            <a:rPr lang="en-US" sz="2000" dirty="0" err="1" smtClean="0"/>
            <a:t>endo</a:t>
          </a:r>
          <a:endParaRPr lang="en-US" sz="2000" dirty="0"/>
        </a:p>
      </dgm:t>
    </dgm:pt>
    <dgm:pt modelId="{D2E8B6BE-F856-4177-9064-F79AAB89ECB4}" type="parTrans" cxnId="{56DB527D-7BA2-422A-9726-03E941E0E12E}">
      <dgm:prSet/>
      <dgm:spPr/>
      <dgm:t>
        <a:bodyPr/>
        <a:lstStyle/>
        <a:p>
          <a:endParaRPr lang="en-US"/>
        </a:p>
      </dgm:t>
    </dgm:pt>
    <dgm:pt modelId="{B94391BE-5FD8-4E33-AEAF-3D325884CF0D}" type="sibTrans" cxnId="{56DB527D-7BA2-422A-9726-03E941E0E12E}">
      <dgm:prSet/>
      <dgm:spPr/>
      <dgm:t>
        <a:bodyPr/>
        <a:lstStyle/>
        <a:p>
          <a:endParaRPr lang="en-US"/>
        </a:p>
      </dgm:t>
    </dgm:pt>
    <dgm:pt modelId="{67B5676E-8B13-4D48-A9DE-47B0FAEA08CF}">
      <dgm:prSet/>
      <dgm:spPr/>
      <dgm:t>
        <a:bodyPr/>
        <a:lstStyle/>
        <a:p>
          <a:pPr rtl="0"/>
          <a:r>
            <a:rPr lang="en-US" i="1" dirty="0" smtClean="0"/>
            <a:t>Aggressive surgery</a:t>
          </a:r>
          <a:endParaRPr lang="en-US" dirty="0"/>
        </a:p>
      </dgm:t>
    </dgm:pt>
    <dgm:pt modelId="{C45D4805-4F02-44EF-879B-6DF9AD499B86}" type="parTrans" cxnId="{67BEB8DD-9549-4844-A37F-7A07B7E56C5C}">
      <dgm:prSet/>
      <dgm:spPr/>
      <dgm:t>
        <a:bodyPr/>
        <a:lstStyle/>
        <a:p>
          <a:endParaRPr lang="en-US"/>
        </a:p>
      </dgm:t>
    </dgm:pt>
    <dgm:pt modelId="{8A27AB20-881E-40A1-965D-B2FA00895B5F}" type="sibTrans" cxnId="{67BEB8DD-9549-4844-A37F-7A07B7E56C5C}">
      <dgm:prSet/>
      <dgm:spPr/>
      <dgm:t>
        <a:bodyPr/>
        <a:lstStyle/>
        <a:p>
          <a:endParaRPr lang="en-US"/>
        </a:p>
      </dgm:t>
    </dgm:pt>
    <dgm:pt modelId="{23FF5F2F-093B-443D-9AF8-E0D4C1B271A1}">
      <dgm:prSet custT="1"/>
      <dgm:spPr/>
      <dgm:t>
        <a:bodyPr/>
        <a:lstStyle/>
        <a:p>
          <a:pPr rtl="0"/>
          <a:r>
            <a:rPr lang="en-US" sz="1800" dirty="0" smtClean="0"/>
            <a:t>removes all the </a:t>
          </a:r>
          <a:r>
            <a:rPr lang="en-US" sz="1800" dirty="0" err="1" smtClean="0"/>
            <a:t>endo</a:t>
          </a:r>
          <a:r>
            <a:rPr lang="en-US" sz="1800" dirty="0" smtClean="0"/>
            <a:t> while preserving the organs</a:t>
          </a:r>
          <a:endParaRPr lang="en-US" sz="1800" dirty="0"/>
        </a:p>
      </dgm:t>
    </dgm:pt>
    <dgm:pt modelId="{BAFAE1BD-56FF-44BB-940B-3E5F01F3F1C8}" type="parTrans" cxnId="{306EF928-5ED2-4EB9-9232-DC61F2AD0A1E}">
      <dgm:prSet/>
      <dgm:spPr/>
      <dgm:t>
        <a:bodyPr/>
        <a:lstStyle/>
        <a:p>
          <a:endParaRPr lang="en-US"/>
        </a:p>
      </dgm:t>
    </dgm:pt>
    <dgm:pt modelId="{3AEBF51B-8196-4075-B2F1-996E23552320}" type="sibTrans" cxnId="{306EF928-5ED2-4EB9-9232-DC61F2AD0A1E}">
      <dgm:prSet/>
      <dgm:spPr/>
      <dgm:t>
        <a:bodyPr/>
        <a:lstStyle/>
        <a:p>
          <a:endParaRPr lang="en-US"/>
        </a:p>
      </dgm:t>
    </dgm:pt>
    <dgm:pt modelId="{58E45C18-2C1C-47DB-A2E2-11D6BED0CF3C}">
      <dgm:prSet custT="1"/>
      <dgm:spPr/>
      <dgm:t>
        <a:bodyPr/>
        <a:lstStyle/>
        <a:p>
          <a:pPr rtl="0"/>
          <a:r>
            <a:rPr lang="en-US" sz="1800" dirty="0" smtClean="0"/>
            <a:t>maintains fertility</a:t>
          </a:r>
          <a:endParaRPr lang="en-US" sz="1800" dirty="0"/>
        </a:p>
      </dgm:t>
    </dgm:pt>
    <dgm:pt modelId="{A56E2881-2277-4DA0-849A-FB833B8F535C}" type="parTrans" cxnId="{C519F63B-A91A-495E-9048-59C8B4A7D715}">
      <dgm:prSet/>
      <dgm:spPr/>
      <dgm:t>
        <a:bodyPr/>
        <a:lstStyle/>
        <a:p>
          <a:endParaRPr lang="en-US"/>
        </a:p>
      </dgm:t>
    </dgm:pt>
    <dgm:pt modelId="{63719573-B03C-4DA5-895D-C5147E34DFF8}" type="sibTrans" cxnId="{C519F63B-A91A-495E-9048-59C8B4A7D715}">
      <dgm:prSet/>
      <dgm:spPr/>
      <dgm:t>
        <a:bodyPr/>
        <a:lstStyle/>
        <a:p>
          <a:endParaRPr lang="en-US"/>
        </a:p>
      </dgm:t>
    </dgm:pt>
    <dgm:pt modelId="{E7A680ED-38A8-4BE7-839E-4B93E163A3FA}">
      <dgm:prSet/>
      <dgm:spPr/>
      <dgm:t>
        <a:bodyPr/>
        <a:lstStyle/>
        <a:p>
          <a:pPr rtl="0"/>
          <a:r>
            <a:rPr lang="en-US" i="1" dirty="0" smtClean="0"/>
            <a:t>Radical surgery</a:t>
          </a:r>
          <a:endParaRPr lang="en-US" dirty="0"/>
        </a:p>
      </dgm:t>
    </dgm:pt>
    <dgm:pt modelId="{2DF0B8E2-C2E2-44D3-A690-DB48C77A3A79}" type="parTrans" cxnId="{9099D00B-AC88-4F51-9EC1-673C92F50028}">
      <dgm:prSet/>
      <dgm:spPr/>
      <dgm:t>
        <a:bodyPr/>
        <a:lstStyle/>
        <a:p>
          <a:endParaRPr lang="en-US"/>
        </a:p>
      </dgm:t>
    </dgm:pt>
    <dgm:pt modelId="{1A0B825A-FD2A-4561-B5A4-243D8C7E97ED}" type="sibTrans" cxnId="{9099D00B-AC88-4F51-9EC1-673C92F50028}">
      <dgm:prSet/>
      <dgm:spPr/>
      <dgm:t>
        <a:bodyPr/>
        <a:lstStyle/>
        <a:p>
          <a:endParaRPr lang="en-US"/>
        </a:p>
      </dgm:t>
    </dgm:pt>
    <dgm:pt modelId="{407FA026-8577-4524-8185-0B1791902000}">
      <dgm:prSet custT="1"/>
      <dgm:spPr/>
      <dgm:t>
        <a:bodyPr/>
        <a:lstStyle/>
        <a:p>
          <a:pPr rtl="0"/>
          <a:r>
            <a:rPr lang="en-US" sz="1800" dirty="0" smtClean="0"/>
            <a:t>removal of the reproductive organs</a:t>
          </a:r>
          <a:endParaRPr lang="en-US" sz="1800" dirty="0"/>
        </a:p>
      </dgm:t>
    </dgm:pt>
    <dgm:pt modelId="{21E238F8-4224-436A-9E57-C7AF37C5ADAB}" type="parTrans" cxnId="{38E3DD74-A409-4F2D-88AC-9BF46E145A29}">
      <dgm:prSet/>
      <dgm:spPr/>
      <dgm:t>
        <a:bodyPr/>
        <a:lstStyle/>
        <a:p>
          <a:endParaRPr lang="en-US"/>
        </a:p>
      </dgm:t>
    </dgm:pt>
    <dgm:pt modelId="{0C866F6A-DE28-429F-B06D-EDA2AE3B4587}" type="sibTrans" cxnId="{38E3DD74-A409-4F2D-88AC-9BF46E145A29}">
      <dgm:prSet/>
      <dgm:spPr/>
      <dgm:t>
        <a:bodyPr/>
        <a:lstStyle/>
        <a:p>
          <a:endParaRPr lang="en-US"/>
        </a:p>
      </dgm:t>
    </dgm:pt>
    <dgm:pt modelId="{7BE7B7F6-D9B2-43A5-A539-30693F1F7E32}">
      <dgm:prSet custT="1"/>
      <dgm:spPr/>
      <dgm:t>
        <a:bodyPr/>
        <a:lstStyle/>
        <a:p>
          <a:pPr rtl="0"/>
          <a:r>
            <a:rPr lang="en-US" sz="1800" dirty="0" smtClean="0"/>
            <a:t>hysterectomy</a:t>
          </a:r>
          <a:endParaRPr lang="en-US" sz="1800" dirty="0"/>
        </a:p>
      </dgm:t>
    </dgm:pt>
    <dgm:pt modelId="{BE6505E1-E515-4AE2-A8E7-64A80C20701F}" type="parTrans" cxnId="{EE258489-925E-429C-8F68-B17AAE1DA88B}">
      <dgm:prSet/>
      <dgm:spPr/>
      <dgm:t>
        <a:bodyPr/>
        <a:lstStyle/>
        <a:p>
          <a:endParaRPr lang="en-US"/>
        </a:p>
      </dgm:t>
    </dgm:pt>
    <dgm:pt modelId="{17399236-41BA-4CB9-B727-2C8322C3DDAF}" type="sibTrans" cxnId="{EE258489-925E-429C-8F68-B17AAE1DA88B}">
      <dgm:prSet/>
      <dgm:spPr/>
      <dgm:t>
        <a:bodyPr/>
        <a:lstStyle/>
        <a:p>
          <a:endParaRPr lang="en-US"/>
        </a:p>
      </dgm:t>
    </dgm:pt>
    <dgm:pt modelId="{E7780BAE-93C8-4381-B6D9-37B9099A3F5C}">
      <dgm:prSet custT="1"/>
      <dgm:spPr/>
      <dgm:t>
        <a:bodyPr/>
        <a:lstStyle/>
        <a:p>
          <a:pPr rtl="0"/>
          <a:endParaRPr lang="en-US" sz="1800" dirty="0"/>
        </a:p>
      </dgm:t>
    </dgm:pt>
    <dgm:pt modelId="{97A9077B-974A-4256-AC4E-7A20A945B962}" type="parTrans" cxnId="{29139321-BAEE-4B51-8263-A09BBC72B63D}">
      <dgm:prSet/>
      <dgm:spPr/>
      <dgm:t>
        <a:bodyPr/>
        <a:lstStyle/>
        <a:p>
          <a:endParaRPr lang="en-US"/>
        </a:p>
      </dgm:t>
    </dgm:pt>
    <dgm:pt modelId="{521E4466-C8E0-4383-916A-E6F7BFB2F05B}" type="sibTrans" cxnId="{29139321-BAEE-4B51-8263-A09BBC72B63D}">
      <dgm:prSet/>
      <dgm:spPr/>
      <dgm:t>
        <a:bodyPr/>
        <a:lstStyle/>
        <a:p>
          <a:endParaRPr lang="en-US"/>
        </a:p>
      </dgm:t>
    </dgm:pt>
    <dgm:pt modelId="{3887C0FE-5DB2-4341-BBE0-404EC367EA2F}" type="pres">
      <dgm:prSet presAssocID="{56786BB2-C24D-4BE4-9F53-AC4654769002}" presName="Name0" presStyleCnt="0">
        <dgm:presLayoutVars>
          <dgm:dir/>
          <dgm:animLvl val="lvl"/>
          <dgm:resizeHandles/>
        </dgm:presLayoutVars>
      </dgm:prSet>
      <dgm:spPr/>
      <dgm:t>
        <a:bodyPr/>
        <a:lstStyle/>
        <a:p>
          <a:endParaRPr lang="en-US"/>
        </a:p>
      </dgm:t>
    </dgm:pt>
    <dgm:pt modelId="{71915C39-28C4-4957-8052-A12029358A92}" type="pres">
      <dgm:prSet presAssocID="{CCA64A45-222B-443A-90D6-E067A2A916E1}" presName="linNode" presStyleCnt="0"/>
      <dgm:spPr/>
    </dgm:pt>
    <dgm:pt modelId="{6EA18B10-C36D-47C2-AE09-A4E54994A5D4}" type="pres">
      <dgm:prSet presAssocID="{CCA64A45-222B-443A-90D6-E067A2A916E1}" presName="parentShp" presStyleLbl="node1" presStyleIdx="0" presStyleCnt="4">
        <dgm:presLayoutVars>
          <dgm:bulletEnabled val="1"/>
        </dgm:presLayoutVars>
      </dgm:prSet>
      <dgm:spPr/>
      <dgm:t>
        <a:bodyPr/>
        <a:lstStyle/>
        <a:p>
          <a:endParaRPr lang="en-US"/>
        </a:p>
      </dgm:t>
    </dgm:pt>
    <dgm:pt modelId="{4841BC5D-A584-458A-A400-D2B56DFAA541}" type="pres">
      <dgm:prSet presAssocID="{CCA64A45-222B-443A-90D6-E067A2A916E1}" presName="childShp" presStyleLbl="bgAccFollowNode1" presStyleIdx="0" presStyleCnt="4">
        <dgm:presLayoutVars>
          <dgm:bulletEnabled val="1"/>
        </dgm:presLayoutVars>
      </dgm:prSet>
      <dgm:spPr/>
      <dgm:t>
        <a:bodyPr/>
        <a:lstStyle/>
        <a:p>
          <a:endParaRPr lang="en-US"/>
        </a:p>
      </dgm:t>
    </dgm:pt>
    <dgm:pt modelId="{A86BACF8-3E05-42BA-ABB3-4FD1DF63598E}" type="pres">
      <dgm:prSet presAssocID="{A8CDCAF4-8018-43FB-92BB-36CFF34EDC63}" presName="spacing" presStyleCnt="0"/>
      <dgm:spPr/>
    </dgm:pt>
    <dgm:pt modelId="{43ABA13D-25E4-481C-89E5-628305A4C6C7}" type="pres">
      <dgm:prSet presAssocID="{92711897-E8FC-4110-896A-6D43B56F8A5B}" presName="linNode" presStyleCnt="0"/>
      <dgm:spPr/>
    </dgm:pt>
    <dgm:pt modelId="{1A4F7196-41B7-44D3-A4DA-1874206B73A4}" type="pres">
      <dgm:prSet presAssocID="{92711897-E8FC-4110-896A-6D43B56F8A5B}" presName="parentShp" presStyleLbl="node1" presStyleIdx="1" presStyleCnt="4">
        <dgm:presLayoutVars>
          <dgm:bulletEnabled val="1"/>
        </dgm:presLayoutVars>
      </dgm:prSet>
      <dgm:spPr/>
      <dgm:t>
        <a:bodyPr/>
        <a:lstStyle/>
        <a:p>
          <a:endParaRPr lang="en-US"/>
        </a:p>
      </dgm:t>
    </dgm:pt>
    <dgm:pt modelId="{50285B73-3EC4-4127-AD4C-28102AC79ACC}" type="pres">
      <dgm:prSet presAssocID="{92711897-E8FC-4110-896A-6D43B56F8A5B}" presName="childShp" presStyleLbl="bgAccFollowNode1" presStyleIdx="1" presStyleCnt="4">
        <dgm:presLayoutVars>
          <dgm:bulletEnabled val="1"/>
        </dgm:presLayoutVars>
      </dgm:prSet>
      <dgm:spPr/>
      <dgm:t>
        <a:bodyPr/>
        <a:lstStyle/>
        <a:p>
          <a:endParaRPr lang="en-US"/>
        </a:p>
      </dgm:t>
    </dgm:pt>
    <dgm:pt modelId="{CBC0EBB1-FCE4-4A61-BEA6-1934DEF04A41}" type="pres">
      <dgm:prSet presAssocID="{23472D07-2AED-4663-9865-093A02F38CB6}" presName="spacing" presStyleCnt="0"/>
      <dgm:spPr/>
    </dgm:pt>
    <dgm:pt modelId="{E3666137-EBF0-4E08-8E24-38834FE3ECE5}" type="pres">
      <dgm:prSet presAssocID="{67B5676E-8B13-4D48-A9DE-47B0FAEA08CF}" presName="linNode" presStyleCnt="0"/>
      <dgm:spPr/>
    </dgm:pt>
    <dgm:pt modelId="{0017ED1E-987D-4A4E-8B16-980B22E794AA}" type="pres">
      <dgm:prSet presAssocID="{67B5676E-8B13-4D48-A9DE-47B0FAEA08CF}" presName="parentShp" presStyleLbl="node1" presStyleIdx="2" presStyleCnt="4">
        <dgm:presLayoutVars>
          <dgm:bulletEnabled val="1"/>
        </dgm:presLayoutVars>
      </dgm:prSet>
      <dgm:spPr/>
      <dgm:t>
        <a:bodyPr/>
        <a:lstStyle/>
        <a:p>
          <a:endParaRPr lang="en-US"/>
        </a:p>
      </dgm:t>
    </dgm:pt>
    <dgm:pt modelId="{C1669D14-62AF-4A24-BBCB-EF1DEE18404B}" type="pres">
      <dgm:prSet presAssocID="{67B5676E-8B13-4D48-A9DE-47B0FAEA08CF}" presName="childShp" presStyleLbl="bgAccFollowNode1" presStyleIdx="2" presStyleCnt="4">
        <dgm:presLayoutVars>
          <dgm:bulletEnabled val="1"/>
        </dgm:presLayoutVars>
      </dgm:prSet>
      <dgm:spPr/>
      <dgm:t>
        <a:bodyPr/>
        <a:lstStyle/>
        <a:p>
          <a:endParaRPr lang="en-US"/>
        </a:p>
      </dgm:t>
    </dgm:pt>
    <dgm:pt modelId="{ADDCDB95-3CEF-4401-B5D3-0CF9450C185B}" type="pres">
      <dgm:prSet presAssocID="{8A27AB20-881E-40A1-965D-B2FA00895B5F}" presName="spacing" presStyleCnt="0"/>
      <dgm:spPr/>
    </dgm:pt>
    <dgm:pt modelId="{4A642370-1681-4C9B-90EF-13CDF2EE70F0}" type="pres">
      <dgm:prSet presAssocID="{E7A680ED-38A8-4BE7-839E-4B93E163A3FA}" presName="linNode" presStyleCnt="0"/>
      <dgm:spPr/>
    </dgm:pt>
    <dgm:pt modelId="{3509AC15-8D3E-4FEF-A99E-F3647399AD9A}" type="pres">
      <dgm:prSet presAssocID="{E7A680ED-38A8-4BE7-839E-4B93E163A3FA}" presName="parentShp" presStyleLbl="node1" presStyleIdx="3" presStyleCnt="4">
        <dgm:presLayoutVars>
          <dgm:bulletEnabled val="1"/>
        </dgm:presLayoutVars>
      </dgm:prSet>
      <dgm:spPr/>
      <dgm:t>
        <a:bodyPr/>
        <a:lstStyle/>
        <a:p>
          <a:endParaRPr lang="en-US"/>
        </a:p>
      </dgm:t>
    </dgm:pt>
    <dgm:pt modelId="{8C79A459-F83F-45A8-9BBC-52404C7CB0A7}" type="pres">
      <dgm:prSet presAssocID="{E7A680ED-38A8-4BE7-839E-4B93E163A3FA}" presName="childShp" presStyleLbl="bgAccFollowNode1" presStyleIdx="3" presStyleCnt="4">
        <dgm:presLayoutVars>
          <dgm:bulletEnabled val="1"/>
        </dgm:presLayoutVars>
      </dgm:prSet>
      <dgm:spPr/>
      <dgm:t>
        <a:bodyPr/>
        <a:lstStyle/>
        <a:p>
          <a:endParaRPr lang="en-US"/>
        </a:p>
      </dgm:t>
    </dgm:pt>
  </dgm:ptLst>
  <dgm:cxnLst>
    <dgm:cxn modelId="{29139321-BAEE-4B51-8263-A09BBC72B63D}" srcId="{E7A680ED-38A8-4BE7-839E-4B93E163A3FA}" destId="{E7780BAE-93C8-4381-B6D9-37B9099A3F5C}" srcOrd="2" destOrd="0" parTransId="{97A9077B-974A-4256-AC4E-7A20A945B962}" sibTransId="{521E4466-C8E0-4383-916A-E6F7BFB2F05B}"/>
    <dgm:cxn modelId="{F5DFD6B0-5905-4F39-8810-F32CDDDA2D17}" type="presOf" srcId="{F6BC4478-E746-4353-BA5E-8D224C150E22}" destId="{50285B73-3EC4-4127-AD4C-28102AC79ACC}" srcOrd="0" destOrd="0" presId="urn:microsoft.com/office/officeart/2005/8/layout/vList6"/>
    <dgm:cxn modelId="{2413149B-C33D-452C-A0A1-F74AE640B463}" srcId="{56786BB2-C24D-4BE4-9F53-AC4654769002}" destId="{CCA64A45-222B-443A-90D6-E067A2A916E1}" srcOrd="0" destOrd="0" parTransId="{443C6086-3425-4717-8C2B-EE854A452217}" sibTransId="{A8CDCAF4-8018-43FB-92BB-36CFF34EDC63}"/>
    <dgm:cxn modelId="{C75F3E1E-039B-47BB-8D01-9E75E1E610A1}" type="presOf" srcId="{407FA026-8577-4524-8185-0B1791902000}" destId="{8C79A459-F83F-45A8-9BBC-52404C7CB0A7}" srcOrd="0" destOrd="0" presId="urn:microsoft.com/office/officeart/2005/8/layout/vList6"/>
    <dgm:cxn modelId="{38E3DD74-A409-4F2D-88AC-9BF46E145A29}" srcId="{E7A680ED-38A8-4BE7-839E-4B93E163A3FA}" destId="{407FA026-8577-4524-8185-0B1791902000}" srcOrd="0" destOrd="0" parTransId="{21E238F8-4224-436A-9E57-C7AF37C5ADAB}" sibTransId="{0C866F6A-DE28-429F-B06D-EDA2AE3B4587}"/>
    <dgm:cxn modelId="{2A33E9BE-FCCF-403F-B8AF-EF9EC173D05C}" type="presOf" srcId="{92711897-E8FC-4110-896A-6D43B56F8A5B}" destId="{1A4F7196-41B7-44D3-A4DA-1874206B73A4}" srcOrd="0" destOrd="0" presId="urn:microsoft.com/office/officeart/2005/8/layout/vList6"/>
    <dgm:cxn modelId="{C519F63B-A91A-495E-9048-59C8B4A7D715}" srcId="{67B5676E-8B13-4D48-A9DE-47B0FAEA08CF}" destId="{58E45C18-2C1C-47DB-A2E2-11D6BED0CF3C}" srcOrd="1" destOrd="0" parTransId="{A56E2881-2277-4DA0-849A-FB833B8F535C}" sibTransId="{63719573-B03C-4DA5-895D-C5147E34DFF8}"/>
    <dgm:cxn modelId="{CCEC331C-8CE2-4D6F-A5FA-7FE879CBEFB3}" type="presOf" srcId="{56786BB2-C24D-4BE4-9F53-AC4654769002}" destId="{3887C0FE-5DB2-4341-BBE0-404EC367EA2F}" srcOrd="0" destOrd="0" presId="urn:microsoft.com/office/officeart/2005/8/layout/vList6"/>
    <dgm:cxn modelId="{9099D00B-AC88-4F51-9EC1-673C92F50028}" srcId="{56786BB2-C24D-4BE4-9F53-AC4654769002}" destId="{E7A680ED-38A8-4BE7-839E-4B93E163A3FA}" srcOrd="3" destOrd="0" parTransId="{2DF0B8E2-C2E2-44D3-A690-DB48C77A3A79}" sibTransId="{1A0B825A-FD2A-4561-B5A4-243D8C7E97ED}"/>
    <dgm:cxn modelId="{CDDE2A44-EC9E-4E91-B728-E8418786FDAC}" type="presOf" srcId="{58E45C18-2C1C-47DB-A2E2-11D6BED0CF3C}" destId="{C1669D14-62AF-4A24-BBCB-EF1DEE18404B}" srcOrd="0" destOrd="1" presId="urn:microsoft.com/office/officeart/2005/8/layout/vList6"/>
    <dgm:cxn modelId="{47368BCF-ED7B-4FB3-A899-B9B235EF2AD3}" type="presOf" srcId="{7BE7B7F6-D9B2-43A5-A539-30693F1F7E32}" destId="{8C79A459-F83F-45A8-9BBC-52404C7CB0A7}" srcOrd="0" destOrd="1" presId="urn:microsoft.com/office/officeart/2005/8/layout/vList6"/>
    <dgm:cxn modelId="{EE258489-925E-429C-8F68-B17AAE1DA88B}" srcId="{E7A680ED-38A8-4BE7-839E-4B93E163A3FA}" destId="{7BE7B7F6-D9B2-43A5-A539-30693F1F7E32}" srcOrd="1" destOrd="0" parTransId="{BE6505E1-E515-4AE2-A8E7-64A80C20701F}" sibTransId="{17399236-41BA-4CB9-B727-2C8322C3DDAF}"/>
    <dgm:cxn modelId="{306EF928-5ED2-4EB9-9232-DC61F2AD0A1E}" srcId="{67B5676E-8B13-4D48-A9DE-47B0FAEA08CF}" destId="{23FF5F2F-093B-443D-9AF8-E0D4C1B271A1}" srcOrd="0" destOrd="0" parTransId="{BAFAE1BD-56FF-44BB-940B-3E5F01F3F1C8}" sibTransId="{3AEBF51B-8196-4075-B2F1-996E23552320}"/>
    <dgm:cxn modelId="{56DB527D-7BA2-422A-9726-03E941E0E12E}" srcId="{92711897-E8FC-4110-896A-6D43B56F8A5B}" destId="{F6BC4478-E746-4353-BA5E-8D224C150E22}" srcOrd="0" destOrd="0" parTransId="{D2E8B6BE-F856-4177-9064-F79AAB89ECB4}" sibTransId="{B94391BE-5FD8-4E33-AEAF-3D325884CF0D}"/>
    <dgm:cxn modelId="{D987A3CF-0625-49FF-83C7-84C882078121}" type="presOf" srcId="{E7780BAE-93C8-4381-B6D9-37B9099A3F5C}" destId="{8C79A459-F83F-45A8-9BBC-52404C7CB0A7}" srcOrd="0" destOrd="2" presId="urn:microsoft.com/office/officeart/2005/8/layout/vList6"/>
    <dgm:cxn modelId="{2F053AA9-9D81-4D13-B75A-B5891099E7C1}" type="presOf" srcId="{67B5676E-8B13-4D48-A9DE-47B0FAEA08CF}" destId="{0017ED1E-987D-4A4E-8B16-980B22E794AA}" srcOrd="0" destOrd="0" presId="urn:microsoft.com/office/officeart/2005/8/layout/vList6"/>
    <dgm:cxn modelId="{7AA70FFF-8BDD-476B-A8FB-C56E7D35F964}" srcId="{56786BB2-C24D-4BE4-9F53-AC4654769002}" destId="{92711897-E8FC-4110-896A-6D43B56F8A5B}" srcOrd="1" destOrd="0" parTransId="{76BE1C13-3798-4D97-B85D-FA4832117F85}" sibTransId="{23472D07-2AED-4663-9865-093A02F38CB6}"/>
    <dgm:cxn modelId="{19A980BE-7BC0-456E-A14B-A7E5CCDC5B89}" type="presOf" srcId="{3DC7186C-2BAF-4300-96B7-41EF096F2AD0}" destId="{4841BC5D-A584-458A-A400-D2B56DFAA541}" srcOrd="0" destOrd="0" presId="urn:microsoft.com/office/officeart/2005/8/layout/vList6"/>
    <dgm:cxn modelId="{180CCDAC-B984-4F28-BB6E-F96EC7807328}" srcId="{CCA64A45-222B-443A-90D6-E067A2A916E1}" destId="{3DC7186C-2BAF-4300-96B7-41EF096F2AD0}" srcOrd="0" destOrd="0" parTransId="{1CD3B443-32C7-4F77-8961-84F5A22B3D8F}" sibTransId="{33583401-949D-4D48-91CB-4D45CBB2318B}"/>
    <dgm:cxn modelId="{07487671-8906-4E09-A6E3-0D7D0AE5D8E1}" type="presOf" srcId="{23FF5F2F-093B-443D-9AF8-E0D4C1B271A1}" destId="{C1669D14-62AF-4A24-BBCB-EF1DEE18404B}" srcOrd="0" destOrd="0" presId="urn:microsoft.com/office/officeart/2005/8/layout/vList6"/>
    <dgm:cxn modelId="{67BEB8DD-9549-4844-A37F-7A07B7E56C5C}" srcId="{56786BB2-C24D-4BE4-9F53-AC4654769002}" destId="{67B5676E-8B13-4D48-A9DE-47B0FAEA08CF}" srcOrd="2" destOrd="0" parTransId="{C45D4805-4F02-44EF-879B-6DF9AD499B86}" sibTransId="{8A27AB20-881E-40A1-965D-B2FA00895B5F}"/>
    <dgm:cxn modelId="{1F485CED-8C12-478B-9B23-3128E1BB0FE4}" type="presOf" srcId="{E7A680ED-38A8-4BE7-839E-4B93E163A3FA}" destId="{3509AC15-8D3E-4FEF-A99E-F3647399AD9A}" srcOrd="0" destOrd="0" presId="urn:microsoft.com/office/officeart/2005/8/layout/vList6"/>
    <dgm:cxn modelId="{4DDC4098-2A80-4128-9ED0-D405F0E98D9E}" type="presOf" srcId="{CCA64A45-222B-443A-90D6-E067A2A916E1}" destId="{6EA18B10-C36D-47C2-AE09-A4E54994A5D4}" srcOrd="0" destOrd="0" presId="urn:microsoft.com/office/officeart/2005/8/layout/vList6"/>
    <dgm:cxn modelId="{64372E26-5E71-499E-B551-07BCFBFD5CA6}" type="presParOf" srcId="{3887C0FE-5DB2-4341-BBE0-404EC367EA2F}" destId="{71915C39-28C4-4957-8052-A12029358A92}" srcOrd="0" destOrd="0" presId="urn:microsoft.com/office/officeart/2005/8/layout/vList6"/>
    <dgm:cxn modelId="{0FA536A8-58D1-474E-9B1C-CA02B68A02B3}" type="presParOf" srcId="{71915C39-28C4-4957-8052-A12029358A92}" destId="{6EA18B10-C36D-47C2-AE09-A4E54994A5D4}" srcOrd="0" destOrd="0" presId="urn:microsoft.com/office/officeart/2005/8/layout/vList6"/>
    <dgm:cxn modelId="{BE34EA6F-7E71-441B-9667-E9982A415247}" type="presParOf" srcId="{71915C39-28C4-4957-8052-A12029358A92}" destId="{4841BC5D-A584-458A-A400-D2B56DFAA541}" srcOrd="1" destOrd="0" presId="urn:microsoft.com/office/officeart/2005/8/layout/vList6"/>
    <dgm:cxn modelId="{F81E9252-208E-4689-8ABA-220AF59574FF}" type="presParOf" srcId="{3887C0FE-5DB2-4341-BBE0-404EC367EA2F}" destId="{A86BACF8-3E05-42BA-ABB3-4FD1DF63598E}" srcOrd="1" destOrd="0" presId="urn:microsoft.com/office/officeart/2005/8/layout/vList6"/>
    <dgm:cxn modelId="{2F1D6A5B-82EC-46FA-BF76-9B85B6E9AC5C}" type="presParOf" srcId="{3887C0FE-5DB2-4341-BBE0-404EC367EA2F}" destId="{43ABA13D-25E4-481C-89E5-628305A4C6C7}" srcOrd="2" destOrd="0" presId="urn:microsoft.com/office/officeart/2005/8/layout/vList6"/>
    <dgm:cxn modelId="{4D45C11F-1FEA-4C8C-8C5C-EDF4BF63562A}" type="presParOf" srcId="{43ABA13D-25E4-481C-89E5-628305A4C6C7}" destId="{1A4F7196-41B7-44D3-A4DA-1874206B73A4}" srcOrd="0" destOrd="0" presId="urn:microsoft.com/office/officeart/2005/8/layout/vList6"/>
    <dgm:cxn modelId="{BDB9D56D-9AD8-4B65-BF39-73061F0E1CE4}" type="presParOf" srcId="{43ABA13D-25E4-481C-89E5-628305A4C6C7}" destId="{50285B73-3EC4-4127-AD4C-28102AC79ACC}" srcOrd="1" destOrd="0" presId="urn:microsoft.com/office/officeart/2005/8/layout/vList6"/>
    <dgm:cxn modelId="{5468AC79-EB09-43D1-8D26-FA9232087908}" type="presParOf" srcId="{3887C0FE-5DB2-4341-BBE0-404EC367EA2F}" destId="{CBC0EBB1-FCE4-4A61-BEA6-1934DEF04A41}" srcOrd="3" destOrd="0" presId="urn:microsoft.com/office/officeart/2005/8/layout/vList6"/>
    <dgm:cxn modelId="{399C494A-27CE-4F2E-881B-2D4AF78C1AB5}" type="presParOf" srcId="{3887C0FE-5DB2-4341-BBE0-404EC367EA2F}" destId="{E3666137-EBF0-4E08-8E24-38834FE3ECE5}" srcOrd="4" destOrd="0" presId="urn:microsoft.com/office/officeart/2005/8/layout/vList6"/>
    <dgm:cxn modelId="{9B6BC139-6BC1-4B00-8CBA-789323B4E399}" type="presParOf" srcId="{E3666137-EBF0-4E08-8E24-38834FE3ECE5}" destId="{0017ED1E-987D-4A4E-8B16-980B22E794AA}" srcOrd="0" destOrd="0" presId="urn:microsoft.com/office/officeart/2005/8/layout/vList6"/>
    <dgm:cxn modelId="{E42B8FF1-7F39-4D87-9C9E-24F9308B9533}" type="presParOf" srcId="{E3666137-EBF0-4E08-8E24-38834FE3ECE5}" destId="{C1669D14-62AF-4A24-BBCB-EF1DEE18404B}" srcOrd="1" destOrd="0" presId="urn:microsoft.com/office/officeart/2005/8/layout/vList6"/>
    <dgm:cxn modelId="{F889A85A-43FD-4D67-A1A5-A0742F351743}" type="presParOf" srcId="{3887C0FE-5DB2-4341-BBE0-404EC367EA2F}" destId="{ADDCDB95-3CEF-4401-B5D3-0CF9450C185B}" srcOrd="5" destOrd="0" presId="urn:microsoft.com/office/officeart/2005/8/layout/vList6"/>
    <dgm:cxn modelId="{9865427A-DAA8-451A-B55A-816EC45160B4}" type="presParOf" srcId="{3887C0FE-5DB2-4341-BBE0-404EC367EA2F}" destId="{4A642370-1681-4C9B-90EF-13CDF2EE70F0}" srcOrd="6" destOrd="0" presId="urn:microsoft.com/office/officeart/2005/8/layout/vList6"/>
    <dgm:cxn modelId="{064C62E3-DF3D-4BC8-B64F-50A73E2BD6C2}" type="presParOf" srcId="{4A642370-1681-4C9B-90EF-13CDF2EE70F0}" destId="{3509AC15-8D3E-4FEF-A99E-F3647399AD9A}" srcOrd="0" destOrd="0" presId="urn:microsoft.com/office/officeart/2005/8/layout/vList6"/>
    <dgm:cxn modelId="{FEDC93CE-D37E-4DF9-8C12-EED4036E8B96}" type="presParOf" srcId="{4A642370-1681-4C9B-90EF-13CDF2EE70F0}" destId="{8C79A459-F83F-45A8-9BBC-52404C7CB0A7}"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D37C1-92FD-4C4D-BCFA-E1FCE40197B1}" type="datetimeFigureOut">
              <a:rPr lang="en-US" smtClean="0"/>
              <a:pPr/>
              <a:t>3/6/2008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53187-80D1-49B1-888E-751AE28915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3228012-07C4-4351-B1A7-07443CA47BEA}" type="slidenum">
              <a:rPr lang="en-US" smtClean="0"/>
              <a:pPr/>
              <a:t>1</a:t>
            </a:fld>
            <a:endParaRPr lang="en-US"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xfrm>
            <a:off x="685800" y="4343673"/>
            <a:ext cx="5486400" cy="4114566"/>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B5C0D60-DB99-43A7-895C-E8DED44724B7}" type="slidenum">
              <a:rPr lang="en-US"/>
              <a:pPr/>
              <a:t>21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Clr>
                <a:schemeClr val="tx2"/>
              </a:buClr>
              <a:buFontTx/>
              <a:buChar char="·"/>
            </a:pPr>
            <a:r>
              <a:rPr lang="en-US" sz="2400" dirty="0" smtClean="0">
                <a:solidFill>
                  <a:schemeClr val="tx2"/>
                </a:solidFill>
                <a:latin typeface="Times New Roman" pitchFamily="18" charset="0"/>
              </a:rPr>
              <a:t>First stage:</a:t>
            </a:r>
          </a:p>
          <a:p>
            <a:pPr lvl="1">
              <a:buClr>
                <a:schemeClr val="tx2"/>
              </a:buClr>
              <a:buFontTx/>
              <a:buChar char="·"/>
            </a:pPr>
            <a:r>
              <a:rPr lang="en-US" sz="2000" dirty="0" smtClean="0">
                <a:solidFill>
                  <a:schemeClr val="tx2"/>
                </a:solidFill>
                <a:latin typeface="Times New Roman" pitchFamily="18" charset="0"/>
              </a:rPr>
              <a:t>minimal disease --small amount of brownish, reddish, blue-black, white, or clear implants</a:t>
            </a:r>
          </a:p>
          <a:p>
            <a:pPr>
              <a:buClr>
                <a:schemeClr val="tx2"/>
              </a:buClr>
              <a:buFontTx/>
              <a:buChar char="·"/>
            </a:pPr>
            <a:r>
              <a:rPr lang="en-US" sz="2400" dirty="0" smtClean="0">
                <a:solidFill>
                  <a:schemeClr val="tx2"/>
                </a:solidFill>
                <a:latin typeface="Times New Roman" pitchFamily="18" charset="0"/>
              </a:rPr>
              <a:t>Second stage:</a:t>
            </a:r>
          </a:p>
          <a:p>
            <a:pPr lvl="1">
              <a:buClr>
                <a:schemeClr val="tx2"/>
              </a:buClr>
              <a:buFontTx/>
              <a:buChar char="·"/>
            </a:pPr>
            <a:r>
              <a:rPr lang="en-US" sz="2000" dirty="0" smtClean="0">
                <a:solidFill>
                  <a:schemeClr val="tx2"/>
                </a:solidFill>
                <a:latin typeface="Times New Roman" pitchFamily="18" charset="0"/>
              </a:rPr>
              <a:t>mild disease -- deeper and more numerous than stage one</a:t>
            </a:r>
          </a:p>
          <a:p>
            <a:pPr>
              <a:buClr>
                <a:schemeClr val="tx2"/>
              </a:buClr>
              <a:buFontTx/>
              <a:buChar char="·"/>
            </a:pPr>
            <a:r>
              <a:rPr lang="en-US" sz="2400" dirty="0" smtClean="0">
                <a:solidFill>
                  <a:schemeClr val="tx2"/>
                </a:solidFill>
                <a:latin typeface="Times New Roman" pitchFamily="18" charset="0"/>
              </a:rPr>
              <a:t>Third stage:</a:t>
            </a:r>
          </a:p>
          <a:p>
            <a:pPr lvl="1">
              <a:buClr>
                <a:schemeClr val="tx2"/>
              </a:buClr>
              <a:buFontTx/>
              <a:buChar char="·"/>
            </a:pPr>
            <a:r>
              <a:rPr lang="en-US" sz="2000" dirty="0" smtClean="0">
                <a:solidFill>
                  <a:schemeClr val="tx2"/>
                </a:solidFill>
                <a:latin typeface="Times New Roman" pitchFamily="18" charset="0"/>
              </a:rPr>
              <a:t>moderate disease -- many deep implants, small </a:t>
            </a:r>
            <a:r>
              <a:rPr lang="en-US" sz="2000" dirty="0" err="1" smtClean="0">
                <a:solidFill>
                  <a:schemeClr val="tx2"/>
                </a:solidFill>
                <a:latin typeface="Times New Roman" pitchFamily="18" charset="0"/>
              </a:rPr>
              <a:t>endometriomas</a:t>
            </a:r>
            <a:r>
              <a:rPr lang="en-US" sz="2000" dirty="0" smtClean="0">
                <a:solidFill>
                  <a:schemeClr val="tx2"/>
                </a:solidFill>
                <a:latin typeface="Times New Roman" pitchFamily="18" charset="0"/>
              </a:rPr>
              <a:t> on ovaries and some filmy adhesions</a:t>
            </a:r>
          </a:p>
          <a:p>
            <a:pPr>
              <a:buClr>
                <a:schemeClr val="tx2"/>
              </a:buClr>
              <a:buFontTx/>
              <a:buChar char="·"/>
            </a:pPr>
            <a:r>
              <a:rPr lang="en-US" sz="2400" dirty="0" smtClean="0">
                <a:solidFill>
                  <a:schemeClr val="tx2"/>
                </a:solidFill>
                <a:latin typeface="Times New Roman" pitchFamily="18" charset="0"/>
              </a:rPr>
              <a:t>Fourth stage:</a:t>
            </a:r>
          </a:p>
          <a:p>
            <a:pPr lvl="1">
              <a:buClr>
                <a:schemeClr val="tx2"/>
              </a:buClr>
              <a:buFontTx/>
              <a:buChar char="·"/>
            </a:pPr>
            <a:r>
              <a:rPr lang="en-US" sz="2000" dirty="0" smtClean="0">
                <a:solidFill>
                  <a:schemeClr val="tx2"/>
                </a:solidFill>
                <a:latin typeface="Times New Roman" pitchFamily="18" charset="0"/>
              </a:rPr>
              <a:t>severe disease -- many deep implants and dense adhesions, large </a:t>
            </a:r>
            <a:r>
              <a:rPr lang="en-US" sz="2000" dirty="0" err="1" smtClean="0">
                <a:solidFill>
                  <a:schemeClr val="tx2"/>
                </a:solidFill>
                <a:latin typeface="Times New Roman" pitchFamily="18" charset="0"/>
              </a:rPr>
              <a:t>endometriomas</a:t>
            </a:r>
            <a:r>
              <a:rPr lang="en-US" sz="2000" dirty="0" smtClean="0">
                <a:solidFill>
                  <a:schemeClr val="tx2"/>
                </a:solidFill>
                <a:latin typeface="Times New Roman" pitchFamily="18" charset="0"/>
              </a:rPr>
              <a:t> on ovaries, rectum may adhere to the back of the uterus</a:t>
            </a:r>
          </a:p>
          <a:p>
            <a:pPr lvl="1">
              <a:buClr>
                <a:schemeClr val="tx2"/>
              </a:buClr>
              <a:buFontTx/>
              <a:buChar char="·"/>
            </a:pPr>
            <a:endParaRPr lang="en-US" sz="2400" dirty="0" smtClean="0">
              <a:solidFill>
                <a:schemeClr val="tx2"/>
              </a:solidFill>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Clr>
                <a:schemeClr val="tx2"/>
              </a:buClr>
              <a:buFontTx/>
              <a:buChar char="·"/>
            </a:pPr>
            <a:r>
              <a:rPr lang="en-US" sz="2400" dirty="0" smtClean="0">
                <a:solidFill>
                  <a:schemeClr val="tx2"/>
                </a:solidFill>
                <a:latin typeface="Times New Roman" pitchFamily="18" charset="0"/>
              </a:rPr>
              <a:t>vary from patient to patient</a:t>
            </a:r>
          </a:p>
          <a:p>
            <a:pPr>
              <a:buClr>
                <a:schemeClr val="tx2"/>
              </a:buClr>
              <a:buFontTx/>
              <a:buChar char="·"/>
            </a:pPr>
            <a:r>
              <a:rPr lang="en-US" sz="2400" dirty="0" smtClean="0">
                <a:solidFill>
                  <a:schemeClr val="tx2"/>
                </a:solidFill>
                <a:latin typeface="Times New Roman" pitchFamily="18" charset="0"/>
              </a:rPr>
              <a:t>some women have little or no symptoms (33% of women)</a:t>
            </a:r>
          </a:p>
          <a:p>
            <a:pPr>
              <a:buClr>
                <a:schemeClr val="tx2"/>
              </a:buClr>
              <a:buFontTx/>
              <a:buChar char="·"/>
            </a:pPr>
            <a:r>
              <a:rPr lang="en-US" sz="2400" dirty="0" smtClean="0">
                <a:solidFill>
                  <a:schemeClr val="tx2"/>
                </a:solidFill>
                <a:latin typeface="Times New Roman" pitchFamily="18" charset="0"/>
              </a:rPr>
              <a:t>endometriosis is not a visible disease- sufferers may look fine on the outside, yet may only be pretending to feel well</a:t>
            </a:r>
          </a:p>
          <a:p>
            <a:pPr>
              <a:buClr>
                <a:schemeClr val="tx2"/>
              </a:buClr>
              <a:buFontTx/>
              <a:buChar char="·"/>
            </a:pPr>
            <a:r>
              <a:rPr lang="en-US" sz="2400" dirty="0" smtClean="0">
                <a:solidFill>
                  <a:schemeClr val="tx2"/>
                </a:solidFill>
                <a:latin typeface="Times New Roman" pitchFamily="18" charset="0"/>
              </a:rPr>
              <a:t>persistent menstrual cramps/ </a:t>
            </a:r>
            <a:r>
              <a:rPr lang="en-US" sz="2400" dirty="0" err="1" smtClean="0">
                <a:solidFill>
                  <a:schemeClr val="tx2"/>
                </a:solidFill>
                <a:latin typeface="Times New Roman" pitchFamily="18" charset="0"/>
              </a:rPr>
              <a:t>dysmenorrhea</a:t>
            </a:r>
            <a:r>
              <a:rPr lang="en-US" sz="2400" dirty="0" smtClean="0">
                <a:solidFill>
                  <a:schemeClr val="tx2"/>
                </a:solidFill>
                <a:latin typeface="Times New Roman" pitchFamily="18" charset="0"/>
              </a:rPr>
              <a:t> (28-66% of women)</a:t>
            </a:r>
          </a:p>
          <a:p>
            <a:pPr lvl="1">
              <a:buClr>
                <a:schemeClr val="tx2"/>
              </a:buClr>
              <a:buFontTx/>
              <a:buChar char="·"/>
            </a:pPr>
            <a:r>
              <a:rPr lang="en-US" sz="2000" dirty="0" smtClean="0">
                <a:solidFill>
                  <a:schemeClr val="tx2"/>
                </a:solidFill>
                <a:latin typeface="Times New Roman" pitchFamily="18" charset="0"/>
              </a:rPr>
              <a:t>caused by contraction of the uterine muscle</a:t>
            </a:r>
          </a:p>
          <a:p>
            <a:pPr lvl="1">
              <a:buClr>
                <a:schemeClr val="tx2"/>
              </a:buClr>
              <a:buFontTx/>
              <a:buChar char="·"/>
            </a:pPr>
            <a:r>
              <a:rPr lang="en-US" sz="2000" dirty="0" smtClean="0">
                <a:solidFill>
                  <a:schemeClr val="tx2"/>
                </a:solidFill>
                <a:latin typeface="Times New Roman" pitchFamily="18" charset="0"/>
              </a:rPr>
              <a:t>pain interferes with all aspects of daily living</a:t>
            </a:r>
          </a:p>
          <a:p>
            <a:pPr>
              <a:buClr>
                <a:schemeClr val="tx2"/>
              </a:buClr>
              <a:buFontTx/>
              <a:buChar char="·"/>
            </a:pPr>
            <a:r>
              <a:rPr lang="en-US" sz="2400" dirty="0" smtClean="0">
                <a:solidFill>
                  <a:schemeClr val="tx2"/>
                </a:solidFill>
                <a:latin typeface="Times New Roman" pitchFamily="18" charset="0"/>
              </a:rPr>
              <a:t>pain during intercourse (12-33% of women)</a:t>
            </a:r>
          </a:p>
          <a:p>
            <a:pPr>
              <a:buClr>
                <a:schemeClr val="tx2"/>
              </a:buClr>
              <a:buFontTx/>
              <a:buChar char="·"/>
            </a:pPr>
            <a:r>
              <a:rPr lang="en-US" sz="2400" dirty="0" smtClean="0">
                <a:solidFill>
                  <a:schemeClr val="tx2"/>
                </a:solidFill>
                <a:latin typeface="Times New Roman" pitchFamily="18" charset="0"/>
              </a:rPr>
              <a:t>abnormal uterine bleeding </a:t>
            </a:r>
          </a:p>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tx2"/>
              </a:buClr>
              <a:buFontTx/>
              <a:buChar char="·"/>
            </a:pPr>
            <a:r>
              <a:rPr lang="en-US" sz="1200" dirty="0" smtClean="0">
                <a:solidFill>
                  <a:schemeClr val="tx2"/>
                </a:solidFill>
                <a:latin typeface="Times New Roman" pitchFamily="18" charset="0"/>
              </a:rPr>
              <a:t>pelvic pain separate from menses</a:t>
            </a:r>
          </a:p>
          <a:p>
            <a:pPr>
              <a:buClr>
                <a:schemeClr val="tx2"/>
              </a:buClr>
              <a:buFontTx/>
              <a:buChar char="·"/>
            </a:pPr>
            <a:r>
              <a:rPr lang="en-US" sz="1200" dirty="0" smtClean="0">
                <a:solidFill>
                  <a:schemeClr val="tx2"/>
                </a:solidFill>
                <a:latin typeface="Times New Roman" pitchFamily="18" charset="0"/>
              </a:rPr>
              <a:t>painful bowel movements</a:t>
            </a:r>
          </a:p>
          <a:p>
            <a:pPr>
              <a:buClr>
                <a:schemeClr val="tx2"/>
              </a:buClr>
              <a:buFontTx/>
              <a:buChar char="·"/>
            </a:pPr>
            <a:r>
              <a:rPr lang="en-US" sz="1200" dirty="0" smtClean="0">
                <a:solidFill>
                  <a:schemeClr val="tx2"/>
                </a:solidFill>
                <a:latin typeface="Times New Roman" pitchFamily="18" charset="0"/>
              </a:rPr>
              <a:t>bloating</a:t>
            </a:r>
          </a:p>
          <a:p>
            <a:pPr>
              <a:buClr>
                <a:schemeClr val="tx2"/>
              </a:buClr>
              <a:buFontTx/>
              <a:buChar char="·"/>
            </a:pPr>
            <a:r>
              <a:rPr lang="en-US" sz="1200" dirty="0" smtClean="0">
                <a:solidFill>
                  <a:schemeClr val="tx2"/>
                </a:solidFill>
                <a:latin typeface="Times New Roman" pitchFamily="18" charset="0"/>
              </a:rPr>
              <a:t>constipation</a:t>
            </a:r>
          </a:p>
          <a:p>
            <a:pPr>
              <a:buClr>
                <a:schemeClr val="tx2"/>
              </a:buClr>
              <a:buFontTx/>
              <a:buChar char="·"/>
            </a:pPr>
            <a:r>
              <a:rPr lang="en-US" sz="1200" dirty="0" smtClean="0">
                <a:solidFill>
                  <a:schemeClr val="tx2"/>
                </a:solidFill>
                <a:latin typeface="Times New Roman" pitchFamily="18" charset="0"/>
              </a:rPr>
              <a:t>pain with exercise</a:t>
            </a:r>
          </a:p>
          <a:p>
            <a:pPr>
              <a:buClr>
                <a:schemeClr val="tx2"/>
              </a:buClr>
              <a:buFontTx/>
              <a:buChar char="·"/>
            </a:pPr>
            <a:r>
              <a:rPr lang="en-US" sz="1200" dirty="0" smtClean="0">
                <a:solidFill>
                  <a:schemeClr val="tx2"/>
                </a:solidFill>
                <a:latin typeface="Times New Roman" pitchFamily="18" charset="0"/>
              </a:rPr>
              <a:t>painful pelvic exams</a:t>
            </a:r>
          </a:p>
          <a:p>
            <a:pPr>
              <a:buClr>
                <a:schemeClr val="tx2"/>
              </a:buClr>
              <a:buFontTx/>
              <a:buChar char="·"/>
            </a:pPr>
            <a:endParaRPr lang="en-US" sz="1100" dirty="0" smtClean="0">
              <a:solidFill>
                <a:schemeClr val="tx2"/>
              </a:solidFill>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Clr>
                <a:schemeClr val="tx2"/>
              </a:buClr>
              <a:buFontTx/>
              <a:buChar char="·"/>
            </a:pPr>
            <a:r>
              <a:rPr lang="en-US" sz="2400" dirty="0" smtClean="0">
                <a:solidFill>
                  <a:schemeClr val="tx2"/>
                </a:solidFill>
                <a:latin typeface="Times New Roman" pitchFamily="18" charset="0"/>
              </a:rPr>
              <a:t>Infertility</a:t>
            </a:r>
          </a:p>
          <a:p>
            <a:pPr lvl="1">
              <a:buClr>
                <a:schemeClr val="tx2"/>
              </a:buClr>
              <a:buFontTx/>
              <a:buChar char="·"/>
            </a:pPr>
            <a:r>
              <a:rPr lang="en-US" sz="1800" dirty="0" smtClean="0">
                <a:solidFill>
                  <a:schemeClr val="tx2"/>
                </a:solidFill>
                <a:latin typeface="Times New Roman" pitchFamily="18" charset="0"/>
              </a:rPr>
              <a:t>about 30% of infertile women have endometriosis</a:t>
            </a:r>
          </a:p>
          <a:p>
            <a:pPr lvl="1">
              <a:buClr>
                <a:schemeClr val="tx2"/>
              </a:buClr>
              <a:buFontTx/>
              <a:buChar char="·"/>
            </a:pPr>
            <a:r>
              <a:rPr lang="en-US" sz="1800" dirty="0" err="1" smtClean="0">
                <a:solidFill>
                  <a:schemeClr val="tx2"/>
                </a:solidFill>
                <a:latin typeface="Times New Roman" pitchFamily="18" charset="0"/>
              </a:rPr>
              <a:t>endo</a:t>
            </a:r>
            <a:r>
              <a:rPr lang="en-US" sz="1800" dirty="0" smtClean="0">
                <a:solidFill>
                  <a:schemeClr val="tx2"/>
                </a:solidFill>
                <a:latin typeface="Times New Roman" pitchFamily="18" charset="0"/>
              </a:rPr>
              <a:t> reduces a woman’s chance of conceiving each month by 12-36%</a:t>
            </a:r>
          </a:p>
          <a:p>
            <a:pPr lvl="1">
              <a:buClr>
                <a:schemeClr val="tx2"/>
              </a:buClr>
              <a:buFontTx/>
              <a:buChar char="·"/>
            </a:pPr>
            <a:r>
              <a:rPr lang="en-US" sz="1800" dirty="0" smtClean="0">
                <a:solidFill>
                  <a:schemeClr val="tx2"/>
                </a:solidFill>
                <a:latin typeface="Times New Roman" pitchFamily="18" charset="0"/>
              </a:rPr>
              <a:t>in the ovaries- can produce cysts that prevent eggs from being released</a:t>
            </a:r>
          </a:p>
          <a:p>
            <a:pPr lvl="1">
              <a:buClr>
                <a:schemeClr val="tx2"/>
              </a:buClr>
              <a:buFontTx/>
              <a:buChar char="·"/>
            </a:pPr>
            <a:r>
              <a:rPr lang="en-US" sz="1800" dirty="0" smtClean="0">
                <a:solidFill>
                  <a:schemeClr val="tx2"/>
                </a:solidFill>
                <a:latin typeface="Times New Roman" pitchFamily="18" charset="0"/>
              </a:rPr>
              <a:t>in the fallopian tubes- implants can block the passage of an egg</a:t>
            </a:r>
          </a:p>
          <a:p>
            <a:pPr lvl="1">
              <a:buClr>
                <a:schemeClr val="tx2"/>
              </a:buClr>
              <a:buFontTx/>
              <a:buChar char="·"/>
            </a:pPr>
            <a:r>
              <a:rPr lang="en-US" sz="1800" dirty="0" smtClean="0">
                <a:solidFill>
                  <a:schemeClr val="tx2"/>
                </a:solidFill>
                <a:latin typeface="Times New Roman" pitchFamily="18" charset="0"/>
              </a:rPr>
              <a:t>adhesions can also fix ovaries and tubes in place and prevent so that projections can’t grasp egg and move it into the fallopian tubes (Farley, 1993)</a:t>
            </a:r>
          </a:p>
          <a:p>
            <a:pPr lvl="1">
              <a:buClr>
                <a:schemeClr val="tx2"/>
              </a:buClr>
              <a:buFontTx/>
              <a:buChar char="·"/>
            </a:pPr>
            <a:r>
              <a:rPr lang="en-US" sz="1800" dirty="0" smtClean="0">
                <a:solidFill>
                  <a:schemeClr val="tx2"/>
                </a:solidFill>
                <a:latin typeface="Times New Roman" pitchFamily="18" charset="0"/>
              </a:rPr>
              <a:t>prostaglandins secreted by the active, young endometrial implants interfere with the implantation of the egg by stimulating the uterus to reject the egg</a:t>
            </a:r>
          </a:p>
          <a:p>
            <a:pPr lvl="1">
              <a:buClr>
                <a:schemeClr val="tx2"/>
              </a:buClr>
              <a:buFontTx/>
              <a:buChar char="·"/>
            </a:pPr>
            <a:r>
              <a:rPr lang="en-US" sz="1800" dirty="0" smtClean="0">
                <a:solidFill>
                  <a:schemeClr val="tx2"/>
                </a:solidFill>
                <a:latin typeface="Times New Roman" pitchFamily="18" charset="0"/>
              </a:rPr>
              <a:t>even mild forms of </a:t>
            </a:r>
            <a:r>
              <a:rPr lang="en-US" sz="1800" dirty="0" err="1" smtClean="0">
                <a:solidFill>
                  <a:schemeClr val="tx2"/>
                </a:solidFill>
                <a:latin typeface="Times New Roman" pitchFamily="18" charset="0"/>
              </a:rPr>
              <a:t>endo</a:t>
            </a:r>
            <a:r>
              <a:rPr lang="en-US" sz="1800" dirty="0" smtClean="0">
                <a:solidFill>
                  <a:schemeClr val="tx2"/>
                </a:solidFill>
                <a:latin typeface="Times New Roman" pitchFamily="18" charset="0"/>
              </a:rPr>
              <a:t> (stages one and two) can cause infertility problems</a:t>
            </a:r>
          </a:p>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39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Clr>
                <a:schemeClr val="tx2"/>
              </a:buClr>
              <a:buFontTx/>
              <a:buChar char="·"/>
            </a:pPr>
            <a:r>
              <a:rPr lang="en-US" sz="2800" dirty="0" smtClean="0">
                <a:solidFill>
                  <a:schemeClr val="tx2"/>
                </a:solidFill>
                <a:latin typeface="Times New Roman" pitchFamily="18" charset="0"/>
              </a:rPr>
              <a:t>Laparoscopy</a:t>
            </a:r>
            <a:endParaRPr lang="en-US" sz="2000" dirty="0" smtClean="0">
              <a:solidFill>
                <a:schemeClr val="tx2"/>
              </a:solidFill>
              <a:latin typeface="Times New Roman" pitchFamily="18" charset="0"/>
            </a:endParaRPr>
          </a:p>
          <a:p>
            <a:pPr lvl="1">
              <a:buClr>
                <a:schemeClr val="tx2"/>
              </a:buClr>
              <a:buFontTx/>
              <a:buChar char="·"/>
            </a:pPr>
            <a:r>
              <a:rPr lang="en-US" sz="2000" dirty="0" smtClean="0">
                <a:solidFill>
                  <a:schemeClr val="tx2"/>
                </a:solidFill>
                <a:latin typeface="Times New Roman" pitchFamily="18" charset="0"/>
              </a:rPr>
              <a:t>The only accurate way to diagnose endometriosis.</a:t>
            </a:r>
          </a:p>
          <a:p>
            <a:pPr lvl="1">
              <a:buClr>
                <a:schemeClr val="tx2"/>
              </a:buClr>
              <a:buFontTx/>
              <a:buChar char="·"/>
            </a:pPr>
            <a:r>
              <a:rPr lang="en-US" sz="2000" dirty="0" smtClean="0">
                <a:solidFill>
                  <a:schemeClr val="tx2"/>
                </a:solidFill>
                <a:latin typeface="Times New Roman" pitchFamily="18" charset="0"/>
              </a:rPr>
              <a:t>Thin lighted tube is inserted into the abdominal cavity through a small incision in or near the bellybutton </a:t>
            </a:r>
          </a:p>
          <a:p>
            <a:pPr lvl="1">
              <a:buClr>
                <a:schemeClr val="tx2"/>
              </a:buClr>
              <a:buFontTx/>
              <a:buChar char="·"/>
            </a:pPr>
            <a:r>
              <a:rPr lang="en-US" sz="2000" dirty="0" smtClean="0">
                <a:solidFill>
                  <a:schemeClr val="tx2"/>
                </a:solidFill>
                <a:latin typeface="Times New Roman" pitchFamily="18" charset="0"/>
              </a:rPr>
              <a:t>the patient’s abdomen is distended with carbon dioxide gas to make the organs easier to see</a:t>
            </a:r>
          </a:p>
          <a:p>
            <a:pPr lvl="1">
              <a:buClr>
                <a:schemeClr val="tx2"/>
              </a:buClr>
              <a:buFontTx/>
              <a:buChar char="·"/>
            </a:pPr>
            <a:r>
              <a:rPr lang="en-US" sz="2000" dirty="0" smtClean="0">
                <a:solidFill>
                  <a:schemeClr val="tx2"/>
                </a:solidFill>
                <a:latin typeface="Times New Roman" pitchFamily="18" charset="0"/>
              </a:rPr>
              <a:t>the accuracy of laparoscopic diagnosis depends on the ability of the surgeon to recognize the disease (Olive and Schwartz, 1993)</a:t>
            </a:r>
          </a:p>
          <a:p>
            <a:pPr lvl="1">
              <a:buClr>
                <a:schemeClr val="tx2"/>
              </a:buClr>
              <a:buFontTx/>
              <a:buChar char="·"/>
            </a:pPr>
            <a:r>
              <a:rPr lang="en-US" sz="2000" dirty="0" smtClean="0">
                <a:solidFill>
                  <a:schemeClr val="tx2"/>
                </a:solidFill>
                <a:latin typeface="Times New Roman" pitchFamily="18" charset="0"/>
              </a:rPr>
              <a:t>post menopausal women make up only 2-4 % of all women who require a laparoscopy for endometriosis</a:t>
            </a:r>
          </a:p>
          <a:p>
            <a:pPr lvl="1">
              <a:buClr>
                <a:schemeClr val="tx2"/>
              </a:buClr>
              <a:buFontTx/>
              <a:buChar char="·"/>
            </a:pPr>
            <a:endParaRPr lang="en-US" sz="2000" dirty="0" smtClean="0">
              <a:solidFill>
                <a:schemeClr val="tx2"/>
              </a:solidFill>
              <a:latin typeface="Times New Roman" pitchFamily="18" charset="0"/>
            </a:endParaRPr>
          </a:p>
          <a:p>
            <a:pPr>
              <a:buClr>
                <a:schemeClr val="tx2"/>
              </a:buClr>
              <a:buFontTx/>
              <a:buChar char="·"/>
            </a:pPr>
            <a:r>
              <a:rPr lang="en-US" sz="2800" dirty="0" smtClean="0">
                <a:solidFill>
                  <a:schemeClr val="tx2"/>
                </a:solidFill>
                <a:latin typeface="Times New Roman" pitchFamily="18" charset="0"/>
              </a:rPr>
              <a:t>Blood testing</a:t>
            </a:r>
          </a:p>
          <a:p>
            <a:pPr lvl="1">
              <a:buClr>
                <a:schemeClr val="tx2"/>
              </a:buClr>
              <a:buFontTx/>
              <a:buChar char="·"/>
            </a:pPr>
            <a:r>
              <a:rPr lang="en-US" sz="1800" dirty="0" smtClean="0">
                <a:solidFill>
                  <a:schemeClr val="tx2"/>
                </a:solidFill>
                <a:latin typeface="Times New Roman" pitchFamily="18" charset="0"/>
              </a:rPr>
              <a:t>Increased amounts of chemical CA125</a:t>
            </a:r>
            <a:endParaRPr lang="en-US" sz="1600" dirty="0" smtClean="0">
              <a:solidFill>
                <a:schemeClr val="tx2"/>
              </a:solidFill>
              <a:latin typeface="Times New Roman" pitchFamily="18" charset="0"/>
            </a:endParaRPr>
          </a:p>
          <a:p>
            <a:pPr lvl="2">
              <a:buClr>
                <a:schemeClr val="tx2"/>
              </a:buClr>
              <a:buFontTx/>
              <a:buChar char="·"/>
            </a:pPr>
            <a:r>
              <a:rPr lang="en-US" sz="1600" dirty="0" smtClean="0">
                <a:solidFill>
                  <a:schemeClr val="tx2"/>
                </a:solidFill>
                <a:latin typeface="Times New Roman" pitchFamily="18" charset="0"/>
              </a:rPr>
              <a:t>CA-125  is a cell protein found in pelvic organs that appears to be elevated in cases of moderate or severe endometriosis (</a:t>
            </a:r>
            <a:r>
              <a:rPr lang="en-US" sz="1600" dirty="0" err="1" smtClean="0">
                <a:solidFill>
                  <a:schemeClr val="tx2"/>
                </a:solidFill>
                <a:latin typeface="Times New Roman" pitchFamily="18" charset="0"/>
              </a:rPr>
              <a:t>Mastro</a:t>
            </a:r>
            <a:r>
              <a:rPr lang="en-US" sz="1600" dirty="0" smtClean="0">
                <a:solidFill>
                  <a:schemeClr val="tx2"/>
                </a:solidFill>
                <a:latin typeface="Times New Roman" pitchFamily="18" charset="0"/>
              </a:rPr>
              <a:t>, 1996)</a:t>
            </a:r>
          </a:p>
          <a:p>
            <a:pPr lvl="2">
              <a:buClr>
                <a:schemeClr val="tx2"/>
              </a:buClr>
              <a:buFontTx/>
              <a:buChar char="·"/>
            </a:pPr>
            <a:r>
              <a:rPr lang="en-US" sz="1600" dirty="0" smtClean="0">
                <a:solidFill>
                  <a:schemeClr val="tx2"/>
                </a:solidFill>
                <a:latin typeface="Times New Roman" pitchFamily="18" charset="0"/>
              </a:rPr>
              <a:t>in women with moderate </a:t>
            </a:r>
            <a:r>
              <a:rPr lang="en-US" sz="1600" dirty="0" err="1" smtClean="0">
                <a:solidFill>
                  <a:schemeClr val="tx2"/>
                </a:solidFill>
                <a:latin typeface="Times New Roman" pitchFamily="18" charset="0"/>
              </a:rPr>
              <a:t>endo</a:t>
            </a:r>
            <a:r>
              <a:rPr lang="en-US" sz="1600" dirty="0" smtClean="0">
                <a:solidFill>
                  <a:schemeClr val="tx2"/>
                </a:solidFill>
                <a:latin typeface="Times New Roman" pitchFamily="18" charset="0"/>
              </a:rPr>
              <a:t>, 73% had increased levels of CA 125, and in women with severe </a:t>
            </a:r>
            <a:r>
              <a:rPr lang="en-US" sz="1600" dirty="0" err="1" smtClean="0">
                <a:solidFill>
                  <a:schemeClr val="tx2"/>
                </a:solidFill>
                <a:latin typeface="Times New Roman" pitchFamily="18" charset="0"/>
              </a:rPr>
              <a:t>endo</a:t>
            </a:r>
            <a:r>
              <a:rPr lang="en-US" sz="1600" dirty="0" smtClean="0">
                <a:solidFill>
                  <a:schemeClr val="tx2"/>
                </a:solidFill>
                <a:latin typeface="Times New Roman" pitchFamily="18" charset="0"/>
              </a:rPr>
              <a:t>, 100% had increased levels of CA 125</a:t>
            </a:r>
          </a:p>
          <a:p>
            <a:pPr lvl="2">
              <a:buClr>
                <a:schemeClr val="tx2"/>
              </a:buClr>
              <a:buFontTx/>
              <a:buChar char="·"/>
            </a:pPr>
            <a:r>
              <a:rPr lang="en-US" sz="1600" dirty="0" smtClean="0">
                <a:solidFill>
                  <a:schemeClr val="tx2"/>
                </a:solidFill>
                <a:latin typeface="Times New Roman" pitchFamily="18" charset="0"/>
              </a:rPr>
              <a:t>but because of poor specificity of this test for endometriosis, it is not considered useful for diagnostic procedures</a:t>
            </a:r>
          </a:p>
          <a:p>
            <a:pPr lvl="2">
              <a:buClr>
                <a:schemeClr val="tx2"/>
              </a:buClr>
              <a:buFontTx/>
              <a:buChar char="·"/>
            </a:pPr>
            <a:endParaRPr lang="en-US" sz="1600" dirty="0" smtClean="0">
              <a:solidFill>
                <a:schemeClr val="tx2"/>
              </a:solidFill>
              <a:latin typeface="Times New Roman" pitchFamily="18" charset="0"/>
            </a:endParaRPr>
          </a:p>
          <a:p>
            <a:pPr>
              <a:buClr>
                <a:schemeClr val="tx2"/>
              </a:buClr>
              <a:buFontTx/>
              <a:buChar char="·"/>
            </a:pPr>
            <a:r>
              <a:rPr lang="en-US" sz="2400" dirty="0" smtClean="0">
                <a:solidFill>
                  <a:schemeClr val="tx2"/>
                </a:solidFill>
                <a:latin typeface="Times New Roman" pitchFamily="18" charset="0"/>
              </a:rPr>
              <a:t>Beta-3</a:t>
            </a:r>
          </a:p>
          <a:p>
            <a:pPr lvl="1">
              <a:buClr>
                <a:schemeClr val="tx2"/>
              </a:buClr>
              <a:buFontTx/>
              <a:buChar char="·"/>
            </a:pPr>
            <a:r>
              <a:rPr lang="en-US" sz="1600" dirty="0" smtClean="0">
                <a:solidFill>
                  <a:schemeClr val="tx2"/>
                </a:solidFill>
                <a:latin typeface="Times New Roman" pitchFamily="18" charset="0"/>
              </a:rPr>
              <a:t>in healthy women, beta-3 appears on endometrial epithelial cells on the 19th or 20th day of the menstrual cycle</a:t>
            </a:r>
          </a:p>
          <a:p>
            <a:pPr lvl="1">
              <a:buClr>
                <a:schemeClr val="tx2"/>
              </a:buClr>
              <a:buFontTx/>
              <a:buChar char="·"/>
            </a:pPr>
            <a:r>
              <a:rPr lang="en-US" sz="1600" dirty="0" smtClean="0">
                <a:solidFill>
                  <a:schemeClr val="tx2"/>
                </a:solidFill>
                <a:latin typeface="Times New Roman" pitchFamily="18" charset="0"/>
              </a:rPr>
              <a:t>in women with endometriosis, beta-3 is absent on day 19 and 20</a:t>
            </a:r>
          </a:p>
          <a:p>
            <a:pPr lvl="1">
              <a:buClr>
                <a:schemeClr val="tx2"/>
              </a:buClr>
              <a:buFontTx/>
              <a:buChar char="·"/>
            </a:pPr>
            <a:r>
              <a:rPr lang="en-US" sz="1600" dirty="0" smtClean="0">
                <a:solidFill>
                  <a:schemeClr val="tx2"/>
                </a:solidFill>
                <a:latin typeface="Times New Roman" pitchFamily="18" charset="0"/>
              </a:rPr>
              <a:t>but not all women with endometriosis are missing the beta-3 protein</a:t>
            </a:r>
          </a:p>
          <a:p>
            <a:pPr lvl="1">
              <a:buClr>
                <a:schemeClr val="tx2"/>
              </a:buClr>
              <a:buFontTx/>
              <a:buChar char="·"/>
            </a:pPr>
            <a:r>
              <a:rPr lang="en-US" sz="1600" dirty="0" smtClean="0">
                <a:solidFill>
                  <a:schemeClr val="tx2"/>
                </a:solidFill>
                <a:latin typeface="Times New Roman" pitchFamily="18" charset="0"/>
              </a:rPr>
              <a:t>hopefully, beta-3 will be used to lead to the development of a cheap and easy test to diagnose endometriosis</a:t>
            </a:r>
          </a:p>
          <a:p>
            <a:pPr lvl="1">
              <a:buClr>
                <a:schemeClr val="tx2"/>
              </a:buClr>
              <a:buFontTx/>
              <a:buChar char="·"/>
            </a:pPr>
            <a:endParaRPr lang="en-US" sz="2400" dirty="0" smtClean="0">
              <a:solidFill>
                <a:schemeClr val="tx2"/>
              </a:solidFill>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50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84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89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06C1133-14E5-4761-BEC5-C609C81D9336}" type="slidenum">
              <a:rPr lang="en-US" smtClean="0"/>
              <a:pPr/>
              <a:t>92</a:t>
            </a:fld>
            <a:endParaRPr lang="en-US"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xfrm>
            <a:off x="685800" y="4343673"/>
            <a:ext cx="5486400" cy="4114566"/>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tx2"/>
              </a:buClr>
              <a:buFontTx/>
              <a:buChar char="·"/>
            </a:pPr>
            <a:r>
              <a:rPr lang="en-US" sz="1200" dirty="0" smtClean="0">
                <a:solidFill>
                  <a:schemeClr val="tx2"/>
                </a:solidFill>
                <a:latin typeface="Times New Roman" pitchFamily="18" charset="0"/>
              </a:rPr>
              <a:t>Medical definition:</a:t>
            </a:r>
          </a:p>
          <a:p>
            <a:pPr>
              <a:buClr>
                <a:schemeClr val="tx2"/>
              </a:buClr>
              <a:buFontTx/>
              <a:buChar char="·"/>
            </a:pPr>
            <a:r>
              <a:rPr lang="en-US" sz="1200" dirty="0" smtClean="0">
                <a:solidFill>
                  <a:schemeClr val="tx2"/>
                </a:solidFill>
                <a:latin typeface="Times New Roman" pitchFamily="18" charset="0"/>
              </a:rPr>
              <a:t> Endometriosis is </a:t>
            </a:r>
            <a:r>
              <a:rPr lang="en-US" sz="1200" dirty="0" err="1" smtClean="0">
                <a:solidFill>
                  <a:schemeClr val="tx2"/>
                </a:solidFill>
                <a:latin typeface="Times New Roman" pitchFamily="18" charset="0"/>
              </a:rPr>
              <a:t>endometrium</a:t>
            </a:r>
            <a:r>
              <a:rPr lang="en-US" sz="1200" dirty="0" smtClean="0">
                <a:solidFill>
                  <a:schemeClr val="tx2"/>
                </a:solidFill>
                <a:latin typeface="Times New Roman" pitchFamily="18" charset="0"/>
              </a:rPr>
              <a:t> including both endometrial glands and </a:t>
            </a:r>
            <a:r>
              <a:rPr lang="en-US" sz="1200" dirty="0" err="1" smtClean="0">
                <a:solidFill>
                  <a:schemeClr val="tx2"/>
                </a:solidFill>
                <a:latin typeface="Times New Roman" pitchFamily="18" charset="0"/>
              </a:rPr>
              <a:t>stroma</a:t>
            </a:r>
            <a:r>
              <a:rPr lang="en-US" sz="1200" dirty="0" smtClean="0">
                <a:solidFill>
                  <a:schemeClr val="tx2"/>
                </a:solidFill>
                <a:latin typeface="Times New Roman" pitchFamily="18" charset="0"/>
              </a:rPr>
              <a:t> in an ectopic location (Albee, 1997)</a:t>
            </a:r>
          </a:p>
          <a:p>
            <a:pPr>
              <a:buClr>
                <a:schemeClr val="tx2"/>
              </a:buClr>
              <a:buFontTx/>
              <a:buChar char="·"/>
            </a:pPr>
            <a:r>
              <a:rPr lang="en-US" sz="1200" dirty="0" smtClean="0">
                <a:solidFill>
                  <a:schemeClr val="tx2"/>
                </a:solidFill>
                <a:latin typeface="Times New Roman" pitchFamily="18" charset="0"/>
              </a:rPr>
              <a:t>endometriosis occurs when the same type of tissue that makes up the endometrial lining of the uterus grows on other structures in the pelvis.  These cells respond to fluctuations just like those in inside the uterus enlarging and multiplying as the ovaries produce estrogen and progesterone during the menstrual cycle (Garner, 1997).</a:t>
            </a:r>
          </a:p>
          <a:p>
            <a:pPr>
              <a:buClr>
                <a:schemeClr val="tx2"/>
              </a:buClr>
              <a:buFontTx/>
              <a:buChar char="·"/>
            </a:pPr>
            <a:r>
              <a:rPr lang="en-US" sz="1200" dirty="0" err="1" smtClean="0">
                <a:solidFill>
                  <a:schemeClr val="tx2"/>
                </a:solidFill>
                <a:latin typeface="Times New Roman" pitchFamily="18" charset="0"/>
              </a:rPr>
              <a:t>endo</a:t>
            </a:r>
            <a:r>
              <a:rPr lang="en-US" sz="1200" dirty="0" smtClean="0">
                <a:solidFill>
                  <a:schemeClr val="tx2"/>
                </a:solidFill>
                <a:latin typeface="Times New Roman" pitchFamily="18" charset="0"/>
              </a:rPr>
              <a:t>=within, </a:t>
            </a:r>
            <a:r>
              <a:rPr lang="en-US" sz="1200" dirty="0" err="1" smtClean="0">
                <a:solidFill>
                  <a:schemeClr val="tx2"/>
                </a:solidFill>
                <a:latin typeface="Times New Roman" pitchFamily="18" charset="0"/>
              </a:rPr>
              <a:t>metri</a:t>
            </a:r>
            <a:r>
              <a:rPr lang="en-US" sz="1200" dirty="0" smtClean="0">
                <a:solidFill>
                  <a:schemeClr val="tx2"/>
                </a:solidFill>
                <a:latin typeface="Times New Roman" pitchFamily="18" charset="0"/>
              </a:rPr>
              <a:t>= uterus (womb), </a:t>
            </a:r>
            <a:r>
              <a:rPr lang="en-US" sz="1200" dirty="0" err="1" smtClean="0">
                <a:solidFill>
                  <a:schemeClr val="tx2"/>
                </a:solidFill>
                <a:latin typeface="Times New Roman" pitchFamily="18" charset="0"/>
              </a:rPr>
              <a:t>osis</a:t>
            </a:r>
            <a:r>
              <a:rPr lang="en-US" sz="1200" dirty="0" smtClean="0">
                <a:solidFill>
                  <a:schemeClr val="tx2"/>
                </a:solidFill>
                <a:latin typeface="Times New Roman" pitchFamily="18" charset="0"/>
              </a:rPr>
              <a:t>=condition</a:t>
            </a:r>
          </a:p>
          <a:p>
            <a:pPr>
              <a:buClr>
                <a:schemeClr val="tx2"/>
              </a:buClr>
              <a:buFontTx/>
              <a:buChar char="·"/>
            </a:pPr>
            <a:r>
              <a:rPr lang="en-US" sz="1200" dirty="0" smtClean="0">
                <a:solidFill>
                  <a:schemeClr val="tx2"/>
                </a:solidFill>
                <a:latin typeface="Times New Roman" pitchFamily="18" charset="0"/>
              </a:rPr>
              <a:t>found in 12-15 % of women (5 million women in the US)</a:t>
            </a:r>
          </a:p>
          <a:p>
            <a:pPr>
              <a:buClr>
                <a:schemeClr val="tx2"/>
              </a:buClr>
              <a:buFontTx/>
              <a:buChar char="·"/>
            </a:pPr>
            <a:r>
              <a:rPr lang="en-US" sz="1200" dirty="0" smtClean="0">
                <a:solidFill>
                  <a:schemeClr val="tx2"/>
                </a:solidFill>
                <a:latin typeface="Times New Roman" pitchFamily="18" charset="0"/>
              </a:rPr>
              <a:t>primarily found in women during their child-bearing years</a:t>
            </a:r>
          </a:p>
          <a:p>
            <a:pPr>
              <a:buClr>
                <a:schemeClr val="tx2"/>
              </a:buClr>
              <a:buFontTx/>
              <a:buChar char="·"/>
            </a:pPr>
            <a:r>
              <a:rPr lang="en-US" sz="1200" dirty="0" smtClean="0">
                <a:solidFill>
                  <a:schemeClr val="tx2"/>
                </a:solidFill>
                <a:latin typeface="Times New Roman" pitchFamily="18" charset="0"/>
              </a:rPr>
              <a:t>common among adolescents</a:t>
            </a:r>
          </a:p>
          <a:p>
            <a:pPr>
              <a:buClr>
                <a:schemeClr val="tx2"/>
              </a:buClr>
              <a:buFontTx/>
              <a:buChar char="·"/>
            </a:pPr>
            <a:r>
              <a:rPr lang="en-US" sz="1200" dirty="0" smtClean="0">
                <a:solidFill>
                  <a:schemeClr val="tx2"/>
                </a:solidFill>
                <a:latin typeface="Times New Roman" pitchFamily="18" charset="0"/>
              </a:rPr>
              <a:t>endometriosis is not cancer and there is no cure for it</a:t>
            </a:r>
          </a:p>
          <a:p>
            <a:pPr>
              <a:buClr>
                <a:schemeClr val="tx2"/>
              </a:buClr>
              <a:buFontTx/>
              <a:buChar char="·"/>
            </a:pPr>
            <a:r>
              <a:rPr lang="en-US" sz="1200" dirty="0" smtClean="0">
                <a:solidFill>
                  <a:schemeClr val="tx2"/>
                </a:solidFill>
                <a:latin typeface="Times New Roman" pitchFamily="18" charset="0"/>
              </a:rPr>
              <a:t>one of the most common diseases but it is also one of the least understood</a:t>
            </a:r>
          </a:p>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FC7EC28-CF0E-4711-B808-FFD0F2D91F00}" type="slidenum">
              <a:rPr lang="ar-SA" smtClean="0">
                <a:latin typeface="Times New Roman" pitchFamily="18" charset="0"/>
              </a:rPr>
              <a:pPr/>
              <a:t>7</a:t>
            </a:fld>
            <a:endParaRPr lang="en-US" smtClean="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4025"/>
            <a:ext cx="5029200" cy="4114488"/>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930DF6B-DB24-40E0-A154-FD5CE0F50C52}" type="slidenum">
              <a:rPr lang="ar-SA" smtClean="0">
                <a:latin typeface="Times New Roman" pitchFamily="18" charset="0"/>
              </a:rPr>
              <a:pPr/>
              <a:t>8</a:t>
            </a:fld>
            <a:endParaRPr lang="en-US" smtClean="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4025"/>
            <a:ext cx="5029200" cy="4114488"/>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12DFC750-2ED4-4D60-B8AD-E0CAB8E6DADF}" type="slidenum">
              <a:rPr lang="ar-SA" smtClean="0">
                <a:latin typeface="Times New Roman" pitchFamily="18" charset="0"/>
              </a:rPr>
              <a:pPr/>
              <a:t>9</a:t>
            </a:fld>
            <a:endParaRPr lang="en-US" smtClean="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44025"/>
            <a:ext cx="5029200" cy="4114488"/>
          </a:xfrm>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27651"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smtClean="0"/>
              <a:t>Upon closer view, these five small areas of endometriosis have a reddish-brown to bluish appearance. Typical locations for endometriosis may include: ovaries, uterine ligaments, rectovaginal septum, pelvic peritoneum, and laparotomy scars. Endometriosis may even be found at more distant locations such as appendix and vagina.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tx2"/>
              </a:buClr>
              <a:buFontTx/>
              <a:buChar char="·"/>
            </a:pPr>
            <a:r>
              <a:rPr lang="en-US" sz="2400" dirty="0" smtClean="0">
                <a:solidFill>
                  <a:schemeClr val="tx2"/>
                </a:solidFill>
                <a:latin typeface="Times New Roman" pitchFamily="18" charset="0"/>
              </a:rPr>
              <a:t>Are rates on the rise?</a:t>
            </a:r>
          </a:p>
          <a:p>
            <a:pPr lvl="1">
              <a:buClr>
                <a:schemeClr val="tx2"/>
              </a:buClr>
              <a:buFontTx/>
              <a:buChar char="·"/>
            </a:pPr>
            <a:r>
              <a:rPr lang="en-US" sz="2400" dirty="0" smtClean="0">
                <a:solidFill>
                  <a:schemeClr val="tx2"/>
                </a:solidFill>
                <a:latin typeface="Times New Roman" pitchFamily="18" charset="0"/>
              </a:rPr>
              <a:t>Causes: (</a:t>
            </a:r>
            <a:r>
              <a:rPr lang="en-US" sz="2400" dirty="0" err="1" smtClean="0">
                <a:solidFill>
                  <a:schemeClr val="tx2"/>
                </a:solidFill>
                <a:latin typeface="Times New Roman" pitchFamily="18" charset="0"/>
              </a:rPr>
              <a:t>Begany</a:t>
            </a:r>
            <a:r>
              <a:rPr lang="en-US" sz="2400" dirty="0" smtClean="0">
                <a:solidFill>
                  <a:schemeClr val="tx2"/>
                </a:solidFill>
                <a:latin typeface="Times New Roman" pitchFamily="18" charset="0"/>
              </a:rPr>
              <a:t>, 1997)</a:t>
            </a:r>
          </a:p>
          <a:p>
            <a:pPr lvl="2">
              <a:buClr>
                <a:schemeClr val="tx2"/>
              </a:buClr>
              <a:buFontTx/>
              <a:buChar char="·"/>
            </a:pPr>
            <a:r>
              <a:rPr lang="en-US" dirty="0" smtClean="0">
                <a:solidFill>
                  <a:schemeClr val="tx2"/>
                </a:solidFill>
                <a:latin typeface="Times New Roman" pitchFamily="18" charset="0"/>
              </a:rPr>
              <a:t>changing patterns of menstruation</a:t>
            </a:r>
          </a:p>
          <a:p>
            <a:pPr lvl="3">
              <a:buClr>
                <a:schemeClr val="tx2"/>
              </a:buClr>
              <a:buFontTx/>
              <a:buChar char="·"/>
            </a:pPr>
            <a:r>
              <a:rPr lang="en-US" dirty="0" smtClean="0">
                <a:solidFill>
                  <a:schemeClr val="tx2"/>
                </a:solidFill>
                <a:latin typeface="Times New Roman" pitchFamily="18" charset="0"/>
              </a:rPr>
              <a:t>women today have delayed childbirth until their  30s and 40s, meaning they have more periods, which leads to a greater chance for endometrial tissue to migrate through the fallopian tubes</a:t>
            </a:r>
          </a:p>
          <a:p>
            <a:pPr lvl="2">
              <a:buClr>
                <a:schemeClr val="tx2"/>
              </a:buClr>
              <a:buFontTx/>
              <a:buChar char="·"/>
            </a:pPr>
            <a:r>
              <a:rPr lang="en-US" dirty="0" smtClean="0">
                <a:solidFill>
                  <a:schemeClr val="tx2"/>
                </a:solidFill>
                <a:latin typeface="Times New Roman" pitchFamily="18" charset="0"/>
              </a:rPr>
              <a:t>greater awareness leads to more diagnosis</a:t>
            </a:r>
          </a:p>
          <a:p>
            <a:pPr lvl="2">
              <a:buClr>
                <a:schemeClr val="tx2"/>
              </a:buClr>
              <a:buFontTx/>
              <a:buChar char="·"/>
            </a:pPr>
            <a:r>
              <a:rPr lang="en-US" dirty="0" smtClean="0">
                <a:solidFill>
                  <a:schemeClr val="tx2"/>
                </a:solidFill>
                <a:latin typeface="Times New Roman" pitchFamily="18" charset="0"/>
              </a:rPr>
              <a:t>environmental toxin dioxin exposure is thought to increase endometriosis occurrences</a:t>
            </a:r>
          </a:p>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Clr>
                <a:schemeClr val="tx2"/>
              </a:buClr>
              <a:buFontTx/>
              <a:buChar char="·"/>
            </a:pPr>
            <a:r>
              <a:rPr lang="en-US" sz="2000" dirty="0" smtClean="0">
                <a:solidFill>
                  <a:schemeClr val="tx2"/>
                </a:solidFill>
                <a:latin typeface="Times New Roman" pitchFamily="18" charset="0"/>
              </a:rPr>
              <a:t>retrograde menstruation (or </a:t>
            </a:r>
            <a:r>
              <a:rPr lang="en-US" sz="2000" dirty="0" err="1" smtClean="0">
                <a:solidFill>
                  <a:schemeClr val="tx2"/>
                </a:solidFill>
                <a:latin typeface="Times New Roman" pitchFamily="18" charset="0"/>
              </a:rPr>
              <a:t>transtubal</a:t>
            </a:r>
            <a:r>
              <a:rPr lang="en-US" sz="2000" dirty="0" smtClean="0">
                <a:solidFill>
                  <a:schemeClr val="tx2"/>
                </a:solidFill>
                <a:latin typeface="Times New Roman" pitchFamily="18" charset="0"/>
              </a:rPr>
              <a:t> migration theory)</a:t>
            </a:r>
          </a:p>
          <a:p>
            <a:pPr lvl="1">
              <a:buClr>
                <a:schemeClr val="tx2"/>
              </a:buClr>
              <a:buFontTx/>
              <a:buChar char="·"/>
            </a:pPr>
            <a:r>
              <a:rPr lang="en-US" sz="2000" dirty="0" smtClean="0">
                <a:solidFill>
                  <a:schemeClr val="tx2"/>
                </a:solidFill>
                <a:latin typeface="Times New Roman" pitchFamily="18" charset="0"/>
              </a:rPr>
              <a:t>theory of Dr. John Sampson</a:t>
            </a:r>
          </a:p>
          <a:p>
            <a:pPr lvl="1">
              <a:buClr>
                <a:schemeClr val="tx2"/>
              </a:buClr>
              <a:buFontTx/>
              <a:buChar char="·"/>
            </a:pPr>
            <a:r>
              <a:rPr lang="en-US" sz="2000" dirty="0" smtClean="0">
                <a:solidFill>
                  <a:schemeClr val="tx2"/>
                </a:solidFill>
                <a:latin typeface="Times New Roman" pitchFamily="18" charset="0"/>
              </a:rPr>
              <a:t>backward flow of menstrual fluid into the pelvic region instead of out the vagina</a:t>
            </a:r>
          </a:p>
          <a:p>
            <a:pPr lvl="1">
              <a:buClr>
                <a:schemeClr val="tx2"/>
              </a:buClr>
              <a:buFontTx/>
              <a:buChar char="·"/>
            </a:pPr>
            <a:r>
              <a:rPr lang="en-US" sz="2000" dirty="0" smtClean="0">
                <a:solidFill>
                  <a:schemeClr val="tx2"/>
                </a:solidFill>
                <a:latin typeface="Times New Roman" pitchFamily="18" charset="0"/>
              </a:rPr>
              <a:t>endometrial cells attach to ovaries or elsewhere in uterus</a:t>
            </a:r>
          </a:p>
          <a:p>
            <a:pPr lvl="1">
              <a:buClr>
                <a:schemeClr val="tx2"/>
              </a:buClr>
              <a:buFontTx/>
              <a:buChar char="·"/>
            </a:pPr>
            <a:r>
              <a:rPr lang="en-US" sz="2000" dirty="0" smtClean="0">
                <a:solidFill>
                  <a:schemeClr val="tx2"/>
                </a:solidFill>
                <a:latin typeface="Times New Roman" pitchFamily="18" charset="0"/>
              </a:rPr>
              <a:t>all women are thought to have some degree of retrograde menstruation</a:t>
            </a:r>
          </a:p>
          <a:p>
            <a:pPr lvl="1">
              <a:buClr>
                <a:schemeClr val="tx2"/>
              </a:buClr>
              <a:buFontTx/>
              <a:buChar char="·"/>
            </a:pPr>
            <a:r>
              <a:rPr lang="en-US" sz="2000" dirty="0" smtClean="0">
                <a:solidFill>
                  <a:schemeClr val="tx2"/>
                </a:solidFill>
                <a:latin typeface="Times New Roman" pitchFamily="18" charset="0"/>
              </a:rPr>
              <a:t>does not account for development of </a:t>
            </a:r>
            <a:r>
              <a:rPr lang="en-US" sz="2000" dirty="0" err="1" smtClean="0">
                <a:solidFill>
                  <a:schemeClr val="tx2"/>
                </a:solidFill>
                <a:latin typeface="Times New Roman" pitchFamily="18" charset="0"/>
              </a:rPr>
              <a:t>endo</a:t>
            </a:r>
            <a:r>
              <a:rPr lang="en-US" sz="2000" dirty="0" smtClean="0">
                <a:solidFill>
                  <a:schemeClr val="tx2"/>
                </a:solidFill>
                <a:latin typeface="Times New Roman" pitchFamily="18" charset="0"/>
              </a:rPr>
              <a:t> in arms, legs, or brain, where they have been discovered</a:t>
            </a:r>
          </a:p>
          <a:p>
            <a:pPr lvl="1">
              <a:buClr>
                <a:schemeClr val="tx2"/>
              </a:buClr>
              <a:buFontTx/>
              <a:buChar char="·"/>
            </a:pPr>
            <a:r>
              <a:rPr lang="en-US" sz="2000" dirty="0" smtClean="0">
                <a:solidFill>
                  <a:schemeClr val="tx2"/>
                </a:solidFill>
                <a:latin typeface="Times New Roman" pitchFamily="18" charset="0"/>
              </a:rPr>
              <a:t>studies have shown that women who have obstructions of the lower genital tract which might cause menstrual back up, such as vaginal or uterine infections, have higher rates of endometriosis  (</a:t>
            </a:r>
            <a:r>
              <a:rPr lang="en-US" sz="2000" dirty="0" err="1" smtClean="0">
                <a:solidFill>
                  <a:schemeClr val="tx2"/>
                </a:solidFill>
                <a:latin typeface="Times New Roman" pitchFamily="18" charset="0"/>
              </a:rPr>
              <a:t>Mastro</a:t>
            </a:r>
            <a:r>
              <a:rPr lang="en-US" sz="2000" dirty="0" smtClean="0">
                <a:solidFill>
                  <a:schemeClr val="tx2"/>
                </a:solidFill>
                <a:latin typeface="Times New Roman" pitchFamily="18" charset="0"/>
              </a:rPr>
              <a:t>, 1996)</a:t>
            </a:r>
          </a:p>
          <a:p>
            <a:pPr lvl="1">
              <a:buClr>
                <a:schemeClr val="tx2"/>
              </a:buClr>
              <a:buFontTx/>
              <a:buChar char="·"/>
            </a:pPr>
            <a:endParaRPr lang="en-US" sz="2000" dirty="0" smtClean="0">
              <a:solidFill>
                <a:schemeClr val="tx2"/>
              </a:solidFill>
              <a:latin typeface="Times New Roman" pitchFamily="18" charset="0"/>
            </a:endParaRPr>
          </a:p>
          <a:p>
            <a:pPr>
              <a:buClr>
                <a:schemeClr val="tx2"/>
              </a:buClr>
              <a:buFontTx/>
              <a:buChar char="·"/>
            </a:pPr>
            <a:r>
              <a:rPr lang="en-US" sz="2400" dirty="0" smtClean="0">
                <a:solidFill>
                  <a:schemeClr val="tx2"/>
                </a:solidFill>
                <a:latin typeface="Times New Roman" pitchFamily="18" charset="0"/>
              </a:rPr>
              <a:t>Endometrial cells migrate to the wrong location during the embryonic stage of fetal development then activate and grow during puberty</a:t>
            </a:r>
          </a:p>
          <a:p>
            <a:pPr>
              <a:buClr>
                <a:schemeClr val="tx2"/>
              </a:buClr>
              <a:buFontTx/>
              <a:buChar char="·"/>
            </a:pPr>
            <a:endParaRPr lang="en-US" sz="2400" dirty="0" smtClean="0">
              <a:solidFill>
                <a:schemeClr val="tx2"/>
              </a:solidFill>
              <a:latin typeface="Times New Roman" pitchFamily="18" charset="0"/>
            </a:endParaRPr>
          </a:p>
          <a:p>
            <a:pPr>
              <a:buClr>
                <a:schemeClr val="tx2"/>
              </a:buClr>
              <a:buFontTx/>
              <a:buChar char="·"/>
            </a:pPr>
            <a:r>
              <a:rPr lang="en-US" sz="2400" dirty="0" smtClean="0">
                <a:solidFill>
                  <a:schemeClr val="tx2"/>
                </a:solidFill>
                <a:latin typeface="Times New Roman" pitchFamily="18" charset="0"/>
              </a:rPr>
              <a:t>Endometrial cells moves through the blood vessels and lymphatic system and implants in various tissues of the body</a:t>
            </a:r>
          </a:p>
          <a:p>
            <a:pPr>
              <a:buClr>
                <a:schemeClr val="tx2"/>
              </a:buClr>
              <a:buFontTx/>
              <a:buChar char="·"/>
            </a:pPr>
            <a:endParaRPr lang="en-US" sz="2400" dirty="0" smtClean="0">
              <a:solidFill>
                <a:schemeClr val="tx2"/>
              </a:solidFill>
              <a:latin typeface="Times New Roman" pitchFamily="18" charset="0"/>
            </a:endParaRPr>
          </a:p>
          <a:p>
            <a:pPr>
              <a:buClr>
                <a:schemeClr val="tx2"/>
              </a:buClr>
              <a:buFontTx/>
              <a:buChar char="·"/>
            </a:pPr>
            <a:r>
              <a:rPr lang="en-US" sz="2400" dirty="0" smtClean="0">
                <a:solidFill>
                  <a:schemeClr val="tx2"/>
                </a:solidFill>
                <a:latin typeface="Times New Roman" pitchFamily="18" charset="0"/>
              </a:rPr>
              <a:t>A possible link between </a:t>
            </a:r>
            <a:r>
              <a:rPr lang="en-US" sz="2400" dirty="0" err="1" smtClean="0">
                <a:solidFill>
                  <a:schemeClr val="tx2"/>
                </a:solidFill>
                <a:latin typeface="Times New Roman" pitchFamily="18" charset="0"/>
              </a:rPr>
              <a:t>endo</a:t>
            </a:r>
            <a:r>
              <a:rPr lang="en-US" sz="2400" dirty="0" smtClean="0">
                <a:solidFill>
                  <a:schemeClr val="tx2"/>
                </a:solidFill>
                <a:latin typeface="Times New Roman" pitchFamily="18" charset="0"/>
              </a:rPr>
              <a:t> and exposure to dioxin</a:t>
            </a:r>
          </a:p>
          <a:p>
            <a:pPr lvl="1">
              <a:buClr>
                <a:schemeClr val="tx2"/>
              </a:buClr>
              <a:buFontTx/>
              <a:buChar char="·"/>
            </a:pPr>
            <a:r>
              <a:rPr lang="en-US" sz="2000" dirty="0" smtClean="0">
                <a:solidFill>
                  <a:schemeClr val="tx2"/>
                </a:solidFill>
                <a:latin typeface="Times New Roman" pitchFamily="18" charset="0"/>
              </a:rPr>
              <a:t>dioxin is an environmental toxin (Dioxin, 1993)</a:t>
            </a:r>
          </a:p>
          <a:p>
            <a:pPr lvl="1">
              <a:buClr>
                <a:schemeClr val="tx2"/>
              </a:buClr>
              <a:buFontTx/>
              <a:buChar char="·"/>
            </a:pPr>
            <a:r>
              <a:rPr lang="en-US" sz="2000" dirty="0" smtClean="0">
                <a:solidFill>
                  <a:schemeClr val="tx2"/>
                </a:solidFill>
                <a:latin typeface="Times New Roman" pitchFamily="18" charset="0"/>
              </a:rPr>
              <a:t>found in humans through pesticides in diet, or airborne dioxin released by certain types of waste incineration</a:t>
            </a:r>
          </a:p>
          <a:p>
            <a:pPr lvl="1">
              <a:buClr>
                <a:schemeClr val="tx2"/>
              </a:buClr>
              <a:buFontTx/>
              <a:buChar char="·"/>
            </a:pPr>
            <a:r>
              <a:rPr lang="en-US" sz="2000" dirty="0" smtClean="0">
                <a:solidFill>
                  <a:schemeClr val="tx2"/>
                </a:solidFill>
                <a:latin typeface="Times New Roman" pitchFamily="18" charset="0"/>
              </a:rPr>
              <a:t>found to increase endometriosis in rhesus monkeys</a:t>
            </a:r>
          </a:p>
          <a:p>
            <a:pPr lvl="1">
              <a:buClr>
                <a:schemeClr val="tx2"/>
              </a:buClr>
              <a:buFontTx/>
              <a:buChar char="·"/>
            </a:pPr>
            <a:r>
              <a:rPr lang="en-US" sz="2000" dirty="0" smtClean="0">
                <a:solidFill>
                  <a:schemeClr val="tx2"/>
                </a:solidFill>
                <a:latin typeface="Times New Roman" pitchFamily="18" charset="0"/>
              </a:rPr>
              <a:t>the higher the dose of dioxin, the more severe the monkey’s endometriosis</a:t>
            </a:r>
          </a:p>
          <a:p>
            <a:pPr>
              <a:buClr>
                <a:schemeClr val="tx2"/>
              </a:buClr>
              <a:buFontTx/>
              <a:buChar char="·"/>
            </a:pPr>
            <a:endParaRPr lang="en-US" dirty="0" smtClean="0">
              <a:solidFill>
                <a:schemeClr val="tx2"/>
              </a:solidFill>
              <a:latin typeface="Times New Roman" pitchFamily="18" charset="0"/>
            </a:endParaRPr>
          </a:p>
          <a:p>
            <a:pPr lvl="1">
              <a:buClr>
                <a:schemeClr val="tx2"/>
              </a:buClr>
              <a:buFontTx/>
              <a:buNone/>
            </a:pPr>
            <a:endParaRPr lang="en-US" sz="2000" dirty="0" smtClean="0">
              <a:solidFill>
                <a:schemeClr val="tx2"/>
              </a:solidFill>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0F53187-80D1-49B1-888E-751AE2891535}"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3" y="393858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C5A009-5385-4EE4-85D2-37FFBE76F4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51000" b="-5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ynsurgery.org/ols/uploads/endo_gen_typical2.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ynsurgery.org/ols/uploads/endo_deep_atyp1.jpg"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ynsurgery.org/ols/uploads/endo_deep_atyp1.jpg"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ynsurgery.org/ols/uploads/endo_deep_atyp2.jp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ynsurgery.org/ols/uploads/endo_typ_atyp3.jpg"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ynsurgery.org/ols/uploads/endo_typ_atyp3.jpg" TargetMode="Externa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www.gynsurgery.org/ols/uploads/endo_typ_atyp2.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ynsurgery.org/ols/uploads/endo_typ_atyp3.jpg"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www.gynsurgery.org/ols/uploads/endo_typ_atyp5.jp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m/imgres?imgurl=http://www.emedicine.com/radio/images/2277ultrasound.jpg&amp;imgrefurl=http://www.emedicine.com/radio/topic250.htm&amp;h=200&amp;w=200&amp;sz=10&amp;hl=en&amp;start=1&amp;tbnid=lKBrQGzOiToZFM:&amp;tbnh=104&amp;tbnw=104&amp;prev=/images?q=endometrioma&amp;svnum=10&amp;hl=en&amp;lr=&amp;sa=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emedicine.com/cgi-bin/foxweb.exe/makezoom@/em/makezoom?picture=\websites\emedicine\radio\images\Large\2279endoT1.jpg&amp;template=izoom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gynsurgery.org/ols/uploads/endo_endometrioma_1.jpg" TargetMode="External"/><Relationship Id="rId7" Type="http://schemas.openxmlformats.org/officeDocument/2006/relationships/hyperlink" Target="http://www.gynsurgery.org/ols/uploads/endo_endometrioma_4.jp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hyperlink" Target="http://www.gynsurgery.org/ols/uploads/endo_endometrioma_2.jpg"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http://www.gynsurgery.org/ols/uploads/endo_endometrioma_5.jpg"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title"/>
          </p:nvPr>
        </p:nvSpPr>
        <p:spPr/>
        <p:txBody>
          <a:bodyPr/>
          <a:lstStyle/>
          <a:p>
            <a:endParaRPr lang="en-US" smtClean="0"/>
          </a:p>
        </p:txBody>
      </p:sp>
      <p:pic>
        <p:nvPicPr>
          <p:cNvPr id="6" name="Picture 9" descr="commom2"/>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9" name="Picture 3" descr="ALLA"/>
          <p:cNvPicPr>
            <a:picLocks noChangeAspect="1" noChangeArrowheads="1"/>
          </p:cNvPicPr>
          <p:nvPr/>
        </p:nvPicPr>
        <p:blipFill>
          <a:blip r:embed="rId4">
            <a:clrChange>
              <a:clrFrom>
                <a:srgbClr val="FFE15C"/>
              </a:clrFrom>
              <a:clrTo>
                <a:srgbClr val="FFE15C">
                  <a:alpha val="0"/>
                </a:srgbClr>
              </a:clrTo>
            </a:clrChange>
          </a:blip>
          <a:srcRect/>
          <a:stretch>
            <a:fillRect/>
          </a:stretch>
        </p:blipFill>
        <p:spPr bwMode="auto">
          <a:xfrm>
            <a:off x="5283200" y="3657600"/>
            <a:ext cx="3860800" cy="297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http://www-medlib.med.utah.edu/WebPath/jpeg4/FEM115.jpg"/>
          <p:cNvPicPr>
            <a:picLocks noChangeAspect="1" noChangeArrowheads="1"/>
          </p:cNvPicPr>
          <p:nvPr/>
        </p:nvPicPr>
        <p:blipFill>
          <a:blip r:embed="rId3"/>
          <a:srcRect/>
          <a:stretch>
            <a:fillRect/>
          </a:stretch>
        </p:blipFill>
        <p:spPr bwMode="auto">
          <a:xfrm>
            <a:off x="1692275" y="677863"/>
            <a:ext cx="7070725" cy="464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1143000"/>
          </a:xfrm>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Features of Endometriosis</a:t>
            </a:r>
          </a:p>
        </p:txBody>
      </p:sp>
      <p:sp>
        <p:nvSpPr>
          <p:cNvPr id="6147" name="Rectangle 3"/>
          <p:cNvSpPr>
            <a:spLocks noGrp="1" noChangeArrowheads="1"/>
          </p:cNvSpPr>
          <p:nvPr>
            <p:ph type="body" idx="1"/>
          </p:nvPr>
        </p:nvSpPr>
        <p:spPr>
          <a:xfrm>
            <a:off x="762000" y="1600200"/>
            <a:ext cx="8001000" cy="5257800"/>
          </a:xfrm>
        </p:spPr>
        <p:txBody>
          <a:bodyPr/>
          <a:lstStyle/>
          <a:p>
            <a:pPr eaLnBrk="1" hangingPunct="1"/>
            <a:r>
              <a:rPr lang="en-US" b="1" dirty="0" smtClean="0">
                <a:solidFill>
                  <a:srgbClr val="0070C0"/>
                </a:solidFill>
                <a:effectLst>
                  <a:outerShdw blurRad="38100" dist="38100" dir="2700000" algn="tl">
                    <a:srgbClr val="000000">
                      <a:alpha val="43137"/>
                    </a:srgbClr>
                  </a:outerShdw>
                </a:effectLst>
              </a:rPr>
              <a:t>Prevalence</a:t>
            </a:r>
            <a:r>
              <a:rPr lang="en-US" b="1" dirty="0" smtClean="0">
                <a:solidFill>
                  <a:srgbClr val="0070C0"/>
                </a:solidFill>
              </a:rPr>
              <a:t> 2-50% of women; 21-47% of infertility cases</a:t>
            </a:r>
          </a:p>
          <a:p>
            <a:pPr eaLnBrk="1" hangingPunct="1">
              <a:lnSpc>
                <a:spcPct val="20000"/>
              </a:lnSpc>
            </a:pPr>
            <a:endParaRPr lang="en-US" b="1" dirty="0" smtClean="0">
              <a:solidFill>
                <a:srgbClr val="0070C0"/>
              </a:solidFill>
            </a:endParaRPr>
          </a:p>
          <a:p>
            <a:pPr eaLnBrk="1" hangingPunct="1"/>
            <a:r>
              <a:rPr lang="en-US" b="1" dirty="0" smtClean="0">
                <a:solidFill>
                  <a:srgbClr val="0070C0"/>
                </a:solidFill>
              </a:rPr>
              <a:t>Exposure to ovarian hormones appears to be essential</a:t>
            </a:r>
          </a:p>
          <a:p>
            <a:pPr eaLnBrk="1" hangingPunct="1">
              <a:lnSpc>
                <a:spcPct val="20000"/>
              </a:lnSpc>
            </a:pPr>
            <a:endParaRPr lang="en-US" b="1" dirty="0" smtClean="0">
              <a:solidFill>
                <a:srgbClr val="0070C0"/>
              </a:solidFill>
            </a:endParaRPr>
          </a:p>
          <a:p>
            <a:pPr eaLnBrk="1" hangingPunct="1"/>
            <a:r>
              <a:rPr lang="en-US" b="1" dirty="0" smtClean="0">
                <a:solidFill>
                  <a:srgbClr val="0070C0"/>
                </a:solidFill>
                <a:effectLst>
                  <a:outerShdw blurRad="38100" dist="38100" dir="2700000" algn="tl">
                    <a:srgbClr val="000000">
                      <a:alpha val="43137"/>
                    </a:srgbClr>
                  </a:outerShdw>
                </a:effectLst>
              </a:rPr>
              <a:t>No</a:t>
            </a:r>
            <a:r>
              <a:rPr lang="en-US" b="1" dirty="0" smtClean="0">
                <a:solidFill>
                  <a:srgbClr val="0070C0"/>
                </a:solidFill>
              </a:rPr>
              <a:t> known racial or socioeconomic predilection</a:t>
            </a:r>
          </a:p>
          <a:p>
            <a:pPr eaLnBrk="1" hangingPunct="1">
              <a:lnSpc>
                <a:spcPct val="30000"/>
              </a:lnSpc>
            </a:pPr>
            <a:endParaRPr lang="en-US" b="1" dirty="0" smtClean="0">
              <a:solidFill>
                <a:srgbClr val="0070C0"/>
              </a:solidFill>
            </a:endParaRPr>
          </a:p>
          <a:p>
            <a:pPr eaLnBrk="1" hangingPunct="1"/>
            <a:r>
              <a:rPr lang="en-US" b="1" dirty="0" smtClean="0">
                <a:solidFill>
                  <a:srgbClr val="0070C0"/>
                </a:solidFill>
              </a:rPr>
              <a:t>Severe disease may occur in </a:t>
            </a:r>
            <a:r>
              <a:rPr lang="en-US" b="1" dirty="0" smtClean="0">
                <a:solidFill>
                  <a:srgbClr val="0070C0"/>
                </a:solidFill>
                <a:effectLst>
                  <a:outerShdw blurRad="38100" dist="38100" dir="2700000" algn="tl">
                    <a:srgbClr val="000000">
                      <a:alpha val="43137"/>
                    </a:srgbClr>
                  </a:outerShdw>
                </a:effectLst>
              </a:rPr>
              <a:t>families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Is Endometriosis Increasing?</a:t>
            </a:r>
          </a:p>
        </p:txBody>
      </p:sp>
      <p:sp>
        <p:nvSpPr>
          <p:cNvPr id="7171" name="Rectangle 3"/>
          <p:cNvSpPr>
            <a:spLocks noGrp="1" noChangeArrowheads="1"/>
          </p:cNvSpPr>
          <p:nvPr>
            <p:ph type="body" idx="1"/>
          </p:nvPr>
        </p:nvSpPr>
        <p:spPr>
          <a:xfrm>
            <a:off x="846667" y="1600201"/>
            <a:ext cx="7772400" cy="4525963"/>
          </a:xfrm>
        </p:spPr>
        <p:txBody>
          <a:bodyPr>
            <a:normAutofit fontScale="77500" lnSpcReduction="20000"/>
          </a:bodyPr>
          <a:lstStyle/>
          <a:p>
            <a:pPr eaLnBrk="1" hangingPunct="1">
              <a:lnSpc>
                <a:spcPct val="120000"/>
              </a:lnSpc>
            </a:pPr>
            <a:r>
              <a:rPr lang="en-US" sz="2800" b="1" dirty="0" smtClean="0">
                <a:solidFill>
                  <a:srgbClr val="0070C0"/>
                </a:solidFill>
              </a:rPr>
              <a:t>1965-1984, endometriosis </a:t>
            </a:r>
            <a:r>
              <a:rPr lang="en-US" sz="2800" b="1" dirty="0" smtClean="0">
                <a:solidFill>
                  <a:schemeClr val="accent6">
                    <a:lumMod val="75000"/>
                  </a:schemeClr>
                </a:solidFill>
                <a:effectLst>
                  <a:outerShdw blurRad="38100" dist="38100" dir="2700000" algn="tl">
                    <a:srgbClr val="000000">
                      <a:alpha val="43137"/>
                    </a:srgbClr>
                  </a:outerShdw>
                </a:effectLst>
              </a:rPr>
              <a:t>rose</a:t>
            </a:r>
            <a:r>
              <a:rPr lang="en-US" sz="2800" b="1" dirty="0" smtClean="0">
                <a:solidFill>
                  <a:srgbClr val="0070C0"/>
                </a:solidFill>
                <a:effectLst>
                  <a:outerShdw blurRad="38100" dist="38100" dir="2700000" algn="tl">
                    <a:srgbClr val="000000">
                      <a:alpha val="43137"/>
                    </a:srgbClr>
                  </a:outerShdw>
                </a:effectLst>
              </a:rPr>
              <a:t> </a:t>
            </a:r>
            <a:r>
              <a:rPr lang="en-US" sz="2800" b="1" dirty="0" smtClean="0">
                <a:solidFill>
                  <a:srgbClr val="0070C0"/>
                </a:solidFill>
              </a:rPr>
              <a:t>from 10 to 19% as primary indication for hysterectomy </a:t>
            </a:r>
          </a:p>
          <a:p>
            <a:pPr eaLnBrk="1" hangingPunct="1">
              <a:lnSpc>
                <a:spcPct val="20000"/>
              </a:lnSpc>
            </a:pPr>
            <a:endParaRPr lang="en-US" sz="2800" b="1" dirty="0" smtClean="0">
              <a:solidFill>
                <a:srgbClr val="0070C0"/>
              </a:solidFill>
            </a:endParaRPr>
          </a:p>
          <a:p>
            <a:pPr eaLnBrk="1" hangingPunct="1">
              <a:lnSpc>
                <a:spcPct val="120000"/>
              </a:lnSpc>
            </a:pPr>
            <a:r>
              <a:rPr lang="en-US" sz="2800" b="1" dirty="0" smtClean="0">
                <a:solidFill>
                  <a:srgbClr val="0070C0"/>
                </a:solidFill>
              </a:rPr>
              <a:t>Simultaneously, a trend of more conservative therapies was occurring, which suggests a true increase in the incidence </a:t>
            </a:r>
          </a:p>
          <a:p>
            <a:pPr eaLnBrk="1" hangingPunct="1">
              <a:lnSpc>
                <a:spcPct val="20000"/>
              </a:lnSpc>
            </a:pPr>
            <a:endParaRPr lang="en-US" sz="2800" b="1" dirty="0" smtClean="0">
              <a:solidFill>
                <a:srgbClr val="0070C0"/>
              </a:solidFill>
            </a:endParaRPr>
          </a:p>
          <a:p>
            <a:pPr>
              <a:lnSpc>
                <a:spcPct val="120000"/>
              </a:lnSpc>
            </a:pPr>
            <a:r>
              <a:rPr lang="en-US" sz="2800" b="1" dirty="0" smtClean="0">
                <a:solidFill>
                  <a:schemeClr val="accent6">
                    <a:lumMod val="75000"/>
                  </a:schemeClr>
                </a:solidFill>
              </a:rPr>
              <a:t>Theories</a:t>
            </a:r>
            <a:r>
              <a:rPr lang="en-US" sz="2800" b="1" dirty="0" smtClean="0">
                <a:solidFill>
                  <a:srgbClr val="0070C0"/>
                </a:solidFill>
              </a:rPr>
              <a:t> </a:t>
            </a:r>
          </a:p>
          <a:p>
            <a:pPr marL="514350" indent="-514350">
              <a:lnSpc>
                <a:spcPct val="120000"/>
              </a:lnSpc>
              <a:buFont typeface="+mj-lt"/>
              <a:buAutoNum type="arabicPeriod"/>
            </a:pPr>
            <a:r>
              <a:rPr lang="en-US" sz="2600" b="1" i="1" dirty="0" smtClean="0">
                <a:solidFill>
                  <a:schemeClr val="tx2">
                    <a:lumMod val="60000"/>
                    <a:lumOff val="40000"/>
                  </a:schemeClr>
                </a:solidFill>
              </a:rPr>
              <a:t>changing patterns of menstruation</a:t>
            </a:r>
          </a:p>
          <a:p>
            <a:pPr marL="514350" indent="-514350">
              <a:lnSpc>
                <a:spcPct val="120000"/>
              </a:lnSpc>
              <a:buFont typeface="+mj-lt"/>
              <a:buAutoNum type="arabicPeriod"/>
            </a:pPr>
            <a:r>
              <a:rPr lang="en-US" sz="2600" b="1" i="1" dirty="0" smtClean="0">
                <a:solidFill>
                  <a:schemeClr val="tx2">
                    <a:lumMod val="60000"/>
                    <a:lumOff val="40000"/>
                  </a:schemeClr>
                </a:solidFill>
              </a:rPr>
              <a:t>women today have delayed childbirth until their  30s and 40s, meaning they have more periods, which leads to a greater chance for endometrial tissue to migrate through the fallopian tubes</a:t>
            </a:r>
          </a:p>
          <a:p>
            <a:pPr marL="514350" indent="-514350">
              <a:lnSpc>
                <a:spcPct val="120000"/>
              </a:lnSpc>
              <a:buFont typeface="+mj-lt"/>
              <a:buAutoNum type="arabicPeriod"/>
            </a:pPr>
            <a:r>
              <a:rPr lang="en-US" sz="2600" b="1" i="1" dirty="0" smtClean="0">
                <a:solidFill>
                  <a:schemeClr val="tx2">
                    <a:lumMod val="60000"/>
                    <a:lumOff val="40000"/>
                  </a:schemeClr>
                </a:solidFill>
              </a:rPr>
              <a:t>greater awareness leads to more diagnosis</a:t>
            </a:r>
          </a:p>
          <a:p>
            <a:pPr marL="514350" indent="-514350">
              <a:lnSpc>
                <a:spcPct val="120000"/>
              </a:lnSpc>
              <a:buFont typeface="+mj-lt"/>
              <a:buAutoNum type="arabicPeriod"/>
            </a:pPr>
            <a:r>
              <a:rPr lang="en-US" sz="2600" b="1" i="1" dirty="0" smtClean="0">
                <a:solidFill>
                  <a:schemeClr val="tx2">
                    <a:lumMod val="60000"/>
                    <a:lumOff val="40000"/>
                  </a:schemeClr>
                </a:solidFill>
              </a:rPr>
              <a:t>environmental toxin dioxin exposure is thought to increase endometriosis occurrences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b="1" dirty="0">
                <a:solidFill>
                  <a:schemeClr val="accent2">
                    <a:lumMod val="60000"/>
                    <a:lumOff val="40000"/>
                  </a:schemeClr>
                </a:solidFill>
                <a:effectLst>
                  <a:outerShdw blurRad="38100" dist="38100" dir="2700000" algn="tl">
                    <a:srgbClr val="000000">
                      <a:alpha val="43137"/>
                    </a:srgbClr>
                  </a:outerShdw>
                </a:effectLst>
              </a:rPr>
              <a:t>Age at Diagnosis</a:t>
            </a:r>
          </a:p>
        </p:txBody>
      </p:sp>
      <p:sp>
        <p:nvSpPr>
          <p:cNvPr id="8195" name="Rectangle 3"/>
          <p:cNvSpPr>
            <a:spLocks noChangeArrowheads="1"/>
          </p:cNvSpPr>
          <p:nvPr/>
        </p:nvSpPr>
        <p:spPr bwMode="auto">
          <a:xfrm>
            <a:off x="63500" y="1828800"/>
            <a:ext cx="9004300" cy="4822825"/>
          </a:xfrm>
          <a:prstGeom prst="rect">
            <a:avLst/>
          </a:prstGeom>
          <a:solidFill>
            <a:srgbClr val="FFFFFF"/>
          </a:solidFill>
          <a:ln w="12700">
            <a:noFill/>
            <a:miter lim="800000"/>
            <a:headEnd/>
            <a:tailEnd/>
          </a:ln>
          <a:effectLst/>
        </p:spPr>
        <p:txBody>
          <a:bodyPr/>
          <a:lstStyle/>
          <a:p>
            <a:endParaRPr lang="en-US"/>
          </a:p>
        </p:txBody>
      </p:sp>
      <p:sp>
        <p:nvSpPr>
          <p:cNvPr id="8196" name="Arc 4"/>
          <p:cNvSpPr>
            <a:spLocks/>
          </p:cNvSpPr>
          <p:nvPr/>
        </p:nvSpPr>
        <p:spPr bwMode="auto">
          <a:xfrm>
            <a:off x="4576763" y="3846513"/>
            <a:ext cx="3503612" cy="1196975"/>
          </a:xfrm>
          <a:custGeom>
            <a:avLst/>
            <a:gdLst>
              <a:gd name="G0" fmla="+- 0 0 0"/>
              <a:gd name="G1" fmla="+- 20031 0 0"/>
              <a:gd name="G2" fmla="+- 21600 0 0"/>
              <a:gd name="T0" fmla="*/ 8080 w 21600"/>
              <a:gd name="T1" fmla="*/ 0 h 26692"/>
              <a:gd name="T2" fmla="*/ 20547 w 21600"/>
              <a:gd name="T3" fmla="*/ 26692 h 26692"/>
              <a:gd name="T4" fmla="*/ 0 w 21600"/>
              <a:gd name="T5" fmla="*/ 20031 h 26692"/>
            </a:gdLst>
            <a:ahLst/>
            <a:cxnLst>
              <a:cxn ang="0">
                <a:pos x="T0" y="T1"/>
              </a:cxn>
              <a:cxn ang="0">
                <a:pos x="T2" y="T3"/>
              </a:cxn>
              <a:cxn ang="0">
                <a:pos x="T4" y="T5"/>
              </a:cxn>
            </a:cxnLst>
            <a:rect l="0" t="0" r="r" b="b"/>
            <a:pathLst>
              <a:path w="21600" h="26692" fill="none" extrusionOk="0">
                <a:moveTo>
                  <a:pt x="8080" y="-1"/>
                </a:moveTo>
                <a:cubicBezTo>
                  <a:pt x="16250" y="3294"/>
                  <a:pt x="21600" y="11221"/>
                  <a:pt x="21600" y="20031"/>
                </a:cubicBezTo>
                <a:cubicBezTo>
                  <a:pt x="21600" y="22292"/>
                  <a:pt x="21244" y="24540"/>
                  <a:pt x="20547" y="26692"/>
                </a:cubicBezTo>
              </a:path>
              <a:path w="21600" h="26692" stroke="0" extrusionOk="0">
                <a:moveTo>
                  <a:pt x="8080" y="-1"/>
                </a:moveTo>
                <a:cubicBezTo>
                  <a:pt x="16250" y="3294"/>
                  <a:pt x="21600" y="11221"/>
                  <a:pt x="21600" y="20031"/>
                </a:cubicBezTo>
                <a:cubicBezTo>
                  <a:pt x="21600" y="22292"/>
                  <a:pt x="21244" y="24540"/>
                  <a:pt x="20547" y="26692"/>
                </a:cubicBezTo>
                <a:lnTo>
                  <a:pt x="0" y="20031"/>
                </a:lnTo>
                <a:close/>
              </a:path>
            </a:pathLst>
          </a:custGeom>
          <a:solidFill>
            <a:srgbClr val="401030"/>
          </a:solidFill>
          <a:ln w="127000" cap="rnd">
            <a:noFill/>
            <a:round/>
            <a:headEnd/>
            <a:tailEnd/>
          </a:ln>
          <a:effectLst/>
        </p:spPr>
        <p:txBody>
          <a:bodyPr/>
          <a:lstStyle/>
          <a:p>
            <a:endParaRPr lang="en-US"/>
          </a:p>
        </p:txBody>
      </p:sp>
      <p:sp>
        <p:nvSpPr>
          <p:cNvPr id="8197" name="Freeform 5"/>
          <p:cNvSpPr>
            <a:spLocks/>
          </p:cNvSpPr>
          <p:nvPr/>
        </p:nvSpPr>
        <p:spPr bwMode="auto">
          <a:xfrm>
            <a:off x="4572000" y="3705225"/>
            <a:ext cx="3487738" cy="1047750"/>
          </a:xfrm>
          <a:custGeom>
            <a:avLst/>
            <a:gdLst/>
            <a:ahLst/>
            <a:cxnLst>
              <a:cxn ang="0">
                <a:pos x="0" y="0"/>
              </a:cxn>
              <a:cxn ang="0">
                <a:pos x="2196" y="0"/>
              </a:cxn>
              <a:cxn ang="0">
                <a:pos x="2196" y="644"/>
              </a:cxn>
              <a:cxn ang="0">
                <a:pos x="0" y="659"/>
              </a:cxn>
              <a:cxn ang="0">
                <a:pos x="0" y="0"/>
              </a:cxn>
            </a:cxnLst>
            <a:rect l="0" t="0" r="r" b="b"/>
            <a:pathLst>
              <a:path w="2197" h="660">
                <a:moveTo>
                  <a:pt x="0" y="0"/>
                </a:moveTo>
                <a:lnTo>
                  <a:pt x="2196" y="0"/>
                </a:lnTo>
                <a:lnTo>
                  <a:pt x="2196" y="644"/>
                </a:lnTo>
                <a:lnTo>
                  <a:pt x="0" y="659"/>
                </a:lnTo>
                <a:lnTo>
                  <a:pt x="0" y="0"/>
                </a:lnTo>
              </a:path>
            </a:pathLst>
          </a:custGeom>
          <a:solidFill>
            <a:srgbClr val="401030"/>
          </a:solidFill>
          <a:ln w="12700" cap="rnd" cmpd="sng">
            <a:noFill/>
            <a:prstDash val="solid"/>
            <a:round/>
            <a:headEnd type="none" w="med" len="med"/>
            <a:tailEnd type="none" w="med" len="med"/>
          </a:ln>
          <a:effectLst/>
        </p:spPr>
        <p:txBody>
          <a:bodyPr/>
          <a:lstStyle/>
          <a:p>
            <a:endParaRPr lang="en-US"/>
          </a:p>
        </p:txBody>
      </p:sp>
      <p:sp>
        <p:nvSpPr>
          <p:cNvPr id="8198" name="Line 6"/>
          <p:cNvSpPr>
            <a:spLocks noChangeShapeType="1"/>
          </p:cNvSpPr>
          <p:nvPr/>
        </p:nvSpPr>
        <p:spPr bwMode="auto">
          <a:xfrm>
            <a:off x="8083550" y="3705225"/>
            <a:ext cx="0" cy="1046163"/>
          </a:xfrm>
          <a:prstGeom prst="line">
            <a:avLst/>
          </a:prstGeom>
          <a:noFill/>
          <a:ln w="25400">
            <a:solidFill>
              <a:srgbClr val="000000"/>
            </a:solidFill>
            <a:round/>
            <a:headEnd/>
            <a:tailEnd/>
          </a:ln>
          <a:effectLst/>
        </p:spPr>
        <p:txBody>
          <a:bodyPr/>
          <a:lstStyle/>
          <a:p>
            <a:endParaRPr lang="en-US"/>
          </a:p>
        </p:txBody>
      </p:sp>
      <p:sp>
        <p:nvSpPr>
          <p:cNvPr id="8199" name="Freeform 7"/>
          <p:cNvSpPr>
            <a:spLocks/>
          </p:cNvSpPr>
          <p:nvPr/>
        </p:nvSpPr>
        <p:spPr bwMode="auto">
          <a:xfrm>
            <a:off x="4572000" y="3705225"/>
            <a:ext cx="3308350" cy="1287463"/>
          </a:xfrm>
          <a:custGeom>
            <a:avLst/>
            <a:gdLst/>
            <a:ahLst/>
            <a:cxnLst>
              <a:cxn ang="0">
                <a:pos x="0" y="0"/>
              </a:cxn>
              <a:cxn ang="0">
                <a:pos x="2083" y="165"/>
              </a:cxn>
              <a:cxn ang="0">
                <a:pos x="2083" y="810"/>
              </a:cxn>
              <a:cxn ang="0">
                <a:pos x="0" y="675"/>
              </a:cxn>
              <a:cxn ang="0">
                <a:pos x="0" y="0"/>
              </a:cxn>
            </a:cxnLst>
            <a:rect l="0" t="0" r="r" b="b"/>
            <a:pathLst>
              <a:path w="2084" h="811">
                <a:moveTo>
                  <a:pt x="0" y="0"/>
                </a:moveTo>
                <a:lnTo>
                  <a:pt x="2083" y="165"/>
                </a:lnTo>
                <a:lnTo>
                  <a:pt x="2083" y="810"/>
                </a:lnTo>
                <a:lnTo>
                  <a:pt x="0" y="675"/>
                </a:lnTo>
                <a:lnTo>
                  <a:pt x="0" y="0"/>
                </a:lnTo>
              </a:path>
            </a:pathLst>
          </a:custGeom>
          <a:solidFill>
            <a:srgbClr val="401030"/>
          </a:solidFill>
          <a:ln w="12700" cap="rnd" cmpd="sng">
            <a:noFill/>
            <a:prstDash val="solid"/>
            <a:round/>
            <a:headEnd type="none" w="med" len="med"/>
            <a:tailEnd type="none" w="med" len="med"/>
          </a:ln>
          <a:effectLst/>
        </p:spPr>
        <p:txBody>
          <a:bodyPr/>
          <a:lstStyle/>
          <a:p>
            <a:endParaRPr lang="en-US"/>
          </a:p>
        </p:txBody>
      </p:sp>
      <p:sp>
        <p:nvSpPr>
          <p:cNvPr id="8200" name="Line 8"/>
          <p:cNvSpPr>
            <a:spLocks noChangeShapeType="1"/>
          </p:cNvSpPr>
          <p:nvPr/>
        </p:nvSpPr>
        <p:spPr bwMode="auto">
          <a:xfrm>
            <a:off x="7904163" y="3970338"/>
            <a:ext cx="0" cy="1044575"/>
          </a:xfrm>
          <a:prstGeom prst="line">
            <a:avLst/>
          </a:prstGeom>
          <a:noFill/>
          <a:ln w="25400">
            <a:solidFill>
              <a:srgbClr val="000000"/>
            </a:solidFill>
            <a:round/>
            <a:headEnd/>
            <a:tailEnd/>
          </a:ln>
          <a:effectLst/>
        </p:spPr>
        <p:txBody>
          <a:bodyPr/>
          <a:lstStyle/>
          <a:p>
            <a:endParaRPr lang="en-US"/>
          </a:p>
        </p:txBody>
      </p:sp>
      <p:sp>
        <p:nvSpPr>
          <p:cNvPr id="8201" name="Arc 9"/>
          <p:cNvSpPr>
            <a:spLocks/>
          </p:cNvSpPr>
          <p:nvPr/>
        </p:nvSpPr>
        <p:spPr bwMode="auto">
          <a:xfrm>
            <a:off x="4576763" y="4745038"/>
            <a:ext cx="3503612" cy="298450"/>
          </a:xfrm>
          <a:custGeom>
            <a:avLst/>
            <a:gdLst>
              <a:gd name="G0" fmla="+- 0 0 0"/>
              <a:gd name="G1" fmla="+- 0 0 0"/>
              <a:gd name="G2" fmla="+- 21600 0 0"/>
              <a:gd name="T0" fmla="*/ 21600 w 21600"/>
              <a:gd name="T1" fmla="*/ 0 h 6661"/>
              <a:gd name="T2" fmla="*/ 20547 w 21600"/>
              <a:gd name="T3" fmla="*/ 6661 h 6661"/>
              <a:gd name="T4" fmla="*/ 0 w 21600"/>
              <a:gd name="T5" fmla="*/ 0 h 6661"/>
            </a:gdLst>
            <a:ahLst/>
            <a:cxnLst>
              <a:cxn ang="0">
                <a:pos x="T0" y="T1"/>
              </a:cxn>
              <a:cxn ang="0">
                <a:pos x="T2" y="T3"/>
              </a:cxn>
              <a:cxn ang="0">
                <a:pos x="T4" y="T5"/>
              </a:cxn>
            </a:cxnLst>
            <a:rect l="0" t="0" r="r" b="b"/>
            <a:pathLst>
              <a:path w="21600" h="6661" fill="none" extrusionOk="0">
                <a:moveTo>
                  <a:pt x="21600" y="0"/>
                </a:moveTo>
                <a:cubicBezTo>
                  <a:pt x="21600" y="2261"/>
                  <a:pt x="21244" y="4509"/>
                  <a:pt x="20547" y="6661"/>
                </a:cubicBezTo>
              </a:path>
              <a:path w="21600" h="6661" stroke="0" extrusionOk="0">
                <a:moveTo>
                  <a:pt x="21600" y="0"/>
                </a:moveTo>
                <a:cubicBezTo>
                  <a:pt x="21600" y="2261"/>
                  <a:pt x="21244" y="4509"/>
                  <a:pt x="20547" y="6661"/>
                </a:cubicBezTo>
                <a:lnTo>
                  <a:pt x="0" y="0"/>
                </a:lnTo>
                <a:close/>
              </a:path>
            </a:pathLst>
          </a:custGeom>
          <a:noFill/>
          <a:ln w="25400" cap="rnd">
            <a:solidFill>
              <a:srgbClr val="000000"/>
            </a:solidFill>
            <a:round/>
            <a:headEnd/>
            <a:tailEnd/>
          </a:ln>
          <a:effectLst/>
        </p:spPr>
        <p:txBody>
          <a:bodyPr/>
          <a:lstStyle/>
          <a:p>
            <a:endParaRPr lang="en-US"/>
          </a:p>
        </p:txBody>
      </p:sp>
      <p:sp>
        <p:nvSpPr>
          <p:cNvPr id="8202" name="Arc 10"/>
          <p:cNvSpPr>
            <a:spLocks/>
          </p:cNvSpPr>
          <p:nvPr/>
        </p:nvSpPr>
        <p:spPr bwMode="auto">
          <a:xfrm>
            <a:off x="1074738" y="4337050"/>
            <a:ext cx="6835775" cy="1377950"/>
          </a:xfrm>
          <a:custGeom>
            <a:avLst/>
            <a:gdLst>
              <a:gd name="G0" fmla="+- 21600 0 0"/>
              <a:gd name="G1" fmla="+- 9131 0 0"/>
              <a:gd name="G2" fmla="+- 21600 0 0"/>
              <a:gd name="T0" fmla="*/ 42147 w 42147"/>
              <a:gd name="T1" fmla="*/ 15792 h 30731"/>
              <a:gd name="T2" fmla="*/ 2026 w 42147"/>
              <a:gd name="T3" fmla="*/ 0 h 30731"/>
              <a:gd name="T4" fmla="*/ 21600 w 42147"/>
              <a:gd name="T5" fmla="*/ 9131 h 30731"/>
            </a:gdLst>
            <a:ahLst/>
            <a:cxnLst>
              <a:cxn ang="0">
                <a:pos x="T0" y="T1"/>
              </a:cxn>
              <a:cxn ang="0">
                <a:pos x="T2" y="T3"/>
              </a:cxn>
              <a:cxn ang="0">
                <a:pos x="T4" y="T5"/>
              </a:cxn>
            </a:cxnLst>
            <a:rect l="0" t="0" r="r" b="b"/>
            <a:pathLst>
              <a:path w="42147" h="30731" fill="none" extrusionOk="0">
                <a:moveTo>
                  <a:pt x="42147" y="15792"/>
                </a:moveTo>
                <a:cubicBezTo>
                  <a:pt x="39259" y="24698"/>
                  <a:pt x="30962" y="30730"/>
                  <a:pt x="21600" y="30731"/>
                </a:cubicBezTo>
                <a:cubicBezTo>
                  <a:pt x="9670" y="30731"/>
                  <a:pt x="0" y="21060"/>
                  <a:pt x="0" y="9131"/>
                </a:cubicBezTo>
                <a:cubicBezTo>
                  <a:pt x="-1" y="5975"/>
                  <a:pt x="691" y="2858"/>
                  <a:pt x="2025" y="-1"/>
                </a:cubicBezTo>
              </a:path>
              <a:path w="42147" h="30731" stroke="0" extrusionOk="0">
                <a:moveTo>
                  <a:pt x="42147" y="15792"/>
                </a:moveTo>
                <a:cubicBezTo>
                  <a:pt x="39259" y="24698"/>
                  <a:pt x="30962" y="30730"/>
                  <a:pt x="21600" y="30731"/>
                </a:cubicBezTo>
                <a:cubicBezTo>
                  <a:pt x="9670" y="30731"/>
                  <a:pt x="0" y="21060"/>
                  <a:pt x="0" y="9131"/>
                </a:cubicBezTo>
                <a:cubicBezTo>
                  <a:pt x="-1" y="5975"/>
                  <a:pt x="691" y="2858"/>
                  <a:pt x="2025" y="-1"/>
                </a:cubicBezTo>
                <a:lnTo>
                  <a:pt x="21600" y="9131"/>
                </a:lnTo>
                <a:close/>
              </a:path>
            </a:pathLst>
          </a:custGeom>
          <a:solidFill>
            <a:srgbClr val="7F7F60"/>
          </a:solidFill>
          <a:ln w="25400" cap="rnd">
            <a:noFill/>
            <a:round/>
            <a:headEnd/>
            <a:tailEnd/>
          </a:ln>
          <a:effectLst/>
        </p:spPr>
        <p:txBody>
          <a:bodyPr/>
          <a:lstStyle/>
          <a:p>
            <a:endParaRPr lang="en-US"/>
          </a:p>
        </p:txBody>
      </p:sp>
      <p:sp>
        <p:nvSpPr>
          <p:cNvPr id="8203" name="Freeform 11"/>
          <p:cNvSpPr>
            <a:spLocks/>
          </p:cNvSpPr>
          <p:nvPr/>
        </p:nvSpPr>
        <p:spPr bwMode="auto">
          <a:xfrm>
            <a:off x="4549775" y="3705225"/>
            <a:ext cx="3330575" cy="1408113"/>
          </a:xfrm>
          <a:custGeom>
            <a:avLst/>
            <a:gdLst/>
            <a:ahLst/>
            <a:cxnLst>
              <a:cxn ang="0">
                <a:pos x="14" y="0"/>
              </a:cxn>
              <a:cxn ang="0">
                <a:pos x="2097" y="166"/>
              </a:cxn>
              <a:cxn ang="0">
                <a:pos x="2097" y="811"/>
              </a:cxn>
              <a:cxn ang="0">
                <a:pos x="2041" y="886"/>
              </a:cxn>
              <a:cxn ang="0">
                <a:pos x="0" y="676"/>
              </a:cxn>
              <a:cxn ang="0">
                <a:pos x="0" y="0"/>
              </a:cxn>
              <a:cxn ang="0">
                <a:pos x="14" y="0"/>
              </a:cxn>
            </a:cxnLst>
            <a:rect l="0" t="0" r="r" b="b"/>
            <a:pathLst>
              <a:path w="2098" h="887">
                <a:moveTo>
                  <a:pt x="14" y="0"/>
                </a:moveTo>
                <a:lnTo>
                  <a:pt x="2097" y="166"/>
                </a:lnTo>
                <a:lnTo>
                  <a:pt x="2097" y="811"/>
                </a:lnTo>
                <a:lnTo>
                  <a:pt x="2041" y="886"/>
                </a:lnTo>
                <a:lnTo>
                  <a:pt x="0" y="676"/>
                </a:lnTo>
                <a:lnTo>
                  <a:pt x="0" y="0"/>
                </a:lnTo>
                <a:lnTo>
                  <a:pt x="14" y="0"/>
                </a:lnTo>
              </a:path>
            </a:pathLst>
          </a:custGeom>
          <a:solidFill>
            <a:srgbClr val="7F7F60"/>
          </a:solidFill>
          <a:ln w="12700" cap="rnd" cmpd="sng">
            <a:noFill/>
            <a:prstDash val="solid"/>
            <a:round/>
            <a:headEnd type="none" w="med" len="med"/>
            <a:tailEnd type="none" w="med" len="med"/>
          </a:ln>
          <a:effectLst/>
        </p:spPr>
        <p:txBody>
          <a:bodyPr/>
          <a:lstStyle/>
          <a:p>
            <a:endParaRPr lang="en-US"/>
          </a:p>
        </p:txBody>
      </p:sp>
      <p:sp>
        <p:nvSpPr>
          <p:cNvPr id="8204" name="Line 12"/>
          <p:cNvSpPr>
            <a:spLocks noChangeShapeType="1"/>
          </p:cNvSpPr>
          <p:nvPr/>
        </p:nvSpPr>
        <p:spPr bwMode="auto">
          <a:xfrm>
            <a:off x="7904163" y="3970338"/>
            <a:ext cx="0" cy="1044575"/>
          </a:xfrm>
          <a:prstGeom prst="line">
            <a:avLst/>
          </a:prstGeom>
          <a:noFill/>
          <a:ln w="25400">
            <a:solidFill>
              <a:srgbClr val="000000"/>
            </a:solidFill>
            <a:round/>
            <a:headEnd/>
            <a:tailEnd/>
          </a:ln>
          <a:effectLst/>
        </p:spPr>
        <p:txBody>
          <a:bodyPr/>
          <a:lstStyle/>
          <a:p>
            <a:endParaRPr lang="en-US"/>
          </a:p>
        </p:txBody>
      </p:sp>
      <p:sp>
        <p:nvSpPr>
          <p:cNvPr id="8205" name="Freeform 13"/>
          <p:cNvSpPr>
            <a:spLocks/>
          </p:cNvSpPr>
          <p:nvPr/>
        </p:nvSpPr>
        <p:spPr bwMode="auto">
          <a:xfrm>
            <a:off x="1073150" y="3705225"/>
            <a:ext cx="3487738" cy="1047750"/>
          </a:xfrm>
          <a:custGeom>
            <a:avLst/>
            <a:gdLst/>
            <a:ahLst/>
            <a:cxnLst>
              <a:cxn ang="0">
                <a:pos x="2196" y="0"/>
              </a:cxn>
              <a:cxn ang="0">
                <a:pos x="0" y="0"/>
              </a:cxn>
              <a:cxn ang="0">
                <a:pos x="0" y="644"/>
              </a:cxn>
              <a:cxn ang="0">
                <a:pos x="2196" y="659"/>
              </a:cxn>
              <a:cxn ang="0">
                <a:pos x="2196" y="0"/>
              </a:cxn>
            </a:cxnLst>
            <a:rect l="0" t="0" r="r" b="b"/>
            <a:pathLst>
              <a:path w="2197" h="660">
                <a:moveTo>
                  <a:pt x="2196" y="0"/>
                </a:moveTo>
                <a:lnTo>
                  <a:pt x="0" y="0"/>
                </a:lnTo>
                <a:lnTo>
                  <a:pt x="0" y="644"/>
                </a:lnTo>
                <a:lnTo>
                  <a:pt x="2196" y="659"/>
                </a:lnTo>
                <a:lnTo>
                  <a:pt x="2196" y="0"/>
                </a:lnTo>
              </a:path>
            </a:pathLst>
          </a:custGeom>
          <a:solidFill>
            <a:srgbClr val="7F7F60"/>
          </a:solidFill>
          <a:ln w="12700" cap="rnd" cmpd="sng">
            <a:noFill/>
            <a:prstDash val="solid"/>
            <a:round/>
            <a:headEnd type="none" w="med" len="med"/>
            <a:tailEnd type="none" w="med" len="med"/>
          </a:ln>
          <a:effectLst/>
        </p:spPr>
        <p:txBody>
          <a:bodyPr/>
          <a:lstStyle/>
          <a:p>
            <a:endParaRPr lang="en-US"/>
          </a:p>
        </p:txBody>
      </p:sp>
      <p:sp>
        <p:nvSpPr>
          <p:cNvPr id="8206" name="Line 14"/>
          <p:cNvSpPr>
            <a:spLocks noChangeShapeType="1"/>
          </p:cNvSpPr>
          <p:nvPr/>
        </p:nvSpPr>
        <p:spPr bwMode="auto">
          <a:xfrm>
            <a:off x="1085850" y="3705225"/>
            <a:ext cx="0" cy="1046163"/>
          </a:xfrm>
          <a:prstGeom prst="line">
            <a:avLst/>
          </a:prstGeom>
          <a:noFill/>
          <a:ln w="25400">
            <a:solidFill>
              <a:srgbClr val="000000"/>
            </a:solidFill>
            <a:round/>
            <a:headEnd/>
            <a:tailEnd/>
          </a:ln>
          <a:effectLst/>
        </p:spPr>
        <p:txBody>
          <a:bodyPr/>
          <a:lstStyle/>
          <a:p>
            <a:endParaRPr lang="en-US"/>
          </a:p>
        </p:txBody>
      </p:sp>
      <p:sp>
        <p:nvSpPr>
          <p:cNvPr id="8207" name="Arc 15"/>
          <p:cNvSpPr>
            <a:spLocks/>
          </p:cNvSpPr>
          <p:nvPr/>
        </p:nvSpPr>
        <p:spPr bwMode="auto">
          <a:xfrm>
            <a:off x="1074738" y="4745038"/>
            <a:ext cx="6835775" cy="968375"/>
          </a:xfrm>
          <a:custGeom>
            <a:avLst/>
            <a:gdLst>
              <a:gd name="G0" fmla="+- 21600 0 0"/>
              <a:gd name="G1" fmla="+- 0 0 0"/>
              <a:gd name="G2" fmla="+- 21600 0 0"/>
              <a:gd name="T0" fmla="*/ 42147 w 42147"/>
              <a:gd name="T1" fmla="*/ 6661 h 21600"/>
              <a:gd name="T2" fmla="*/ 0 w 42147"/>
              <a:gd name="T3" fmla="*/ 0 h 21600"/>
              <a:gd name="T4" fmla="*/ 21600 w 42147"/>
              <a:gd name="T5" fmla="*/ 0 h 21600"/>
            </a:gdLst>
            <a:ahLst/>
            <a:cxnLst>
              <a:cxn ang="0">
                <a:pos x="T0" y="T1"/>
              </a:cxn>
              <a:cxn ang="0">
                <a:pos x="T2" y="T3"/>
              </a:cxn>
              <a:cxn ang="0">
                <a:pos x="T4" y="T5"/>
              </a:cxn>
            </a:cxnLst>
            <a:rect l="0" t="0" r="r" b="b"/>
            <a:pathLst>
              <a:path w="42147" h="21600" fill="none" extrusionOk="0">
                <a:moveTo>
                  <a:pt x="42147" y="6661"/>
                </a:moveTo>
                <a:cubicBezTo>
                  <a:pt x="39259" y="15567"/>
                  <a:pt x="30962" y="21599"/>
                  <a:pt x="21600" y="21600"/>
                </a:cubicBezTo>
                <a:cubicBezTo>
                  <a:pt x="9670" y="21600"/>
                  <a:pt x="0" y="11929"/>
                  <a:pt x="0" y="0"/>
                </a:cubicBezTo>
              </a:path>
              <a:path w="42147" h="21600" stroke="0" extrusionOk="0">
                <a:moveTo>
                  <a:pt x="42147" y="6661"/>
                </a:moveTo>
                <a:cubicBezTo>
                  <a:pt x="39259" y="15567"/>
                  <a:pt x="30962" y="21599"/>
                  <a:pt x="21600" y="21600"/>
                </a:cubicBezTo>
                <a:cubicBezTo>
                  <a:pt x="9670" y="21600"/>
                  <a:pt x="0" y="11929"/>
                  <a:pt x="0" y="0"/>
                </a:cubicBezTo>
                <a:lnTo>
                  <a:pt x="21600" y="0"/>
                </a:lnTo>
                <a:close/>
              </a:path>
            </a:pathLst>
          </a:custGeom>
          <a:noFill/>
          <a:ln w="25400" cap="rnd">
            <a:solidFill>
              <a:srgbClr val="000000"/>
            </a:solidFill>
            <a:round/>
            <a:headEnd/>
            <a:tailEnd/>
          </a:ln>
          <a:effectLst/>
        </p:spPr>
        <p:txBody>
          <a:bodyPr/>
          <a:lstStyle/>
          <a:p>
            <a:endParaRPr lang="en-US"/>
          </a:p>
        </p:txBody>
      </p:sp>
      <p:sp>
        <p:nvSpPr>
          <p:cNvPr id="8208" name="Arc 16"/>
          <p:cNvSpPr>
            <a:spLocks/>
          </p:cNvSpPr>
          <p:nvPr/>
        </p:nvSpPr>
        <p:spPr bwMode="auto">
          <a:xfrm>
            <a:off x="4576763" y="2744788"/>
            <a:ext cx="1311275" cy="968375"/>
          </a:xfrm>
          <a:custGeom>
            <a:avLst/>
            <a:gdLst>
              <a:gd name="G0" fmla="+- 9 0 0"/>
              <a:gd name="G1" fmla="+- 21600 0 0"/>
              <a:gd name="G2" fmla="+- 21600 0 0"/>
              <a:gd name="T0" fmla="*/ 0 w 8083"/>
              <a:gd name="T1" fmla="*/ 1 h 21600"/>
              <a:gd name="T2" fmla="*/ 8083 w 8083"/>
              <a:gd name="T3" fmla="*/ 1566 h 21600"/>
              <a:gd name="T4" fmla="*/ 9 w 8083"/>
              <a:gd name="T5" fmla="*/ 21600 h 21600"/>
            </a:gdLst>
            <a:ahLst/>
            <a:cxnLst>
              <a:cxn ang="0">
                <a:pos x="T0" y="T1"/>
              </a:cxn>
              <a:cxn ang="0">
                <a:pos x="T2" y="T3"/>
              </a:cxn>
              <a:cxn ang="0">
                <a:pos x="T4" y="T5"/>
              </a:cxn>
            </a:cxnLst>
            <a:rect l="0" t="0" r="r" b="b"/>
            <a:pathLst>
              <a:path w="8083" h="21600" fill="none" extrusionOk="0">
                <a:moveTo>
                  <a:pt x="-1" y="0"/>
                </a:moveTo>
                <a:cubicBezTo>
                  <a:pt x="2" y="0"/>
                  <a:pt x="5" y="-1"/>
                  <a:pt x="9" y="0"/>
                </a:cubicBezTo>
                <a:cubicBezTo>
                  <a:pt x="2775" y="0"/>
                  <a:pt x="5516" y="531"/>
                  <a:pt x="8083" y="1565"/>
                </a:cubicBezTo>
              </a:path>
              <a:path w="8083" h="21600" stroke="0" extrusionOk="0">
                <a:moveTo>
                  <a:pt x="-1" y="0"/>
                </a:moveTo>
                <a:cubicBezTo>
                  <a:pt x="2" y="0"/>
                  <a:pt x="5" y="-1"/>
                  <a:pt x="9" y="0"/>
                </a:cubicBezTo>
                <a:cubicBezTo>
                  <a:pt x="2775" y="0"/>
                  <a:pt x="5516" y="531"/>
                  <a:pt x="8083" y="1565"/>
                </a:cubicBezTo>
                <a:lnTo>
                  <a:pt x="9" y="21600"/>
                </a:lnTo>
                <a:close/>
              </a:path>
            </a:pathLst>
          </a:custGeom>
          <a:solidFill>
            <a:srgbClr val="8080FF"/>
          </a:solidFill>
          <a:ln w="25400" cap="rnd">
            <a:solidFill>
              <a:srgbClr val="000000"/>
            </a:solidFill>
            <a:round/>
            <a:headEnd/>
            <a:tailEnd/>
          </a:ln>
          <a:effectLst/>
        </p:spPr>
        <p:txBody>
          <a:bodyPr/>
          <a:lstStyle/>
          <a:p>
            <a:endParaRPr lang="en-US"/>
          </a:p>
        </p:txBody>
      </p:sp>
      <p:sp>
        <p:nvSpPr>
          <p:cNvPr id="8209" name="Line 17"/>
          <p:cNvSpPr>
            <a:spLocks noChangeShapeType="1"/>
          </p:cNvSpPr>
          <p:nvPr/>
        </p:nvSpPr>
        <p:spPr bwMode="auto">
          <a:xfrm flipV="1">
            <a:off x="4572000" y="2755900"/>
            <a:ext cx="0" cy="938213"/>
          </a:xfrm>
          <a:prstGeom prst="line">
            <a:avLst/>
          </a:prstGeom>
          <a:noFill/>
          <a:ln w="25400">
            <a:solidFill>
              <a:srgbClr val="000000"/>
            </a:solidFill>
            <a:round/>
            <a:headEnd/>
            <a:tailEnd/>
          </a:ln>
          <a:effectLst/>
        </p:spPr>
        <p:txBody>
          <a:bodyPr/>
          <a:lstStyle/>
          <a:p>
            <a:endParaRPr lang="en-US"/>
          </a:p>
        </p:txBody>
      </p:sp>
      <p:sp>
        <p:nvSpPr>
          <p:cNvPr id="8210" name="Line 18"/>
          <p:cNvSpPr>
            <a:spLocks noChangeShapeType="1"/>
          </p:cNvSpPr>
          <p:nvPr/>
        </p:nvSpPr>
        <p:spPr bwMode="auto">
          <a:xfrm flipV="1">
            <a:off x="4572000" y="2814638"/>
            <a:ext cx="1301750" cy="890587"/>
          </a:xfrm>
          <a:prstGeom prst="line">
            <a:avLst/>
          </a:prstGeom>
          <a:noFill/>
          <a:ln w="25400">
            <a:solidFill>
              <a:srgbClr val="000000"/>
            </a:solidFill>
            <a:round/>
            <a:headEnd/>
            <a:tailEnd/>
          </a:ln>
          <a:effectLst/>
        </p:spPr>
        <p:txBody>
          <a:bodyPr/>
          <a:lstStyle/>
          <a:p>
            <a:endParaRPr lang="en-US"/>
          </a:p>
        </p:txBody>
      </p:sp>
      <p:sp>
        <p:nvSpPr>
          <p:cNvPr id="8211" name="Arc 19"/>
          <p:cNvSpPr>
            <a:spLocks/>
          </p:cNvSpPr>
          <p:nvPr/>
        </p:nvSpPr>
        <p:spPr bwMode="auto">
          <a:xfrm>
            <a:off x="4576763" y="2816225"/>
            <a:ext cx="3503612" cy="1195388"/>
          </a:xfrm>
          <a:custGeom>
            <a:avLst/>
            <a:gdLst>
              <a:gd name="G0" fmla="+- 0 0 0"/>
              <a:gd name="G1" fmla="+- 20034 0 0"/>
              <a:gd name="G2" fmla="+- 21600 0 0"/>
              <a:gd name="T0" fmla="*/ 8074 w 21600"/>
              <a:gd name="T1" fmla="*/ 0 h 26668"/>
              <a:gd name="T2" fmla="*/ 20555 w 21600"/>
              <a:gd name="T3" fmla="*/ 26668 h 26668"/>
              <a:gd name="T4" fmla="*/ 0 w 21600"/>
              <a:gd name="T5" fmla="*/ 20034 h 26668"/>
            </a:gdLst>
            <a:ahLst/>
            <a:cxnLst>
              <a:cxn ang="0">
                <a:pos x="T0" y="T1"/>
              </a:cxn>
              <a:cxn ang="0">
                <a:pos x="T2" y="T3"/>
              </a:cxn>
              <a:cxn ang="0">
                <a:pos x="T4" y="T5"/>
              </a:cxn>
            </a:cxnLst>
            <a:rect l="0" t="0" r="r" b="b"/>
            <a:pathLst>
              <a:path w="21600" h="26668" fill="none" extrusionOk="0">
                <a:moveTo>
                  <a:pt x="8074" y="-1"/>
                </a:moveTo>
                <a:cubicBezTo>
                  <a:pt x="16247" y="3293"/>
                  <a:pt x="21600" y="11222"/>
                  <a:pt x="21600" y="20034"/>
                </a:cubicBezTo>
                <a:cubicBezTo>
                  <a:pt x="21600" y="22286"/>
                  <a:pt x="21247" y="24524"/>
                  <a:pt x="20555" y="26668"/>
                </a:cubicBezTo>
              </a:path>
              <a:path w="21600" h="26668" stroke="0" extrusionOk="0">
                <a:moveTo>
                  <a:pt x="8074" y="-1"/>
                </a:moveTo>
                <a:cubicBezTo>
                  <a:pt x="16247" y="3293"/>
                  <a:pt x="21600" y="11222"/>
                  <a:pt x="21600" y="20034"/>
                </a:cubicBezTo>
                <a:cubicBezTo>
                  <a:pt x="21600" y="22286"/>
                  <a:pt x="21247" y="24524"/>
                  <a:pt x="20555" y="26668"/>
                </a:cubicBezTo>
                <a:lnTo>
                  <a:pt x="0" y="20034"/>
                </a:lnTo>
                <a:close/>
              </a:path>
            </a:pathLst>
          </a:custGeom>
          <a:solidFill>
            <a:srgbClr val="802060"/>
          </a:solidFill>
          <a:ln w="25400" cap="rnd">
            <a:solidFill>
              <a:srgbClr val="000000"/>
            </a:solidFill>
            <a:round/>
            <a:headEnd/>
            <a:tailEnd/>
          </a:ln>
          <a:effectLst/>
        </p:spPr>
        <p:txBody>
          <a:bodyPr/>
          <a:lstStyle/>
          <a:p>
            <a:endParaRPr lang="en-US"/>
          </a:p>
        </p:txBody>
      </p:sp>
      <p:sp>
        <p:nvSpPr>
          <p:cNvPr id="8212" name="Line 20"/>
          <p:cNvSpPr>
            <a:spLocks noChangeShapeType="1"/>
          </p:cNvSpPr>
          <p:nvPr/>
        </p:nvSpPr>
        <p:spPr bwMode="auto">
          <a:xfrm flipV="1">
            <a:off x="4572000" y="2814638"/>
            <a:ext cx="1301750" cy="890587"/>
          </a:xfrm>
          <a:prstGeom prst="line">
            <a:avLst/>
          </a:prstGeom>
          <a:noFill/>
          <a:ln w="25400">
            <a:solidFill>
              <a:srgbClr val="000000"/>
            </a:solidFill>
            <a:round/>
            <a:headEnd/>
            <a:tailEnd/>
          </a:ln>
          <a:effectLst/>
        </p:spPr>
        <p:txBody>
          <a:bodyPr/>
          <a:lstStyle/>
          <a:p>
            <a:endParaRPr lang="en-US"/>
          </a:p>
        </p:txBody>
      </p:sp>
      <p:sp>
        <p:nvSpPr>
          <p:cNvPr id="8213" name="Line 21"/>
          <p:cNvSpPr>
            <a:spLocks noChangeShapeType="1"/>
          </p:cNvSpPr>
          <p:nvPr/>
        </p:nvSpPr>
        <p:spPr bwMode="auto">
          <a:xfrm>
            <a:off x="4572000" y="3717925"/>
            <a:ext cx="3306763" cy="265113"/>
          </a:xfrm>
          <a:prstGeom prst="line">
            <a:avLst/>
          </a:prstGeom>
          <a:noFill/>
          <a:ln w="25400">
            <a:solidFill>
              <a:srgbClr val="000000"/>
            </a:solidFill>
            <a:round/>
            <a:headEnd/>
            <a:tailEnd/>
          </a:ln>
          <a:effectLst/>
        </p:spPr>
        <p:txBody>
          <a:bodyPr/>
          <a:lstStyle/>
          <a:p>
            <a:endParaRPr lang="en-US"/>
          </a:p>
        </p:txBody>
      </p:sp>
      <p:sp>
        <p:nvSpPr>
          <p:cNvPr id="8214" name="Arc 22"/>
          <p:cNvSpPr>
            <a:spLocks/>
          </p:cNvSpPr>
          <p:nvPr/>
        </p:nvSpPr>
        <p:spPr bwMode="auto">
          <a:xfrm>
            <a:off x="1074738" y="3302000"/>
            <a:ext cx="6837362" cy="1377950"/>
          </a:xfrm>
          <a:custGeom>
            <a:avLst/>
            <a:gdLst>
              <a:gd name="G0" fmla="+- 21600 0 0"/>
              <a:gd name="G1" fmla="+- 9166 0 0"/>
              <a:gd name="G2" fmla="+- 21600 0 0"/>
              <a:gd name="T0" fmla="*/ 42155 w 42155"/>
              <a:gd name="T1" fmla="*/ 15800 h 30766"/>
              <a:gd name="T2" fmla="*/ 2042 w 42155"/>
              <a:gd name="T3" fmla="*/ 0 h 30766"/>
              <a:gd name="T4" fmla="*/ 21600 w 42155"/>
              <a:gd name="T5" fmla="*/ 9166 h 30766"/>
            </a:gdLst>
            <a:ahLst/>
            <a:cxnLst>
              <a:cxn ang="0">
                <a:pos x="T0" y="T1"/>
              </a:cxn>
              <a:cxn ang="0">
                <a:pos x="T2" y="T3"/>
              </a:cxn>
              <a:cxn ang="0">
                <a:pos x="T4" y="T5"/>
              </a:cxn>
            </a:cxnLst>
            <a:rect l="0" t="0" r="r" b="b"/>
            <a:pathLst>
              <a:path w="42155" h="30766" fill="none" extrusionOk="0">
                <a:moveTo>
                  <a:pt x="42155" y="15800"/>
                </a:moveTo>
                <a:cubicBezTo>
                  <a:pt x="39276" y="24720"/>
                  <a:pt x="30973" y="30765"/>
                  <a:pt x="21600" y="30766"/>
                </a:cubicBezTo>
                <a:cubicBezTo>
                  <a:pt x="9670" y="30766"/>
                  <a:pt x="0" y="21095"/>
                  <a:pt x="0" y="9166"/>
                </a:cubicBezTo>
                <a:cubicBezTo>
                  <a:pt x="-1" y="5997"/>
                  <a:pt x="696" y="2868"/>
                  <a:pt x="2041" y="-1"/>
                </a:cubicBezTo>
              </a:path>
              <a:path w="42155" h="30766" stroke="0" extrusionOk="0">
                <a:moveTo>
                  <a:pt x="42155" y="15800"/>
                </a:moveTo>
                <a:cubicBezTo>
                  <a:pt x="39276" y="24720"/>
                  <a:pt x="30973" y="30765"/>
                  <a:pt x="21600" y="30766"/>
                </a:cubicBezTo>
                <a:cubicBezTo>
                  <a:pt x="9670" y="30766"/>
                  <a:pt x="0" y="21095"/>
                  <a:pt x="0" y="9166"/>
                </a:cubicBezTo>
                <a:cubicBezTo>
                  <a:pt x="-1" y="5997"/>
                  <a:pt x="696" y="2868"/>
                  <a:pt x="2041" y="-1"/>
                </a:cubicBezTo>
                <a:lnTo>
                  <a:pt x="21600" y="9166"/>
                </a:lnTo>
                <a:close/>
              </a:path>
            </a:pathLst>
          </a:custGeom>
          <a:solidFill>
            <a:srgbClr val="FFFFC0"/>
          </a:solidFill>
          <a:ln w="25400" cap="rnd">
            <a:solidFill>
              <a:srgbClr val="000000"/>
            </a:solidFill>
            <a:round/>
            <a:headEnd/>
            <a:tailEnd/>
          </a:ln>
          <a:effectLst/>
        </p:spPr>
        <p:txBody>
          <a:bodyPr/>
          <a:lstStyle/>
          <a:p>
            <a:endParaRPr lang="en-US"/>
          </a:p>
        </p:txBody>
      </p:sp>
      <p:sp>
        <p:nvSpPr>
          <p:cNvPr id="8215" name="Line 23"/>
          <p:cNvSpPr>
            <a:spLocks noChangeShapeType="1"/>
          </p:cNvSpPr>
          <p:nvPr/>
        </p:nvSpPr>
        <p:spPr bwMode="auto">
          <a:xfrm>
            <a:off x="4572000" y="3717925"/>
            <a:ext cx="3306763" cy="265113"/>
          </a:xfrm>
          <a:prstGeom prst="line">
            <a:avLst/>
          </a:prstGeom>
          <a:noFill/>
          <a:ln w="25400">
            <a:solidFill>
              <a:srgbClr val="000000"/>
            </a:solidFill>
            <a:round/>
            <a:headEnd/>
            <a:tailEnd/>
          </a:ln>
          <a:effectLst/>
        </p:spPr>
        <p:txBody>
          <a:bodyPr/>
          <a:lstStyle/>
          <a:p>
            <a:endParaRPr lang="en-US"/>
          </a:p>
        </p:txBody>
      </p:sp>
      <p:sp>
        <p:nvSpPr>
          <p:cNvPr id="8216" name="Line 24"/>
          <p:cNvSpPr>
            <a:spLocks noChangeShapeType="1"/>
          </p:cNvSpPr>
          <p:nvPr/>
        </p:nvSpPr>
        <p:spPr bwMode="auto">
          <a:xfrm flipH="1" flipV="1">
            <a:off x="1409700" y="3308350"/>
            <a:ext cx="3149600" cy="385763"/>
          </a:xfrm>
          <a:prstGeom prst="line">
            <a:avLst/>
          </a:prstGeom>
          <a:noFill/>
          <a:ln w="25400">
            <a:solidFill>
              <a:srgbClr val="000000"/>
            </a:solidFill>
            <a:round/>
            <a:headEnd/>
            <a:tailEnd/>
          </a:ln>
          <a:effectLst/>
        </p:spPr>
        <p:txBody>
          <a:bodyPr/>
          <a:lstStyle/>
          <a:p>
            <a:endParaRPr lang="en-US"/>
          </a:p>
        </p:txBody>
      </p:sp>
      <p:sp>
        <p:nvSpPr>
          <p:cNvPr id="8217" name="Arc 25"/>
          <p:cNvSpPr>
            <a:spLocks/>
          </p:cNvSpPr>
          <p:nvPr/>
        </p:nvSpPr>
        <p:spPr bwMode="auto">
          <a:xfrm>
            <a:off x="1406525" y="2763838"/>
            <a:ext cx="3171825" cy="949325"/>
          </a:xfrm>
          <a:custGeom>
            <a:avLst/>
            <a:gdLst>
              <a:gd name="G0" fmla="+- 19558 0 0"/>
              <a:gd name="G1" fmla="+- 21202 0 0"/>
              <a:gd name="G2" fmla="+- 21600 0 0"/>
              <a:gd name="T0" fmla="*/ 0 w 19558"/>
              <a:gd name="T1" fmla="*/ 12036 h 21202"/>
              <a:gd name="T2" fmla="*/ 15433 w 19558"/>
              <a:gd name="T3" fmla="*/ 0 h 21202"/>
              <a:gd name="T4" fmla="*/ 19558 w 19558"/>
              <a:gd name="T5" fmla="*/ 21202 h 21202"/>
            </a:gdLst>
            <a:ahLst/>
            <a:cxnLst>
              <a:cxn ang="0">
                <a:pos x="T0" y="T1"/>
              </a:cxn>
              <a:cxn ang="0">
                <a:pos x="T2" y="T3"/>
              </a:cxn>
              <a:cxn ang="0">
                <a:pos x="T4" y="T5"/>
              </a:cxn>
            </a:cxnLst>
            <a:rect l="0" t="0" r="r" b="b"/>
            <a:pathLst>
              <a:path w="19558" h="21202" fill="none" extrusionOk="0">
                <a:moveTo>
                  <a:pt x="-1" y="12035"/>
                </a:moveTo>
                <a:cubicBezTo>
                  <a:pt x="2926" y="5789"/>
                  <a:pt x="8661" y="1316"/>
                  <a:pt x="15432" y="-1"/>
                </a:cubicBezTo>
              </a:path>
              <a:path w="19558" h="21202" stroke="0" extrusionOk="0">
                <a:moveTo>
                  <a:pt x="-1" y="12035"/>
                </a:moveTo>
                <a:cubicBezTo>
                  <a:pt x="2926" y="5789"/>
                  <a:pt x="8661" y="1316"/>
                  <a:pt x="15432" y="-1"/>
                </a:cubicBezTo>
                <a:lnTo>
                  <a:pt x="19558" y="21202"/>
                </a:lnTo>
                <a:close/>
              </a:path>
            </a:pathLst>
          </a:custGeom>
          <a:solidFill>
            <a:srgbClr val="A0E0E0"/>
          </a:solidFill>
          <a:ln w="25400" cap="rnd">
            <a:solidFill>
              <a:srgbClr val="000000"/>
            </a:solidFill>
            <a:round/>
            <a:headEnd/>
            <a:tailEnd/>
          </a:ln>
          <a:effectLst/>
        </p:spPr>
        <p:txBody>
          <a:bodyPr/>
          <a:lstStyle/>
          <a:p>
            <a:endParaRPr lang="en-US"/>
          </a:p>
        </p:txBody>
      </p:sp>
      <p:sp>
        <p:nvSpPr>
          <p:cNvPr id="8218" name="Line 26"/>
          <p:cNvSpPr>
            <a:spLocks noChangeShapeType="1"/>
          </p:cNvSpPr>
          <p:nvPr/>
        </p:nvSpPr>
        <p:spPr bwMode="auto">
          <a:xfrm flipH="1" flipV="1">
            <a:off x="1409700" y="3308350"/>
            <a:ext cx="3149600" cy="385763"/>
          </a:xfrm>
          <a:prstGeom prst="line">
            <a:avLst/>
          </a:prstGeom>
          <a:noFill/>
          <a:ln w="25400">
            <a:solidFill>
              <a:srgbClr val="000000"/>
            </a:solidFill>
            <a:round/>
            <a:headEnd/>
            <a:tailEnd/>
          </a:ln>
          <a:effectLst/>
        </p:spPr>
        <p:txBody>
          <a:bodyPr/>
          <a:lstStyle/>
          <a:p>
            <a:endParaRPr lang="en-US"/>
          </a:p>
        </p:txBody>
      </p:sp>
      <p:sp>
        <p:nvSpPr>
          <p:cNvPr id="8219" name="Line 27"/>
          <p:cNvSpPr>
            <a:spLocks noChangeShapeType="1"/>
          </p:cNvSpPr>
          <p:nvPr/>
        </p:nvSpPr>
        <p:spPr bwMode="auto">
          <a:xfrm flipH="1" flipV="1">
            <a:off x="3898900" y="2767013"/>
            <a:ext cx="674688" cy="938212"/>
          </a:xfrm>
          <a:prstGeom prst="line">
            <a:avLst/>
          </a:prstGeom>
          <a:noFill/>
          <a:ln w="25400">
            <a:solidFill>
              <a:srgbClr val="000000"/>
            </a:solidFill>
            <a:round/>
            <a:headEnd/>
            <a:tailEnd/>
          </a:ln>
          <a:effectLst/>
        </p:spPr>
        <p:txBody>
          <a:bodyPr/>
          <a:lstStyle/>
          <a:p>
            <a:endParaRPr lang="en-US"/>
          </a:p>
        </p:txBody>
      </p:sp>
      <p:sp>
        <p:nvSpPr>
          <p:cNvPr id="8220" name="Arc 28"/>
          <p:cNvSpPr>
            <a:spLocks/>
          </p:cNvSpPr>
          <p:nvPr/>
        </p:nvSpPr>
        <p:spPr bwMode="auto">
          <a:xfrm>
            <a:off x="3910013" y="2746375"/>
            <a:ext cx="668337" cy="966788"/>
          </a:xfrm>
          <a:custGeom>
            <a:avLst/>
            <a:gdLst>
              <a:gd name="G0" fmla="+- 4125 0 0"/>
              <a:gd name="G1" fmla="+- 21599 0 0"/>
              <a:gd name="G2" fmla="+- 21600 0 0"/>
              <a:gd name="T0" fmla="*/ 0 w 4125"/>
              <a:gd name="T1" fmla="*/ 397 h 21599"/>
              <a:gd name="T2" fmla="*/ 4116 w 4125"/>
              <a:gd name="T3" fmla="*/ 0 h 21599"/>
              <a:gd name="T4" fmla="*/ 4125 w 4125"/>
              <a:gd name="T5" fmla="*/ 21599 h 21599"/>
            </a:gdLst>
            <a:ahLst/>
            <a:cxnLst>
              <a:cxn ang="0">
                <a:pos x="T0" y="T1"/>
              </a:cxn>
              <a:cxn ang="0">
                <a:pos x="T2" y="T3"/>
              </a:cxn>
              <a:cxn ang="0">
                <a:pos x="T4" y="T5"/>
              </a:cxn>
            </a:cxnLst>
            <a:rect l="0" t="0" r="r" b="b"/>
            <a:pathLst>
              <a:path w="4125" h="21599" fill="none" extrusionOk="0">
                <a:moveTo>
                  <a:pt x="-1" y="396"/>
                </a:moveTo>
                <a:cubicBezTo>
                  <a:pt x="1356" y="132"/>
                  <a:pt x="2734" y="-1"/>
                  <a:pt x="4115" y="-1"/>
                </a:cubicBezTo>
              </a:path>
              <a:path w="4125" h="21599" stroke="0" extrusionOk="0">
                <a:moveTo>
                  <a:pt x="-1" y="396"/>
                </a:moveTo>
                <a:cubicBezTo>
                  <a:pt x="1356" y="132"/>
                  <a:pt x="2734" y="-1"/>
                  <a:pt x="4115" y="-1"/>
                </a:cubicBezTo>
                <a:lnTo>
                  <a:pt x="4125" y="21599"/>
                </a:lnTo>
                <a:close/>
              </a:path>
            </a:pathLst>
          </a:custGeom>
          <a:solidFill>
            <a:srgbClr val="600080"/>
          </a:solidFill>
          <a:ln w="25400" cap="rnd">
            <a:solidFill>
              <a:srgbClr val="000000"/>
            </a:solidFill>
            <a:round/>
            <a:headEnd/>
            <a:tailEnd/>
          </a:ln>
          <a:effectLst/>
        </p:spPr>
        <p:txBody>
          <a:bodyPr/>
          <a:lstStyle/>
          <a:p>
            <a:endParaRPr lang="en-US"/>
          </a:p>
        </p:txBody>
      </p:sp>
      <p:sp>
        <p:nvSpPr>
          <p:cNvPr id="8221" name="Line 29"/>
          <p:cNvSpPr>
            <a:spLocks noChangeShapeType="1"/>
          </p:cNvSpPr>
          <p:nvPr/>
        </p:nvSpPr>
        <p:spPr bwMode="auto">
          <a:xfrm flipH="1" flipV="1">
            <a:off x="3898900" y="2767013"/>
            <a:ext cx="674688" cy="938212"/>
          </a:xfrm>
          <a:prstGeom prst="line">
            <a:avLst/>
          </a:prstGeom>
          <a:noFill/>
          <a:ln w="25400">
            <a:solidFill>
              <a:srgbClr val="000000"/>
            </a:solidFill>
            <a:round/>
            <a:headEnd/>
            <a:tailEnd/>
          </a:ln>
          <a:effectLst/>
        </p:spPr>
        <p:txBody>
          <a:bodyPr/>
          <a:lstStyle/>
          <a:p>
            <a:endParaRPr lang="en-US"/>
          </a:p>
        </p:txBody>
      </p:sp>
      <p:sp>
        <p:nvSpPr>
          <p:cNvPr id="8222" name="Line 30"/>
          <p:cNvSpPr>
            <a:spLocks noChangeShapeType="1"/>
          </p:cNvSpPr>
          <p:nvPr/>
        </p:nvSpPr>
        <p:spPr bwMode="auto">
          <a:xfrm flipV="1">
            <a:off x="4572000" y="2755900"/>
            <a:ext cx="0" cy="938213"/>
          </a:xfrm>
          <a:prstGeom prst="line">
            <a:avLst/>
          </a:prstGeom>
          <a:noFill/>
          <a:ln w="25400">
            <a:solidFill>
              <a:srgbClr val="000000"/>
            </a:solidFill>
            <a:round/>
            <a:headEnd/>
            <a:tailEnd/>
          </a:ln>
          <a:effectLst/>
        </p:spPr>
        <p:txBody>
          <a:bodyPr/>
          <a:lstStyle/>
          <a:p>
            <a:endParaRPr lang="en-US"/>
          </a:p>
        </p:txBody>
      </p:sp>
      <p:sp>
        <p:nvSpPr>
          <p:cNvPr id="8223" name="Rectangle 31"/>
          <p:cNvSpPr>
            <a:spLocks noChangeArrowheads="1"/>
          </p:cNvSpPr>
          <p:nvPr/>
        </p:nvSpPr>
        <p:spPr bwMode="auto">
          <a:xfrm>
            <a:off x="5008563" y="2001838"/>
            <a:ext cx="67627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&lt; 19</a:t>
            </a:r>
          </a:p>
        </p:txBody>
      </p:sp>
      <p:sp>
        <p:nvSpPr>
          <p:cNvPr id="8224" name="Rectangle 32"/>
          <p:cNvSpPr>
            <a:spLocks noChangeArrowheads="1"/>
          </p:cNvSpPr>
          <p:nvPr/>
        </p:nvSpPr>
        <p:spPr bwMode="auto">
          <a:xfrm>
            <a:off x="5073650" y="2266950"/>
            <a:ext cx="54292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6%</a:t>
            </a:r>
          </a:p>
        </p:txBody>
      </p:sp>
      <p:sp>
        <p:nvSpPr>
          <p:cNvPr id="8225" name="Rectangle 33"/>
          <p:cNvSpPr>
            <a:spLocks noChangeArrowheads="1"/>
          </p:cNvSpPr>
          <p:nvPr/>
        </p:nvSpPr>
        <p:spPr bwMode="auto">
          <a:xfrm>
            <a:off x="7789863" y="2603500"/>
            <a:ext cx="101917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19 – 25</a:t>
            </a:r>
          </a:p>
        </p:txBody>
      </p:sp>
      <p:sp>
        <p:nvSpPr>
          <p:cNvPr id="8226" name="Rectangle 34"/>
          <p:cNvSpPr>
            <a:spLocks noChangeArrowheads="1"/>
          </p:cNvSpPr>
          <p:nvPr/>
        </p:nvSpPr>
        <p:spPr bwMode="auto">
          <a:xfrm>
            <a:off x="8032750" y="2944813"/>
            <a:ext cx="68262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24%</a:t>
            </a:r>
          </a:p>
        </p:txBody>
      </p:sp>
      <p:sp>
        <p:nvSpPr>
          <p:cNvPr id="8227" name="Rectangle 35"/>
          <p:cNvSpPr>
            <a:spLocks noChangeArrowheads="1"/>
          </p:cNvSpPr>
          <p:nvPr/>
        </p:nvSpPr>
        <p:spPr bwMode="auto">
          <a:xfrm>
            <a:off x="4162425" y="5786438"/>
            <a:ext cx="94932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26 –35</a:t>
            </a:r>
          </a:p>
        </p:txBody>
      </p:sp>
      <p:sp>
        <p:nvSpPr>
          <p:cNvPr id="8228" name="Rectangle 36"/>
          <p:cNvSpPr>
            <a:spLocks noChangeArrowheads="1"/>
          </p:cNvSpPr>
          <p:nvPr/>
        </p:nvSpPr>
        <p:spPr bwMode="auto">
          <a:xfrm>
            <a:off x="4351338" y="6127750"/>
            <a:ext cx="68262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52%</a:t>
            </a:r>
          </a:p>
        </p:txBody>
      </p:sp>
      <p:sp>
        <p:nvSpPr>
          <p:cNvPr id="8229" name="Rectangle 37"/>
          <p:cNvSpPr>
            <a:spLocks noChangeArrowheads="1"/>
          </p:cNvSpPr>
          <p:nvPr/>
        </p:nvSpPr>
        <p:spPr bwMode="auto">
          <a:xfrm>
            <a:off x="1643063" y="2193925"/>
            <a:ext cx="94932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36 –45</a:t>
            </a:r>
          </a:p>
        </p:txBody>
      </p:sp>
      <p:sp>
        <p:nvSpPr>
          <p:cNvPr id="8230" name="Rectangle 38"/>
          <p:cNvSpPr>
            <a:spLocks noChangeArrowheads="1"/>
          </p:cNvSpPr>
          <p:nvPr/>
        </p:nvSpPr>
        <p:spPr bwMode="auto">
          <a:xfrm>
            <a:off x="1776413" y="2535238"/>
            <a:ext cx="68262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15%</a:t>
            </a:r>
          </a:p>
        </p:txBody>
      </p:sp>
      <p:sp>
        <p:nvSpPr>
          <p:cNvPr id="8231" name="Rectangle 39"/>
          <p:cNvSpPr>
            <a:spLocks noChangeArrowheads="1"/>
          </p:cNvSpPr>
          <p:nvPr/>
        </p:nvSpPr>
        <p:spPr bwMode="auto">
          <a:xfrm>
            <a:off x="3924300" y="1901825"/>
            <a:ext cx="67627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&gt; 45</a:t>
            </a:r>
          </a:p>
        </p:txBody>
      </p:sp>
      <p:sp>
        <p:nvSpPr>
          <p:cNvPr id="8232" name="Rectangle 40"/>
          <p:cNvSpPr>
            <a:spLocks noChangeArrowheads="1"/>
          </p:cNvSpPr>
          <p:nvPr/>
        </p:nvSpPr>
        <p:spPr bwMode="auto">
          <a:xfrm>
            <a:off x="3989388" y="2166938"/>
            <a:ext cx="542925" cy="454025"/>
          </a:xfrm>
          <a:prstGeom prst="rect">
            <a:avLst/>
          </a:prstGeom>
          <a:noFill/>
          <a:ln w="12700">
            <a:noFill/>
            <a:miter lim="800000"/>
            <a:headEnd/>
            <a:tailEnd/>
          </a:ln>
          <a:effectLst/>
        </p:spPr>
        <p:txBody>
          <a:bodyPr wrap="none" lIns="90488" tIns="44450" rIns="90488" bIns="44450">
            <a:spAutoFit/>
          </a:bodyPr>
          <a:lstStyle/>
          <a:p>
            <a:r>
              <a:rPr lang="en-US" b="1">
                <a:solidFill>
                  <a:srgbClr val="000000"/>
                </a:solidFill>
                <a:latin typeface="Arial Narrow" charset="0"/>
              </a:rPr>
              <a:t>3%</a:t>
            </a:r>
          </a:p>
        </p:txBody>
      </p:sp>
      <p:sp>
        <p:nvSpPr>
          <p:cNvPr id="8233" name="Rectangle 41"/>
          <p:cNvSpPr>
            <a:spLocks noChangeArrowheads="1"/>
          </p:cNvSpPr>
          <p:nvPr/>
        </p:nvSpPr>
        <p:spPr bwMode="auto">
          <a:xfrm>
            <a:off x="63500" y="1828800"/>
            <a:ext cx="9004300" cy="4822825"/>
          </a:xfrm>
          <a:prstGeom prst="rect">
            <a:avLst/>
          </a:prstGeom>
          <a:noFill/>
          <a:ln w="25400">
            <a:solidFill>
              <a:srgbClr val="000000"/>
            </a:solidFill>
            <a:miter lim="800000"/>
            <a:headEnd/>
            <a:tailEnd/>
          </a:ln>
          <a:effectLst/>
        </p:spPr>
        <p:txBody>
          <a:bodyPr/>
          <a:lstStyle/>
          <a:p>
            <a:endParaRPr lang="en-US"/>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b="1" dirty="0" smtClean="0">
                <a:solidFill>
                  <a:schemeClr val="accent2">
                    <a:lumMod val="60000"/>
                    <a:lumOff val="40000"/>
                  </a:schemeClr>
                </a:solidFill>
                <a:effectLst>
                  <a:outerShdw blurRad="38100" dist="38100" dir="2700000" algn="tl">
                    <a:srgbClr val="000000">
                      <a:alpha val="43137"/>
                    </a:srgbClr>
                  </a:outerShdw>
                </a:effectLst>
              </a:rPr>
              <a:t>Etiology</a:t>
            </a:r>
            <a:endParaRPr lang="en-US" sz="5400" b="1"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Etiologies of Endometriosis</a:t>
            </a:r>
          </a:p>
        </p:txBody>
      </p:sp>
      <p:sp>
        <p:nvSpPr>
          <p:cNvPr id="8195" name="Rectangle 3"/>
          <p:cNvSpPr>
            <a:spLocks noGrp="1" noChangeArrowheads="1"/>
          </p:cNvSpPr>
          <p:nvPr>
            <p:ph type="body" idx="1"/>
          </p:nvPr>
        </p:nvSpPr>
        <p:spPr>
          <a:xfrm>
            <a:off x="939800" y="1219200"/>
            <a:ext cx="7493000" cy="5181600"/>
          </a:xfrm>
        </p:spPr>
        <p:txBody>
          <a:bodyPr>
            <a:normAutofit fontScale="92500" lnSpcReduction="10000"/>
          </a:bodyPr>
          <a:lstStyle/>
          <a:p>
            <a:pPr eaLnBrk="1" hangingPunct="1"/>
            <a:r>
              <a:rPr lang="en-US" sz="2800" b="1" i="1" dirty="0" smtClean="0">
                <a:solidFill>
                  <a:srgbClr val="C00000"/>
                </a:solidFill>
              </a:rPr>
              <a:t>Sampson's theory</a:t>
            </a:r>
            <a:r>
              <a:rPr lang="en-US" sz="2800" b="1" dirty="0" smtClean="0">
                <a:solidFill>
                  <a:srgbClr val="C00000"/>
                </a:solidFill>
              </a:rPr>
              <a:t>: </a:t>
            </a:r>
            <a:r>
              <a:rPr lang="en-US" sz="2800" b="1" dirty="0" smtClean="0">
                <a:solidFill>
                  <a:srgbClr val="0070C0"/>
                </a:solidFill>
              </a:rPr>
              <a:t>Retrograde menses and peritoneal implantation</a:t>
            </a:r>
          </a:p>
          <a:p>
            <a:pPr lvl="1" eaLnBrk="1" hangingPunct="1">
              <a:lnSpc>
                <a:spcPct val="80000"/>
              </a:lnSpc>
            </a:pPr>
            <a:r>
              <a:rPr lang="en-US" b="1" dirty="0" smtClean="0">
                <a:solidFill>
                  <a:srgbClr val="92D050"/>
                </a:solidFill>
              </a:rPr>
              <a:t>Most women retrograde menstruate </a:t>
            </a:r>
          </a:p>
          <a:p>
            <a:pPr eaLnBrk="1" hangingPunct="1">
              <a:lnSpc>
                <a:spcPct val="30000"/>
              </a:lnSpc>
            </a:pPr>
            <a:endParaRPr lang="en-US" sz="2800" b="1" dirty="0" smtClean="0">
              <a:solidFill>
                <a:srgbClr val="0070C0"/>
              </a:solidFill>
            </a:endParaRPr>
          </a:p>
          <a:p>
            <a:pPr eaLnBrk="1" hangingPunct="1">
              <a:lnSpc>
                <a:spcPct val="80000"/>
              </a:lnSpc>
            </a:pPr>
            <a:r>
              <a:rPr lang="en-US" sz="2800" b="1" i="1" dirty="0" smtClean="0">
                <a:solidFill>
                  <a:srgbClr val="C00000"/>
                </a:solidFill>
              </a:rPr>
              <a:t>Meyer's theory</a:t>
            </a:r>
            <a:r>
              <a:rPr lang="en-US" sz="2800" b="1" dirty="0" smtClean="0">
                <a:solidFill>
                  <a:srgbClr val="C00000"/>
                </a:solidFill>
              </a:rPr>
              <a:t>: </a:t>
            </a:r>
            <a:r>
              <a:rPr lang="en-US" sz="2800" b="1" dirty="0" err="1" smtClean="0">
                <a:solidFill>
                  <a:srgbClr val="0070C0"/>
                </a:solidFill>
              </a:rPr>
              <a:t>Coelomic</a:t>
            </a:r>
            <a:r>
              <a:rPr lang="en-US" sz="2800" b="1" dirty="0" smtClean="0">
                <a:solidFill>
                  <a:srgbClr val="0070C0"/>
                </a:solidFill>
              </a:rPr>
              <a:t> </a:t>
            </a:r>
            <a:r>
              <a:rPr lang="en-US" sz="2800" b="1" dirty="0" err="1" smtClean="0">
                <a:solidFill>
                  <a:srgbClr val="0070C0"/>
                </a:solidFill>
              </a:rPr>
              <a:t>metaplasia</a:t>
            </a:r>
            <a:endParaRPr lang="en-US" sz="2800" b="1" dirty="0" smtClean="0">
              <a:solidFill>
                <a:srgbClr val="0070C0"/>
              </a:solidFill>
            </a:endParaRPr>
          </a:p>
          <a:p>
            <a:pPr lvl="1" eaLnBrk="1" hangingPunct="1">
              <a:lnSpc>
                <a:spcPct val="80000"/>
              </a:lnSpc>
              <a:buClr>
                <a:srgbClr val="00FF00"/>
              </a:buClr>
            </a:pPr>
            <a:r>
              <a:rPr lang="en-US" b="1" dirty="0" smtClean="0">
                <a:solidFill>
                  <a:srgbClr val="92D050"/>
                </a:solidFill>
              </a:rPr>
              <a:t> Low incidence of pleural disease</a:t>
            </a:r>
          </a:p>
          <a:p>
            <a:pPr eaLnBrk="1" hangingPunct="1">
              <a:lnSpc>
                <a:spcPct val="40000"/>
              </a:lnSpc>
            </a:pPr>
            <a:endParaRPr lang="en-US" sz="2800" b="1" dirty="0" smtClean="0">
              <a:solidFill>
                <a:srgbClr val="0070C0"/>
              </a:solidFill>
            </a:endParaRPr>
          </a:p>
          <a:p>
            <a:pPr eaLnBrk="1" hangingPunct="1"/>
            <a:r>
              <a:rPr lang="en-US" sz="2800" b="1" i="1" dirty="0" err="1" smtClean="0">
                <a:solidFill>
                  <a:srgbClr val="C00000"/>
                </a:solidFill>
              </a:rPr>
              <a:t>Halban's</a:t>
            </a:r>
            <a:r>
              <a:rPr lang="en-US" sz="2800" b="1" i="1" dirty="0" smtClean="0">
                <a:solidFill>
                  <a:srgbClr val="C00000"/>
                </a:solidFill>
              </a:rPr>
              <a:t> theory</a:t>
            </a:r>
            <a:r>
              <a:rPr lang="en-US" sz="2800" b="1" dirty="0" smtClean="0">
                <a:solidFill>
                  <a:srgbClr val="C00000"/>
                </a:solidFill>
              </a:rPr>
              <a:t>: </a:t>
            </a:r>
            <a:r>
              <a:rPr lang="en-US" sz="2800" b="1" dirty="0" err="1" smtClean="0">
                <a:solidFill>
                  <a:srgbClr val="0070C0"/>
                </a:solidFill>
              </a:rPr>
              <a:t>Hematogenous</a:t>
            </a:r>
            <a:r>
              <a:rPr lang="en-US" sz="2800" b="1" dirty="0" smtClean="0">
                <a:solidFill>
                  <a:srgbClr val="0070C0"/>
                </a:solidFill>
              </a:rPr>
              <a:t> or lymphatic spread to distant tissues </a:t>
            </a:r>
          </a:p>
          <a:p>
            <a:pPr lvl="1" eaLnBrk="1" hangingPunct="1">
              <a:lnSpc>
                <a:spcPct val="80000"/>
              </a:lnSpc>
            </a:pPr>
            <a:r>
              <a:rPr lang="en-US" b="1" dirty="0" smtClean="0">
                <a:solidFill>
                  <a:srgbClr val="92D050"/>
                </a:solidFill>
              </a:rPr>
              <a:t>Does not explain gravity dependent disease sites</a:t>
            </a:r>
          </a:p>
          <a:p>
            <a:pPr lvl="1" eaLnBrk="1" hangingPunct="1">
              <a:lnSpc>
                <a:spcPct val="30000"/>
              </a:lnSpc>
              <a:buFontTx/>
              <a:buNone/>
            </a:pPr>
            <a:endParaRPr lang="en-US" b="1" dirty="0" smtClean="0"/>
          </a:p>
          <a:p>
            <a:pPr eaLnBrk="1" hangingPunct="1">
              <a:lnSpc>
                <a:spcPct val="80000"/>
              </a:lnSpc>
              <a:buNone/>
            </a:pPr>
            <a:endParaRPr lang="en-US" sz="2800" b="1" i="1" dirty="0" smtClean="0"/>
          </a:p>
          <a:p>
            <a:pPr lvl="1" eaLnBrk="1" hangingPunct="1">
              <a:lnSpc>
                <a:spcPct val="80000"/>
              </a:lnSpc>
            </a:pPr>
            <a:endParaRPr lang="en-US" b="1" dirty="0" smtClean="0">
              <a:solidFill>
                <a:srgbClr val="00FF00"/>
              </a:solidFill>
            </a:endParaRPr>
          </a:p>
          <a:p>
            <a:pPr lvl="1" eaLnBrk="1" hangingPunct="1">
              <a:lnSpc>
                <a:spcPct val="80000"/>
              </a:lnSpc>
              <a:buFontTx/>
              <a:buNone/>
            </a:pPr>
            <a:r>
              <a:rPr lang="en-US" b="1" dirty="0" smtClean="0">
                <a:solidFill>
                  <a:srgbClr val="00FF00"/>
                </a:solid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buClr>
                <a:schemeClr val="tx2"/>
              </a:buClr>
            </a:pPr>
            <a:r>
              <a:rPr lang="en-US" b="1" dirty="0" smtClean="0">
                <a:solidFill>
                  <a:schemeClr val="accent2">
                    <a:lumMod val="60000"/>
                    <a:lumOff val="40000"/>
                  </a:schemeClr>
                </a:solidFill>
                <a:effectLst>
                  <a:outerShdw blurRad="38100" dist="38100" dir="2700000" algn="tl">
                    <a:srgbClr val="000000">
                      <a:alpha val="43137"/>
                    </a:srgbClr>
                  </a:outerShdw>
                </a:effectLst>
              </a:rPr>
              <a:t>Etiologies of Endometriosis</a:t>
            </a:r>
            <a:endParaRPr lang="en-US" dirty="0">
              <a:solidFill>
                <a:schemeClr val="accent2">
                  <a:lumMod val="60000"/>
                  <a:lumOff val="40000"/>
                </a:schemeClr>
              </a:solidFill>
              <a:effectLst>
                <a:outerShdw blurRad="38100" dist="38100" dir="2700000" algn="tl">
                  <a:srgbClr val="000000">
                    <a:alpha val="43137"/>
                  </a:srgbClr>
                </a:outerShdw>
              </a:effectLst>
              <a:latin typeface="Times New Roman" pitchFamily="18" charset="0"/>
            </a:endParaRPr>
          </a:p>
        </p:txBody>
      </p:sp>
      <p:sp>
        <p:nvSpPr>
          <p:cNvPr id="101379" name="Rectangle 3"/>
          <p:cNvSpPr>
            <a:spLocks noGrp="1" noChangeArrowheads="1"/>
          </p:cNvSpPr>
          <p:nvPr>
            <p:ph type="body" idx="1"/>
          </p:nvPr>
        </p:nvSpPr>
        <p:spPr/>
        <p:txBody>
          <a:bodyPr/>
          <a:lstStyle/>
          <a:p>
            <a:pPr>
              <a:buClr>
                <a:schemeClr val="tx2"/>
              </a:buClr>
              <a:buFontTx/>
              <a:buChar char="·"/>
            </a:pPr>
            <a:r>
              <a:rPr lang="en-US" sz="2800" b="1" i="1" dirty="0">
                <a:solidFill>
                  <a:srgbClr val="C00000"/>
                </a:solidFill>
                <a:effectLst>
                  <a:outerShdw blurRad="38100" dist="38100" dir="2700000" algn="tl">
                    <a:srgbClr val="000000">
                      <a:alpha val="43137"/>
                    </a:srgbClr>
                  </a:outerShdw>
                </a:effectLst>
              </a:rPr>
              <a:t>Immune system changes</a:t>
            </a:r>
          </a:p>
          <a:p>
            <a:pPr lvl="1">
              <a:buClr>
                <a:schemeClr val="tx2"/>
              </a:buClr>
              <a:buFontTx/>
              <a:buChar char="·"/>
            </a:pPr>
            <a:r>
              <a:rPr lang="en-US" sz="2400" dirty="0">
                <a:solidFill>
                  <a:schemeClr val="tx2"/>
                </a:solidFill>
              </a:rPr>
              <a:t>immune system deficiencies, unable to combat migrating </a:t>
            </a:r>
            <a:r>
              <a:rPr lang="en-US" sz="2400" dirty="0" err="1">
                <a:solidFill>
                  <a:schemeClr val="tx2"/>
                </a:solidFill>
              </a:rPr>
              <a:t>endo</a:t>
            </a:r>
            <a:r>
              <a:rPr lang="en-US" sz="2400" dirty="0">
                <a:solidFill>
                  <a:schemeClr val="tx2"/>
                </a:solidFill>
              </a:rPr>
              <a:t> tissue and destroy it</a:t>
            </a:r>
          </a:p>
          <a:p>
            <a:pPr lvl="1">
              <a:buClr>
                <a:schemeClr val="tx2"/>
              </a:buClr>
              <a:buFontTx/>
              <a:buChar char="·"/>
            </a:pPr>
            <a:r>
              <a:rPr lang="en-US" sz="2400" dirty="0">
                <a:solidFill>
                  <a:schemeClr val="tx2"/>
                </a:solidFill>
              </a:rPr>
              <a:t>endometrial cells that are usually removed, are allowed to attach to tissues and grow</a:t>
            </a:r>
          </a:p>
          <a:p>
            <a:pPr lvl="1">
              <a:buClr>
                <a:schemeClr val="tx2"/>
              </a:buClr>
              <a:buFontTx/>
              <a:buChar char="·"/>
            </a:pPr>
            <a:endParaRPr lang="en-US" sz="2400" dirty="0">
              <a:solidFill>
                <a:schemeClr val="tx2"/>
              </a:solidFill>
            </a:endParaRPr>
          </a:p>
          <a:p>
            <a:pPr>
              <a:buClr>
                <a:schemeClr val="tx2"/>
              </a:buClr>
              <a:buFontTx/>
              <a:buChar char="·"/>
            </a:pPr>
            <a:r>
              <a:rPr lang="en-US" sz="2800" b="1" i="1" dirty="0">
                <a:solidFill>
                  <a:srgbClr val="C00000"/>
                </a:solidFill>
                <a:effectLst>
                  <a:outerShdw blurRad="38100" dist="38100" dir="2700000" algn="tl">
                    <a:srgbClr val="000000">
                      <a:alpha val="43137"/>
                    </a:srgbClr>
                  </a:outerShdw>
                </a:effectLst>
              </a:rPr>
              <a:t>Genetics</a:t>
            </a:r>
          </a:p>
          <a:p>
            <a:pPr lvl="1">
              <a:buClr>
                <a:schemeClr val="tx2"/>
              </a:buClr>
              <a:buFontTx/>
              <a:buChar char="·"/>
            </a:pPr>
            <a:r>
              <a:rPr lang="en-US" sz="2400" dirty="0">
                <a:solidFill>
                  <a:schemeClr val="tx2"/>
                </a:solidFill>
              </a:rPr>
              <a:t>could run in the family</a:t>
            </a:r>
          </a:p>
          <a:p>
            <a:pPr lvl="1">
              <a:buClr>
                <a:schemeClr val="tx2"/>
              </a:buClr>
              <a:buFontTx/>
              <a:buChar char="·"/>
            </a:pPr>
            <a:r>
              <a:rPr lang="en-US" sz="2400" dirty="0">
                <a:solidFill>
                  <a:schemeClr val="tx2"/>
                </a:solidFill>
              </a:rPr>
              <a:t>a woman is ten times more likely to develop endometriosis if her mother or sister has it  (</a:t>
            </a:r>
            <a:r>
              <a:rPr lang="en-US" sz="2400" dirty="0" err="1">
                <a:solidFill>
                  <a:schemeClr val="tx2"/>
                </a:solidFill>
              </a:rPr>
              <a:t>Kashef</a:t>
            </a:r>
            <a:r>
              <a:rPr lang="en-US" sz="2400" dirty="0">
                <a:solidFill>
                  <a:schemeClr val="tx2"/>
                </a:solidFill>
              </a:rPr>
              <a:t>, 1996)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60000"/>
                    <a:lumOff val="40000"/>
                  </a:schemeClr>
                </a:solidFill>
                <a:effectLst>
                  <a:outerShdw blurRad="38100" dist="38100" dir="2700000" algn="tl">
                    <a:srgbClr val="000000">
                      <a:alpha val="43137"/>
                    </a:srgbClr>
                  </a:outerShdw>
                </a:effectLst>
              </a:rPr>
              <a:t>Etiologies of Endometriosis</a:t>
            </a:r>
            <a:endParaRPr lang="en-US"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chemeClr val="tx2"/>
              </a:buClr>
              <a:buFontTx/>
              <a:buChar char="·"/>
            </a:pPr>
            <a:endParaRPr lang="en-US" sz="2400" dirty="0" smtClean="0">
              <a:solidFill>
                <a:schemeClr val="tx2"/>
              </a:solidFill>
              <a:latin typeface="Times New Roman" pitchFamily="18" charset="0"/>
            </a:endParaRPr>
          </a:p>
          <a:p>
            <a:pPr>
              <a:buClr>
                <a:schemeClr val="tx2"/>
              </a:buClr>
              <a:buFontTx/>
              <a:buChar char="·"/>
            </a:pPr>
            <a:r>
              <a:rPr lang="en-US" sz="2800" i="1" dirty="0" smtClean="0">
                <a:solidFill>
                  <a:srgbClr val="C00000"/>
                </a:solidFill>
                <a:effectLst>
                  <a:outerShdw blurRad="38100" dist="38100" dir="2700000" algn="tl">
                    <a:srgbClr val="000000">
                      <a:alpha val="43137"/>
                    </a:srgbClr>
                  </a:outerShdw>
                </a:effectLst>
                <a:latin typeface="Times New Roman" pitchFamily="18" charset="0"/>
              </a:rPr>
              <a:t>A possible link between </a:t>
            </a:r>
            <a:r>
              <a:rPr lang="en-US" sz="2800" i="1" dirty="0" err="1" smtClean="0">
                <a:solidFill>
                  <a:srgbClr val="C00000"/>
                </a:solidFill>
                <a:effectLst>
                  <a:outerShdw blurRad="38100" dist="38100" dir="2700000" algn="tl">
                    <a:srgbClr val="000000">
                      <a:alpha val="43137"/>
                    </a:srgbClr>
                  </a:outerShdw>
                </a:effectLst>
                <a:latin typeface="Times New Roman" pitchFamily="18" charset="0"/>
              </a:rPr>
              <a:t>endo</a:t>
            </a:r>
            <a:r>
              <a:rPr lang="en-US" sz="2800" i="1" dirty="0" smtClean="0">
                <a:solidFill>
                  <a:srgbClr val="C00000"/>
                </a:solidFill>
                <a:effectLst>
                  <a:outerShdw blurRad="38100" dist="38100" dir="2700000" algn="tl">
                    <a:srgbClr val="000000">
                      <a:alpha val="43137"/>
                    </a:srgbClr>
                  </a:outerShdw>
                </a:effectLst>
                <a:latin typeface="Times New Roman" pitchFamily="18" charset="0"/>
              </a:rPr>
              <a:t> and exposure to dioxin</a:t>
            </a:r>
          </a:p>
          <a:p>
            <a:pPr>
              <a:buClr>
                <a:schemeClr val="tx2"/>
              </a:buClr>
              <a:buFontTx/>
              <a:buChar char="·"/>
            </a:pPr>
            <a:endParaRPr lang="en-US" sz="2800" i="1" dirty="0" smtClean="0">
              <a:solidFill>
                <a:srgbClr val="C00000"/>
              </a:solidFill>
              <a:effectLst>
                <a:outerShdw blurRad="38100" dist="38100" dir="2700000" algn="tl">
                  <a:srgbClr val="000000">
                    <a:alpha val="43137"/>
                  </a:srgbClr>
                </a:outerShdw>
              </a:effectLst>
              <a:latin typeface="Times New Roman" pitchFamily="18" charset="0"/>
            </a:endParaRPr>
          </a:p>
          <a:p>
            <a:pPr lvl="1">
              <a:buClr>
                <a:schemeClr val="tx2"/>
              </a:buClr>
              <a:buFontTx/>
              <a:buChar char="·"/>
            </a:pPr>
            <a:r>
              <a:rPr lang="en-US" sz="2400" dirty="0" smtClean="0">
                <a:solidFill>
                  <a:schemeClr val="tx2"/>
                </a:solidFill>
                <a:latin typeface="Times New Roman" pitchFamily="18" charset="0"/>
              </a:rPr>
              <a:t>dioxin is an environmental toxin (Dioxin, 1993)</a:t>
            </a:r>
          </a:p>
          <a:p>
            <a:pPr lvl="1">
              <a:buClr>
                <a:schemeClr val="tx2"/>
              </a:buClr>
              <a:buFontTx/>
              <a:buChar char="·"/>
            </a:pPr>
            <a:r>
              <a:rPr lang="en-US" sz="2400" dirty="0" smtClean="0">
                <a:solidFill>
                  <a:schemeClr val="tx2"/>
                </a:solidFill>
                <a:latin typeface="Times New Roman" pitchFamily="18" charset="0"/>
              </a:rPr>
              <a:t>found in humans through pesticides in diet, or airborne dioxin released by certain types of waste incineration</a:t>
            </a:r>
          </a:p>
          <a:p>
            <a:pPr lvl="1">
              <a:buClr>
                <a:schemeClr val="tx2"/>
              </a:buClr>
              <a:buFontTx/>
              <a:buChar char="·"/>
            </a:pPr>
            <a:r>
              <a:rPr lang="en-US" sz="2400" dirty="0" smtClean="0">
                <a:solidFill>
                  <a:schemeClr val="tx2"/>
                </a:solidFill>
                <a:latin typeface="Times New Roman" pitchFamily="18" charset="0"/>
              </a:rPr>
              <a:t>found to increase endometriosis in rhesus monkeys</a:t>
            </a:r>
          </a:p>
          <a:p>
            <a:pPr lvl="1">
              <a:buClr>
                <a:schemeClr val="tx2"/>
              </a:buClr>
              <a:buFontTx/>
              <a:buChar char="·"/>
            </a:pPr>
            <a:r>
              <a:rPr lang="en-US" sz="2400" dirty="0" smtClean="0">
                <a:solidFill>
                  <a:schemeClr val="tx2"/>
                </a:solidFill>
                <a:latin typeface="Times New Roman" pitchFamily="18" charset="0"/>
              </a:rPr>
              <a:t>the higher the dose of dioxin, the more severe the monkey’s endometriosis</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b="1" dirty="0" err="1" smtClean="0">
                <a:solidFill>
                  <a:schemeClr val="accent2">
                    <a:lumMod val="60000"/>
                    <a:lumOff val="40000"/>
                  </a:schemeClr>
                </a:solidFill>
                <a:effectLst>
                  <a:outerShdw blurRad="38100" dist="38100" dir="2700000" algn="tl">
                    <a:srgbClr val="000000">
                      <a:alpha val="43137"/>
                    </a:srgbClr>
                  </a:outerShdw>
                </a:effectLst>
              </a:rPr>
              <a:t>Pathophysiology</a:t>
            </a:r>
            <a:endParaRPr lang="en-US" sz="5400" b="1"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Endometriosis Pathogenesis</a:t>
            </a:r>
          </a:p>
        </p:txBody>
      </p:sp>
      <p:sp>
        <p:nvSpPr>
          <p:cNvPr id="10243" name="Rectangle 3"/>
          <p:cNvSpPr>
            <a:spLocks noGrp="1" noChangeArrowheads="1"/>
          </p:cNvSpPr>
          <p:nvPr>
            <p:ph type="body" idx="1"/>
          </p:nvPr>
        </p:nvSpPr>
        <p:spPr/>
        <p:txBody>
          <a:bodyPr/>
          <a:lstStyle/>
          <a:p>
            <a:pPr eaLnBrk="1" hangingPunct="1"/>
            <a:r>
              <a:rPr lang="en-US" altLang="ja-JP" sz="2800" dirty="0" smtClean="0">
                <a:solidFill>
                  <a:srgbClr val="0070C0"/>
                </a:solidFill>
                <a:ea typeface="ＭＳ Ｐゴシック" charset="-128"/>
              </a:rPr>
              <a:t>Current clinical observations and research on endometriosis revealed a new concept on the pathogenesis of endometriosis</a:t>
            </a:r>
          </a:p>
          <a:p>
            <a:pPr eaLnBrk="1" hangingPunct="1"/>
            <a:r>
              <a:rPr lang="en-US" altLang="ja-JP" sz="2800" dirty="0" smtClean="0">
                <a:solidFill>
                  <a:srgbClr val="0070C0"/>
                </a:solidFill>
                <a:ea typeface="ＭＳ Ｐゴシック" charset="-128"/>
              </a:rPr>
              <a:t>It seems that peritoneal, ovarian and recto-vaginal endometriosis are different forms of the disease </a:t>
            </a:r>
          </a:p>
          <a:p>
            <a:pPr eaLnBrk="1" hangingPunct="1"/>
            <a:r>
              <a:rPr lang="en-US" altLang="ja-JP" sz="2800" i="1" dirty="0" smtClean="0">
                <a:solidFill>
                  <a:schemeClr val="accent1">
                    <a:lumMod val="75000"/>
                  </a:schemeClr>
                </a:solidFill>
                <a:effectLst>
                  <a:outerShdw blurRad="38100" dist="38100" dir="2700000" algn="tl">
                    <a:srgbClr val="000000">
                      <a:alpha val="43137"/>
                    </a:srgbClr>
                  </a:outerShdw>
                </a:effectLst>
                <a:ea typeface="ＭＳ Ｐゴシック" charset="-128"/>
              </a:rPr>
              <a:t>With the current knowledge and understanding of the disease, pathogenesis of endometriosis can be explained by a combination of possible causes rather than a certain theory</a:t>
            </a:r>
            <a:endParaRPr lang="en-US" sz="2800" dirty="0" smtClean="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52601"/>
            <a:ext cx="7772400" cy="1470025"/>
          </a:xfrm>
        </p:spPr>
        <p:txBody>
          <a:bodyPr/>
          <a:lstStyle/>
          <a:p>
            <a:pPr eaLnBrk="1" hangingPunct="1"/>
            <a:r>
              <a:rPr lang="en-US" sz="6000" b="1" dirty="0" smtClean="0">
                <a:solidFill>
                  <a:schemeClr val="accent2">
                    <a:lumMod val="60000"/>
                    <a:lumOff val="40000"/>
                  </a:schemeClr>
                </a:solidFill>
                <a:effectLst>
                  <a:outerShdw blurRad="38100" dist="38100" dir="2700000" algn="tl">
                    <a:srgbClr val="000000">
                      <a:alpha val="43137"/>
                    </a:srgbClr>
                  </a:outerShdw>
                </a:effectLst>
              </a:rPr>
              <a:t>Endometriosis</a:t>
            </a:r>
          </a:p>
        </p:txBody>
      </p:sp>
      <p:sp>
        <p:nvSpPr>
          <p:cNvPr id="2051" name="Rectangle 3"/>
          <p:cNvSpPr>
            <a:spLocks noGrp="1" noChangeArrowheads="1"/>
          </p:cNvSpPr>
          <p:nvPr>
            <p:ph type="subTitle" idx="1"/>
          </p:nvPr>
        </p:nvSpPr>
        <p:spPr/>
        <p:txBody>
          <a:bodyPr>
            <a:normAutofit/>
          </a:bodyPr>
          <a:lstStyle/>
          <a:p>
            <a:pPr eaLnBrk="1" hangingPunct="1">
              <a:lnSpc>
                <a:spcPct val="80000"/>
              </a:lnSpc>
            </a:pPr>
            <a:r>
              <a:rPr lang="en-US"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Yasser </a:t>
            </a:r>
            <a:r>
              <a:rPr lang="en-US" dirty="0" err="1"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Orief</a:t>
            </a:r>
            <a:r>
              <a:rPr lang="en-US"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M.D.</a:t>
            </a:r>
          </a:p>
          <a:p>
            <a:pPr eaLnBrk="1" hangingPunct="1">
              <a:lnSpc>
                <a:spcPct val="80000"/>
              </a:lnSpc>
            </a:pPr>
            <a:r>
              <a:rPr lang="en-US"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Fellow </a:t>
            </a:r>
            <a:r>
              <a:rPr lang="en-US" dirty="0" err="1"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Lübeck</a:t>
            </a:r>
            <a:r>
              <a:rPr lang="en-US"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University , Germany.</a:t>
            </a:r>
          </a:p>
          <a:p>
            <a:pPr eaLnBrk="1" hangingPunct="1">
              <a:lnSpc>
                <a:spcPct val="80000"/>
              </a:lnSpc>
            </a:pPr>
            <a:r>
              <a:rPr lang="en-US"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DAGO, </a:t>
            </a:r>
            <a:r>
              <a:rPr lang="en-US" dirty="0" err="1"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Auvergné</a:t>
            </a:r>
            <a:r>
              <a:rPr lang="en-US"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University, France.</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4000" dirty="0" smtClean="0">
                <a:solidFill>
                  <a:schemeClr val="accent2">
                    <a:lumMod val="60000"/>
                    <a:lumOff val="40000"/>
                  </a:schemeClr>
                </a:solidFill>
                <a:effectLst>
                  <a:outerShdw blurRad="38100" dist="38100" dir="2700000" algn="tl">
                    <a:srgbClr val="000000">
                      <a:alpha val="43137"/>
                    </a:srgbClr>
                  </a:outerShdw>
                </a:effectLst>
              </a:rPr>
              <a:t>Current areas of research in the </a:t>
            </a:r>
            <a:r>
              <a:rPr lang="en-US" sz="4000" dirty="0" err="1" smtClean="0">
                <a:solidFill>
                  <a:schemeClr val="accent2">
                    <a:lumMod val="60000"/>
                    <a:lumOff val="40000"/>
                  </a:schemeClr>
                </a:solidFill>
                <a:effectLst>
                  <a:outerShdw blurRad="38100" dist="38100" dir="2700000" algn="tl">
                    <a:srgbClr val="000000">
                      <a:alpha val="43137"/>
                    </a:srgbClr>
                  </a:outerShdw>
                </a:effectLst>
              </a:rPr>
              <a:t>etiopathogenesis</a:t>
            </a:r>
            <a:r>
              <a:rPr lang="en-US" sz="4000" dirty="0" smtClean="0">
                <a:solidFill>
                  <a:schemeClr val="accent2">
                    <a:lumMod val="60000"/>
                    <a:lumOff val="40000"/>
                  </a:schemeClr>
                </a:solidFill>
                <a:effectLst>
                  <a:outerShdw blurRad="38100" dist="38100" dir="2700000" algn="tl">
                    <a:srgbClr val="000000">
                      <a:alpha val="43137"/>
                    </a:srgbClr>
                  </a:outerShdw>
                </a:effectLst>
              </a:rPr>
              <a:t> of endometriosis</a:t>
            </a:r>
          </a:p>
        </p:txBody>
      </p:sp>
      <p:graphicFrame>
        <p:nvGraphicFramePr>
          <p:cNvPr id="4" name="Diagram 3"/>
          <p:cNvGraphicFramePr/>
          <p:nvPr/>
        </p:nvGraphicFramePr>
        <p:xfrm>
          <a:off x="1752600" y="1981200"/>
          <a:ext cx="629443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Line 2"/>
          <p:cNvSpPr>
            <a:spLocks noChangeShapeType="1"/>
          </p:cNvSpPr>
          <p:nvPr/>
        </p:nvSpPr>
        <p:spPr bwMode="auto">
          <a:xfrm>
            <a:off x="8305800" y="2286000"/>
            <a:ext cx="0" cy="1855788"/>
          </a:xfrm>
          <a:prstGeom prst="line">
            <a:avLst/>
          </a:prstGeom>
          <a:noFill/>
          <a:ln w="9525">
            <a:solidFill>
              <a:srgbClr val="D60093"/>
            </a:solidFill>
            <a:prstDash val="sysDot"/>
            <a:round/>
            <a:headEnd/>
            <a:tailEnd type="triangle" w="med" len="med"/>
          </a:ln>
        </p:spPr>
        <p:txBody>
          <a:bodyPr wrap="none" anchor="ctr"/>
          <a:lstStyle/>
          <a:p>
            <a:endParaRPr lang="en-US"/>
          </a:p>
        </p:txBody>
      </p:sp>
      <p:sp>
        <p:nvSpPr>
          <p:cNvPr id="198659" name="Rectangle 3"/>
          <p:cNvSpPr>
            <a:spLocks noGrp="1" noChangeArrowheads="1"/>
          </p:cNvSpPr>
          <p:nvPr>
            <p:ph type="title"/>
          </p:nvPr>
        </p:nvSpPr>
        <p:spPr>
          <a:xfrm>
            <a:off x="1143000" y="228600"/>
            <a:ext cx="7170738" cy="1143000"/>
          </a:xfrm>
        </p:spPr>
        <p:txBody>
          <a:bodyPr>
            <a:normAutofit fontScale="90000"/>
          </a:bodyPr>
          <a:lstStyle/>
          <a:p>
            <a:pPr eaLnBrk="1" hangingPunct="1"/>
            <a:r>
              <a:rPr lang="en-US" sz="4000" dirty="0" smtClean="0">
                <a:solidFill>
                  <a:schemeClr val="accent2">
                    <a:lumMod val="60000"/>
                    <a:lumOff val="40000"/>
                  </a:schemeClr>
                </a:solidFill>
                <a:effectLst>
                  <a:outerShdw blurRad="38100" dist="38100" dir="2700000" algn="tl">
                    <a:srgbClr val="000000">
                      <a:alpha val="43137"/>
                    </a:srgbClr>
                  </a:outerShdw>
                </a:effectLst>
              </a:rPr>
              <a:t>Pelvic Endometriosis </a:t>
            </a:r>
            <a:br>
              <a:rPr lang="en-US" sz="4000" dirty="0" smtClean="0">
                <a:solidFill>
                  <a:schemeClr val="accent2">
                    <a:lumMod val="60000"/>
                    <a:lumOff val="40000"/>
                  </a:schemeClr>
                </a:solidFill>
                <a:effectLst>
                  <a:outerShdw blurRad="38100" dist="38100" dir="2700000" algn="tl">
                    <a:srgbClr val="000000">
                      <a:alpha val="43137"/>
                    </a:srgbClr>
                  </a:outerShdw>
                </a:effectLst>
              </a:rPr>
            </a:br>
            <a:r>
              <a:rPr lang="en-US" sz="4000" dirty="0" err="1" smtClean="0">
                <a:solidFill>
                  <a:schemeClr val="accent2">
                    <a:lumMod val="60000"/>
                    <a:lumOff val="40000"/>
                  </a:schemeClr>
                </a:solidFill>
                <a:effectLst>
                  <a:outerShdw blurRad="38100" dist="38100" dir="2700000" algn="tl">
                    <a:srgbClr val="000000">
                      <a:alpha val="43137"/>
                    </a:srgbClr>
                  </a:outerShdw>
                </a:effectLst>
              </a:rPr>
              <a:t>Prosposed</a:t>
            </a:r>
            <a:r>
              <a:rPr lang="en-US" sz="4000" dirty="0" smtClean="0">
                <a:solidFill>
                  <a:schemeClr val="accent2">
                    <a:lumMod val="60000"/>
                    <a:lumOff val="40000"/>
                  </a:schemeClr>
                </a:solidFill>
                <a:effectLst>
                  <a:outerShdw blurRad="38100" dist="38100" dir="2700000" algn="tl">
                    <a:srgbClr val="000000">
                      <a:alpha val="43137"/>
                    </a:srgbClr>
                  </a:outerShdw>
                </a:effectLst>
              </a:rPr>
              <a:t> </a:t>
            </a:r>
            <a:r>
              <a:rPr lang="en-US" sz="4000" dirty="0" err="1" smtClean="0">
                <a:solidFill>
                  <a:schemeClr val="accent2">
                    <a:lumMod val="60000"/>
                    <a:lumOff val="40000"/>
                  </a:schemeClr>
                </a:solidFill>
                <a:effectLst>
                  <a:outerShdw blurRad="38100" dist="38100" dir="2700000" algn="tl">
                    <a:srgbClr val="000000">
                      <a:alpha val="43137"/>
                    </a:srgbClr>
                  </a:outerShdw>
                </a:effectLst>
              </a:rPr>
              <a:t>Etiopathogenesis</a:t>
            </a:r>
            <a:r>
              <a:rPr lang="en-US" sz="4000" dirty="0" smtClean="0">
                <a:solidFill>
                  <a:schemeClr val="accent2">
                    <a:lumMod val="60000"/>
                    <a:lumOff val="40000"/>
                  </a:schemeClr>
                </a:solidFill>
                <a:effectLst>
                  <a:outerShdw blurRad="38100" dist="38100" dir="2700000" algn="tl">
                    <a:srgbClr val="000000">
                      <a:alpha val="43137"/>
                    </a:srgbClr>
                  </a:outerShdw>
                </a:effectLst>
              </a:rPr>
              <a:t>:</a:t>
            </a:r>
            <a:endParaRPr lang="tr-TR" sz="4000" dirty="0" smtClean="0">
              <a:solidFill>
                <a:schemeClr val="accent2">
                  <a:lumMod val="60000"/>
                  <a:lumOff val="40000"/>
                </a:schemeClr>
              </a:solidFill>
              <a:effectLst>
                <a:outerShdw blurRad="38100" dist="38100" dir="2700000" algn="tl">
                  <a:srgbClr val="000000">
                    <a:alpha val="43137"/>
                  </a:srgbClr>
                </a:outerShdw>
              </a:effectLst>
            </a:endParaRPr>
          </a:p>
        </p:txBody>
      </p:sp>
      <p:sp>
        <p:nvSpPr>
          <p:cNvPr id="198660" name="Text Box 4"/>
          <p:cNvSpPr txBox="1">
            <a:spLocks noChangeArrowheads="1"/>
          </p:cNvSpPr>
          <p:nvPr/>
        </p:nvSpPr>
        <p:spPr bwMode="auto">
          <a:xfrm>
            <a:off x="1119188" y="1828800"/>
            <a:ext cx="2747962" cy="406400"/>
          </a:xfrm>
          <a:prstGeom prst="rect">
            <a:avLst/>
          </a:prstGeom>
          <a:solidFill>
            <a:schemeClr val="hlink"/>
          </a:solidFill>
          <a:ln w="9525">
            <a:solidFill>
              <a:schemeClr val="tx1"/>
            </a:solidFill>
            <a:miter lim="800000"/>
            <a:headEnd/>
            <a:tailEnd/>
          </a:ln>
          <a:effectLst>
            <a:outerShdw dist="107763" dir="8100000" algn="ctr" rotWithShape="0">
              <a:schemeClr val="bg2"/>
            </a:outerShdw>
          </a:effectLst>
        </p:spPr>
        <p:txBody>
          <a:bodyPr wrap="none">
            <a:spAutoFit/>
          </a:bodyPr>
          <a:lstStyle/>
          <a:p>
            <a:pPr algn="ctr" eaLnBrk="0" hangingPunct="0">
              <a:defRPr/>
            </a:pPr>
            <a:r>
              <a:rPr lang="en-US" sz="2000" b="1"/>
              <a:t>Genetical Susceptibility</a:t>
            </a:r>
            <a:endParaRPr lang="tr-TR" sz="2000" b="1"/>
          </a:p>
        </p:txBody>
      </p:sp>
      <p:sp>
        <p:nvSpPr>
          <p:cNvPr id="198661" name="Text Box 5"/>
          <p:cNvSpPr txBox="1">
            <a:spLocks noChangeArrowheads="1"/>
          </p:cNvSpPr>
          <p:nvPr/>
        </p:nvSpPr>
        <p:spPr bwMode="auto">
          <a:xfrm>
            <a:off x="6219825" y="1676400"/>
            <a:ext cx="2709863" cy="711200"/>
          </a:xfrm>
          <a:prstGeom prst="rect">
            <a:avLst/>
          </a:prstGeom>
          <a:solidFill>
            <a:schemeClr val="hlink"/>
          </a:solidFill>
          <a:ln w="9525">
            <a:solidFill>
              <a:schemeClr val="tx1"/>
            </a:solidFill>
            <a:miter lim="800000"/>
            <a:headEnd/>
            <a:tailEnd/>
          </a:ln>
          <a:effectLst>
            <a:outerShdw dist="107763" dir="2700000" algn="ctr" rotWithShape="0">
              <a:schemeClr val="bg2"/>
            </a:outerShdw>
          </a:effectLst>
        </p:spPr>
        <p:txBody>
          <a:bodyPr wrap="none">
            <a:spAutoFit/>
          </a:bodyPr>
          <a:lstStyle/>
          <a:p>
            <a:pPr algn="ctr" eaLnBrk="0" hangingPunct="0">
              <a:defRPr/>
            </a:pPr>
            <a:r>
              <a:rPr lang="en-US" sz="2000" b="1"/>
              <a:t>Environmental Factors</a:t>
            </a:r>
          </a:p>
          <a:p>
            <a:pPr algn="ctr" eaLnBrk="0" hangingPunct="0">
              <a:defRPr/>
            </a:pPr>
            <a:r>
              <a:rPr lang="en-US" sz="2000" b="1"/>
              <a:t>DIOXIN</a:t>
            </a:r>
            <a:endParaRPr lang="tr-TR" sz="2000" b="1"/>
          </a:p>
        </p:txBody>
      </p:sp>
      <p:sp>
        <p:nvSpPr>
          <p:cNvPr id="198662" name="Text Box 6"/>
          <p:cNvSpPr txBox="1">
            <a:spLocks noChangeArrowheads="1"/>
          </p:cNvSpPr>
          <p:nvPr/>
        </p:nvSpPr>
        <p:spPr bwMode="auto">
          <a:xfrm>
            <a:off x="2895600" y="5715000"/>
            <a:ext cx="4327525" cy="406400"/>
          </a:xfrm>
          <a:prstGeom prst="rect">
            <a:avLst/>
          </a:prstGeom>
          <a:solidFill>
            <a:schemeClr val="hlink"/>
          </a:solidFill>
          <a:ln w="9525">
            <a:solidFill>
              <a:schemeClr val="tx1"/>
            </a:solidFill>
            <a:miter lim="800000"/>
            <a:headEnd/>
            <a:tailEnd/>
          </a:ln>
          <a:effectLst>
            <a:outerShdw dist="88900" dir="5400000" algn="ctr" rotWithShape="0">
              <a:schemeClr val="bg2"/>
            </a:outerShdw>
          </a:effectLst>
        </p:spPr>
        <p:txBody>
          <a:bodyPr wrap="none">
            <a:spAutoFit/>
          </a:bodyPr>
          <a:lstStyle/>
          <a:p>
            <a:pPr algn="ctr" eaLnBrk="0" hangingPunct="0">
              <a:defRPr/>
            </a:pPr>
            <a:r>
              <a:rPr lang="en-US" sz="2000" b="1"/>
              <a:t>Immunological &amp; Cellular Alterations</a:t>
            </a:r>
            <a:endParaRPr lang="tr-TR" sz="2000" b="1"/>
          </a:p>
        </p:txBody>
      </p:sp>
      <p:sp>
        <p:nvSpPr>
          <p:cNvPr id="198663" name="Text Box 7"/>
          <p:cNvSpPr txBox="1">
            <a:spLocks noChangeArrowheads="1"/>
          </p:cNvSpPr>
          <p:nvPr/>
        </p:nvSpPr>
        <p:spPr bwMode="auto">
          <a:xfrm>
            <a:off x="4191000" y="4114800"/>
            <a:ext cx="2205038" cy="396875"/>
          </a:xfrm>
          <a:prstGeom prst="rect">
            <a:avLst/>
          </a:prstGeom>
          <a:noFill/>
          <a:ln w="9525">
            <a:noFill/>
            <a:miter lim="800000"/>
            <a:headEnd/>
            <a:tailEnd/>
          </a:ln>
          <a:effectLst/>
        </p:spPr>
        <p:txBody>
          <a:bodyPr wrap="none">
            <a:spAutoFit/>
          </a:bodyPr>
          <a:lstStyle/>
          <a:p>
            <a:pPr eaLnBrk="0" hangingPunct="0">
              <a:defRPr/>
            </a:pPr>
            <a:r>
              <a:rPr lang="tr-TR" sz="2000" b="1">
                <a:solidFill>
                  <a:srgbClr val="FF0000"/>
                </a:solidFill>
                <a:effectLst>
                  <a:outerShdw blurRad="38100" dist="38100" dir="2700000" algn="tl">
                    <a:srgbClr val="C0C0C0"/>
                  </a:outerShdw>
                </a:effectLst>
              </a:rPr>
              <a:t>ENDOMETR</a:t>
            </a:r>
            <a:r>
              <a:rPr lang="en-US" sz="2000" b="1">
                <a:solidFill>
                  <a:srgbClr val="FF0000"/>
                </a:solidFill>
                <a:effectLst>
                  <a:outerShdw blurRad="38100" dist="38100" dir="2700000" algn="tl">
                    <a:srgbClr val="C0C0C0"/>
                  </a:outerShdw>
                </a:effectLst>
              </a:rPr>
              <a:t>I</a:t>
            </a:r>
            <a:r>
              <a:rPr lang="tr-TR" sz="2000" b="1">
                <a:solidFill>
                  <a:srgbClr val="FF0000"/>
                </a:solidFill>
                <a:effectLst>
                  <a:outerShdw blurRad="38100" dist="38100" dir="2700000" algn="tl">
                    <a:srgbClr val="C0C0C0"/>
                  </a:outerShdw>
                </a:effectLst>
              </a:rPr>
              <a:t>UM</a:t>
            </a:r>
          </a:p>
        </p:txBody>
      </p:sp>
      <p:cxnSp>
        <p:nvCxnSpPr>
          <p:cNvPr id="198664" name="AutoShape 8"/>
          <p:cNvCxnSpPr>
            <a:cxnSpLocks noChangeShapeType="1"/>
            <a:stCxn id="198660" idx="2"/>
            <a:endCxn id="198662" idx="1"/>
          </p:cNvCxnSpPr>
          <p:nvPr/>
        </p:nvCxnSpPr>
        <p:spPr bwMode="auto">
          <a:xfrm rot="16200000" flipH="1">
            <a:off x="853282" y="3875881"/>
            <a:ext cx="3683000" cy="401637"/>
          </a:xfrm>
          <a:prstGeom prst="bentConnector2">
            <a:avLst/>
          </a:prstGeom>
          <a:noFill/>
          <a:ln w="38100">
            <a:solidFill>
              <a:srgbClr val="D60093"/>
            </a:solidFill>
            <a:miter lim="800000"/>
            <a:headEnd/>
            <a:tailEnd type="triangle" w="med" len="med"/>
          </a:ln>
        </p:spPr>
      </p:cxnSp>
      <p:cxnSp>
        <p:nvCxnSpPr>
          <p:cNvPr id="198665" name="AutoShape 9"/>
          <p:cNvCxnSpPr>
            <a:cxnSpLocks noChangeShapeType="1"/>
            <a:stCxn id="198660" idx="3"/>
            <a:endCxn id="198661" idx="1"/>
          </p:cNvCxnSpPr>
          <p:nvPr/>
        </p:nvCxnSpPr>
        <p:spPr bwMode="auto">
          <a:xfrm>
            <a:off x="3867150" y="2032000"/>
            <a:ext cx="2352675" cy="0"/>
          </a:xfrm>
          <a:prstGeom prst="straightConnector1">
            <a:avLst/>
          </a:prstGeom>
          <a:noFill/>
          <a:ln w="38100">
            <a:solidFill>
              <a:srgbClr val="D60093"/>
            </a:solidFill>
            <a:round/>
            <a:headEnd/>
            <a:tailEnd type="triangle" w="med" len="med"/>
          </a:ln>
        </p:spPr>
      </p:cxnSp>
      <p:cxnSp>
        <p:nvCxnSpPr>
          <p:cNvPr id="198666" name="AutoShape 10"/>
          <p:cNvCxnSpPr>
            <a:cxnSpLocks noChangeShapeType="1"/>
            <a:stCxn id="198661" idx="2"/>
            <a:endCxn id="198662" idx="3"/>
          </p:cNvCxnSpPr>
          <p:nvPr/>
        </p:nvCxnSpPr>
        <p:spPr bwMode="auto">
          <a:xfrm rot="5400000">
            <a:off x="5634038" y="3976687"/>
            <a:ext cx="3530600" cy="352425"/>
          </a:xfrm>
          <a:prstGeom prst="bentConnector2">
            <a:avLst/>
          </a:prstGeom>
          <a:noFill/>
          <a:ln w="38100">
            <a:solidFill>
              <a:srgbClr val="D60093"/>
            </a:solidFill>
            <a:miter lim="800000"/>
            <a:headEnd/>
            <a:tailEnd type="triangle" w="med" len="med"/>
          </a:ln>
        </p:spPr>
      </p:cxnSp>
      <p:cxnSp>
        <p:nvCxnSpPr>
          <p:cNvPr id="198667" name="AutoShape 11"/>
          <p:cNvCxnSpPr>
            <a:cxnSpLocks noChangeShapeType="1"/>
            <a:stCxn id="198671" idx="1"/>
            <a:endCxn id="198669" idx="0"/>
          </p:cNvCxnSpPr>
          <p:nvPr/>
        </p:nvCxnSpPr>
        <p:spPr bwMode="auto">
          <a:xfrm rot="10800000" flipV="1">
            <a:off x="2709863" y="3094038"/>
            <a:ext cx="1481137" cy="1047750"/>
          </a:xfrm>
          <a:prstGeom prst="bentConnector2">
            <a:avLst/>
          </a:prstGeom>
          <a:noFill/>
          <a:ln w="38100">
            <a:solidFill>
              <a:srgbClr val="D60093"/>
            </a:solidFill>
            <a:miter lim="800000"/>
            <a:headEnd type="triangle" w="med" len="med"/>
            <a:tailEnd type="triangle" w="med" len="med"/>
          </a:ln>
        </p:spPr>
      </p:cxnSp>
      <p:cxnSp>
        <p:nvCxnSpPr>
          <p:cNvPr id="198668" name="AutoShape 12"/>
          <p:cNvCxnSpPr>
            <a:cxnSpLocks noChangeShapeType="1"/>
            <a:stCxn id="198662" idx="0"/>
            <a:endCxn id="198669" idx="2"/>
          </p:cNvCxnSpPr>
          <p:nvPr/>
        </p:nvCxnSpPr>
        <p:spPr bwMode="auto">
          <a:xfrm rot="5400000" flipH="1">
            <a:off x="3453607" y="4109244"/>
            <a:ext cx="862012" cy="2349500"/>
          </a:xfrm>
          <a:prstGeom prst="bentConnector3">
            <a:avLst>
              <a:gd name="adj1" fmla="val 49907"/>
            </a:avLst>
          </a:prstGeom>
          <a:noFill/>
          <a:ln w="38100">
            <a:solidFill>
              <a:srgbClr val="D60093"/>
            </a:solidFill>
            <a:miter lim="800000"/>
            <a:headEnd/>
            <a:tailEnd type="triangle" w="med" len="med"/>
          </a:ln>
        </p:spPr>
      </p:cxnSp>
      <p:sp>
        <p:nvSpPr>
          <p:cNvPr id="198669" name="Text Box 13"/>
          <p:cNvSpPr txBox="1">
            <a:spLocks noChangeArrowheads="1"/>
          </p:cNvSpPr>
          <p:nvPr/>
        </p:nvSpPr>
        <p:spPr bwMode="auto">
          <a:xfrm>
            <a:off x="1870075" y="4141788"/>
            <a:ext cx="1677988" cy="711200"/>
          </a:xfrm>
          <a:prstGeom prst="rect">
            <a:avLst/>
          </a:prstGeom>
          <a:solidFill>
            <a:schemeClr val="hlink"/>
          </a:solidFill>
          <a:ln w="9525">
            <a:solidFill>
              <a:schemeClr val="tx1"/>
            </a:solidFill>
            <a:miter lim="800000"/>
            <a:headEnd/>
            <a:tailEnd/>
          </a:ln>
          <a:effectLst>
            <a:outerShdw dist="80322" dir="6506097" algn="ctr" rotWithShape="0">
              <a:schemeClr val="bg2"/>
            </a:outerShdw>
          </a:effectLst>
        </p:spPr>
        <p:txBody>
          <a:bodyPr>
            <a:spAutoFit/>
          </a:bodyPr>
          <a:lstStyle/>
          <a:p>
            <a:pPr algn="ctr" eaLnBrk="0" hangingPunct="0">
              <a:defRPr/>
            </a:pPr>
            <a:r>
              <a:rPr lang="tr-TR" sz="2000" b="1"/>
              <a:t>Angiogene</a:t>
            </a:r>
            <a:r>
              <a:rPr lang="en-US" sz="2000" b="1"/>
              <a:t>sis</a:t>
            </a:r>
            <a:endParaRPr lang="tr-TR" sz="2000" b="1"/>
          </a:p>
          <a:p>
            <a:pPr algn="ctr" eaLnBrk="0" hangingPunct="0">
              <a:defRPr/>
            </a:pPr>
            <a:r>
              <a:rPr lang="tr-TR" sz="2000" b="1"/>
              <a:t>VEGF</a:t>
            </a:r>
          </a:p>
        </p:txBody>
      </p:sp>
      <p:sp>
        <p:nvSpPr>
          <p:cNvPr id="198670" name="AutoShape 14"/>
          <p:cNvSpPr>
            <a:spLocks noChangeArrowheads="1"/>
          </p:cNvSpPr>
          <p:nvPr/>
        </p:nvSpPr>
        <p:spPr bwMode="auto">
          <a:xfrm>
            <a:off x="4191000" y="2590800"/>
            <a:ext cx="1963738" cy="1371600"/>
          </a:xfrm>
          <a:prstGeom prst="downArrowCallout">
            <a:avLst>
              <a:gd name="adj1" fmla="val 35793"/>
              <a:gd name="adj2" fmla="val 35793"/>
              <a:gd name="adj3" fmla="val 16667"/>
              <a:gd name="adj4" fmla="val 66667"/>
            </a:avLst>
          </a:prstGeom>
          <a:solidFill>
            <a:srgbClr val="FF33CC"/>
          </a:solidFill>
          <a:ln w="9525">
            <a:solidFill>
              <a:schemeClr val="tx1"/>
            </a:solidFill>
            <a:miter lim="800000"/>
            <a:headEnd/>
            <a:tailEnd/>
          </a:ln>
          <a:effectLst>
            <a:outerShdw dist="85194" dir="3806097" algn="ctr" rotWithShape="0">
              <a:schemeClr val="bg2"/>
            </a:outerShdw>
          </a:effectLst>
        </p:spPr>
        <p:txBody>
          <a:bodyPr wrap="none" anchor="ctr"/>
          <a:lstStyle/>
          <a:p>
            <a:pPr>
              <a:defRPr/>
            </a:pPr>
            <a:endParaRPr lang="en-US"/>
          </a:p>
        </p:txBody>
      </p:sp>
      <p:sp>
        <p:nvSpPr>
          <p:cNvPr id="198671" name="Text Box 15"/>
          <p:cNvSpPr txBox="1">
            <a:spLocks noChangeArrowheads="1"/>
          </p:cNvSpPr>
          <p:nvPr/>
        </p:nvSpPr>
        <p:spPr bwMode="auto">
          <a:xfrm>
            <a:off x="4191000" y="2743200"/>
            <a:ext cx="2032000" cy="701675"/>
          </a:xfrm>
          <a:prstGeom prst="rect">
            <a:avLst/>
          </a:prstGeom>
          <a:noFill/>
          <a:ln w="9525">
            <a:noFill/>
            <a:miter lim="800000"/>
            <a:headEnd/>
            <a:tailEnd/>
          </a:ln>
        </p:spPr>
        <p:txBody>
          <a:bodyPr>
            <a:spAutoFit/>
          </a:bodyPr>
          <a:lstStyle/>
          <a:p>
            <a:pPr algn="ctr" eaLnBrk="0" hangingPunct="0"/>
            <a:r>
              <a:rPr lang="tr-TR" sz="2000" b="1"/>
              <a:t>Retrograde Mens</a:t>
            </a:r>
            <a:r>
              <a:rPr lang="en-US" sz="2000" b="1"/>
              <a:t>truation</a:t>
            </a:r>
            <a:endParaRPr lang="tr-TR" sz="2000" b="1"/>
          </a:p>
        </p:txBody>
      </p:sp>
      <p:sp>
        <p:nvSpPr>
          <p:cNvPr id="198672" name="Text Box 16"/>
          <p:cNvSpPr txBox="1">
            <a:spLocks noChangeArrowheads="1"/>
          </p:cNvSpPr>
          <p:nvPr/>
        </p:nvSpPr>
        <p:spPr bwMode="auto">
          <a:xfrm>
            <a:off x="5257800" y="4648200"/>
            <a:ext cx="1406525" cy="984250"/>
          </a:xfrm>
          <a:prstGeom prst="rect">
            <a:avLst/>
          </a:prstGeom>
          <a:noFill/>
          <a:ln w="38100">
            <a:solidFill>
              <a:srgbClr val="D60093"/>
            </a:solidFill>
            <a:miter lim="800000"/>
            <a:headEnd/>
            <a:tailEnd/>
          </a:ln>
        </p:spPr>
        <p:txBody>
          <a:bodyPr wrap="none">
            <a:spAutoFit/>
          </a:bodyPr>
          <a:lstStyle/>
          <a:p>
            <a:pPr eaLnBrk="0" hangingPunct="0"/>
            <a:r>
              <a:rPr lang="tr-TR" sz="2000" b="1"/>
              <a:t>IL8</a:t>
            </a:r>
          </a:p>
          <a:p>
            <a:pPr eaLnBrk="0" hangingPunct="0">
              <a:lnSpc>
                <a:spcPct val="90000"/>
              </a:lnSpc>
            </a:pPr>
            <a:r>
              <a:rPr lang="tr-TR" sz="2000" b="1"/>
              <a:t>MCP1</a:t>
            </a:r>
            <a:endParaRPr lang="en-US" sz="2000" b="1"/>
          </a:p>
          <a:p>
            <a:pPr eaLnBrk="0" hangingPunct="0">
              <a:lnSpc>
                <a:spcPct val="90000"/>
              </a:lnSpc>
            </a:pPr>
            <a:r>
              <a:rPr lang="en-US" sz="2000" b="1"/>
              <a:t>Aromatase</a:t>
            </a:r>
            <a:endParaRPr lang="tr-TR" sz="2000" b="1"/>
          </a:p>
        </p:txBody>
      </p:sp>
      <p:sp>
        <p:nvSpPr>
          <p:cNvPr id="198673" name="Text Box 17"/>
          <p:cNvSpPr txBox="1">
            <a:spLocks noChangeArrowheads="1"/>
          </p:cNvSpPr>
          <p:nvPr/>
        </p:nvSpPr>
        <p:spPr bwMode="auto">
          <a:xfrm>
            <a:off x="8102600" y="4141788"/>
            <a:ext cx="474663" cy="434975"/>
          </a:xfrm>
          <a:prstGeom prst="rect">
            <a:avLst/>
          </a:prstGeom>
          <a:noFill/>
          <a:ln w="38100">
            <a:solidFill>
              <a:srgbClr val="D60093"/>
            </a:solidFill>
            <a:miter lim="800000"/>
            <a:headEnd/>
            <a:tailEnd/>
          </a:ln>
        </p:spPr>
        <p:txBody>
          <a:bodyPr wrap="none">
            <a:spAutoFit/>
          </a:bodyPr>
          <a:lstStyle/>
          <a:p>
            <a:pPr eaLnBrk="0" hangingPunct="0"/>
            <a:r>
              <a:rPr lang="tr-TR" sz="2000" b="1"/>
              <a:t>E</a:t>
            </a:r>
            <a:r>
              <a:rPr lang="tr-TR" sz="2000" b="1" baseline="-25000"/>
              <a:t>2</a:t>
            </a:r>
            <a:endParaRPr lang="tr-TR" sz="2000" b="1"/>
          </a:p>
        </p:txBody>
      </p:sp>
      <p:sp>
        <p:nvSpPr>
          <p:cNvPr id="198674" name="Line 18"/>
          <p:cNvSpPr>
            <a:spLocks noChangeShapeType="1"/>
          </p:cNvSpPr>
          <p:nvPr/>
        </p:nvSpPr>
        <p:spPr bwMode="auto">
          <a:xfrm flipH="1">
            <a:off x="6815138" y="4370388"/>
            <a:ext cx="1287462" cy="0"/>
          </a:xfrm>
          <a:prstGeom prst="line">
            <a:avLst/>
          </a:prstGeom>
          <a:noFill/>
          <a:ln w="38100">
            <a:solidFill>
              <a:srgbClr val="D60093"/>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198659"/>
                                        </p:tgtEl>
                                        <p:attrNameLst>
                                          <p:attrName>style.visibility</p:attrName>
                                        </p:attrNameLst>
                                      </p:cBhvr>
                                      <p:to>
                                        <p:strVal val="visible"/>
                                      </p:to>
                                    </p:set>
                                    <p:animEffect transition="in" filter="box(out)">
                                      <p:cBhvr>
                                        <p:cTn id="7" dur="500"/>
                                        <p:tgtEl>
                                          <p:spTgt spid="198659"/>
                                        </p:tgtEl>
                                      </p:cBhvr>
                                    </p:animEffect>
                                  </p:childTnLst>
                                </p:cTn>
                              </p:par>
                            </p:childTnLst>
                          </p:cTn>
                        </p:par>
                        <p:par>
                          <p:cTn id="8" fill="hold">
                            <p:stCondLst>
                              <p:cond delay="1500"/>
                            </p:stCondLst>
                            <p:childTnLst>
                              <p:par>
                                <p:cTn id="9" presetID="7" presetClass="entr" presetSubtype="1" fill="hold" grpId="0" nodeType="afterEffect">
                                  <p:stCondLst>
                                    <p:cond delay="0"/>
                                  </p:stCondLst>
                                  <p:childTnLst>
                                    <p:set>
                                      <p:cBhvr>
                                        <p:cTn id="10" dur="1" fill="hold">
                                          <p:stCondLst>
                                            <p:cond delay="0"/>
                                          </p:stCondLst>
                                        </p:cTn>
                                        <p:tgtEl>
                                          <p:spTgt spid="198670"/>
                                        </p:tgtEl>
                                        <p:attrNameLst>
                                          <p:attrName>style.visibility</p:attrName>
                                        </p:attrNameLst>
                                      </p:cBhvr>
                                      <p:to>
                                        <p:strVal val="visible"/>
                                      </p:to>
                                    </p:set>
                                    <p:anim calcmode="lin" valueType="num">
                                      <p:cBhvr additive="base">
                                        <p:cTn id="11" dur="5000" fill="hold"/>
                                        <p:tgtEl>
                                          <p:spTgt spid="198670"/>
                                        </p:tgtEl>
                                        <p:attrNameLst>
                                          <p:attrName>ppt_x</p:attrName>
                                        </p:attrNameLst>
                                      </p:cBhvr>
                                      <p:tavLst>
                                        <p:tav tm="0">
                                          <p:val>
                                            <p:strVal val="#ppt_x"/>
                                          </p:val>
                                        </p:tav>
                                        <p:tav tm="100000">
                                          <p:val>
                                            <p:strVal val="#ppt_x"/>
                                          </p:val>
                                        </p:tav>
                                      </p:tavLst>
                                    </p:anim>
                                    <p:anim calcmode="lin" valueType="num">
                                      <p:cBhvr additive="base">
                                        <p:cTn id="12" dur="5000" fill="hold"/>
                                        <p:tgtEl>
                                          <p:spTgt spid="198670"/>
                                        </p:tgtEl>
                                        <p:attrNameLst>
                                          <p:attrName>ppt_y</p:attrName>
                                        </p:attrNameLst>
                                      </p:cBhvr>
                                      <p:tavLst>
                                        <p:tav tm="0">
                                          <p:val>
                                            <p:strVal val="0-#ppt_h/2"/>
                                          </p:val>
                                        </p:tav>
                                        <p:tav tm="100000">
                                          <p:val>
                                            <p:strVal val="#ppt_y"/>
                                          </p:val>
                                        </p:tav>
                                      </p:tavLst>
                                    </p:anim>
                                  </p:childTnLst>
                                </p:cTn>
                              </p:par>
                            </p:childTnLst>
                          </p:cTn>
                        </p:par>
                        <p:par>
                          <p:cTn id="13" fill="hold">
                            <p:stCondLst>
                              <p:cond delay="6500"/>
                            </p:stCondLst>
                            <p:childTnLst>
                              <p:par>
                                <p:cTn id="14" presetID="23" presetClass="entr" presetSubtype="272" fill="hold" grpId="0" nodeType="afterEffect">
                                  <p:stCondLst>
                                    <p:cond delay="1000"/>
                                  </p:stCondLst>
                                  <p:childTnLst>
                                    <p:set>
                                      <p:cBhvr>
                                        <p:cTn id="15" dur="1" fill="hold">
                                          <p:stCondLst>
                                            <p:cond delay="0"/>
                                          </p:stCondLst>
                                        </p:cTn>
                                        <p:tgtEl>
                                          <p:spTgt spid="198671"/>
                                        </p:tgtEl>
                                        <p:attrNameLst>
                                          <p:attrName>style.visibility</p:attrName>
                                        </p:attrNameLst>
                                      </p:cBhvr>
                                      <p:to>
                                        <p:strVal val="visible"/>
                                      </p:to>
                                    </p:set>
                                    <p:anim calcmode="lin" valueType="num">
                                      <p:cBhvr>
                                        <p:cTn id="16" dur="500" fill="hold"/>
                                        <p:tgtEl>
                                          <p:spTgt spid="198671"/>
                                        </p:tgtEl>
                                        <p:attrNameLst>
                                          <p:attrName>ppt_w</p:attrName>
                                        </p:attrNameLst>
                                      </p:cBhvr>
                                      <p:tavLst>
                                        <p:tav tm="0">
                                          <p:val>
                                            <p:strVal val="2/3*#ppt_w"/>
                                          </p:val>
                                        </p:tav>
                                        <p:tav tm="100000">
                                          <p:val>
                                            <p:strVal val="#ppt_w"/>
                                          </p:val>
                                        </p:tav>
                                      </p:tavLst>
                                    </p:anim>
                                    <p:anim calcmode="lin" valueType="num">
                                      <p:cBhvr>
                                        <p:cTn id="17" dur="500" fill="hold"/>
                                        <p:tgtEl>
                                          <p:spTgt spid="198671"/>
                                        </p:tgtEl>
                                        <p:attrNameLst>
                                          <p:attrName>ppt_h</p:attrName>
                                        </p:attrNameLst>
                                      </p:cBhvr>
                                      <p:tavLst>
                                        <p:tav tm="0">
                                          <p:val>
                                            <p:strVal val="2/3*#ppt_h"/>
                                          </p:val>
                                        </p:tav>
                                        <p:tav tm="100000">
                                          <p:val>
                                            <p:strVal val="#ppt_h"/>
                                          </p:val>
                                        </p:tav>
                                      </p:tavLst>
                                    </p:anim>
                                  </p:childTnLst>
                                </p:cTn>
                              </p:par>
                            </p:childTnLst>
                          </p:cTn>
                        </p:par>
                        <p:par>
                          <p:cTn id="18" fill="hold">
                            <p:stCondLst>
                              <p:cond delay="8000"/>
                            </p:stCondLst>
                            <p:childTnLst>
                              <p:par>
                                <p:cTn id="19" presetID="23" presetClass="entr" presetSubtype="272" fill="hold" grpId="0" nodeType="afterEffect">
                                  <p:stCondLst>
                                    <p:cond delay="3000"/>
                                  </p:stCondLst>
                                  <p:childTnLst>
                                    <p:set>
                                      <p:cBhvr>
                                        <p:cTn id="20" dur="1" fill="hold">
                                          <p:stCondLst>
                                            <p:cond delay="0"/>
                                          </p:stCondLst>
                                        </p:cTn>
                                        <p:tgtEl>
                                          <p:spTgt spid="198663"/>
                                        </p:tgtEl>
                                        <p:attrNameLst>
                                          <p:attrName>style.visibility</p:attrName>
                                        </p:attrNameLst>
                                      </p:cBhvr>
                                      <p:to>
                                        <p:strVal val="visible"/>
                                      </p:to>
                                    </p:set>
                                    <p:anim calcmode="lin" valueType="num">
                                      <p:cBhvr>
                                        <p:cTn id="21" dur="500" fill="hold"/>
                                        <p:tgtEl>
                                          <p:spTgt spid="198663"/>
                                        </p:tgtEl>
                                        <p:attrNameLst>
                                          <p:attrName>ppt_w</p:attrName>
                                        </p:attrNameLst>
                                      </p:cBhvr>
                                      <p:tavLst>
                                        <p:tav tm="0">
                                          <p:val>
                                            <p:strVal val="2/3*#ppt_w"/>
                                          </p:val>
                                        </p:tav>
                                        <p:tav tm="100000">
                                          <p:val>
                                            <p:strVal val="#ppt_w"/>
                                          </p:val>
                                        </p:tav>
                                      </p:tavLst>
                                    </p:anim>
                                    <p:anim calcmode="lin" valueType="num">
                                      <p:cBhvr>
                                        <p:cTn id="22" dur="500" fill="hold"/>
                                        <p:tgtEl>
                                          <p:spTgt spid="198663"/>
                                        </p:tgtEl>
                                        <p:attrNameLst>
                                          <p:attrName>ppt_h</p:attrName>
                                        </p:attrNameLst>
                                      </p:cBhvr>
                                      <p:tavLst>
                                        <p:tav tm="0">
                                          <p:val>
                                            <p:strVal val="2/3*#ppt_h"/>
                                          </p:val>
                                        </p:tav>
                                        <p:tav tm="100000">
                                          <p:val>
                                            <p:strVal val="#ppt_h"/>
                                          </p:val>
                                        </p:tav>
                                      </p:tavLst>
                                    </p:anim>
                                  </p:childTnLst>
                                </p:cTn>
                              </p:par>
                            </p:childTnLst>
                          </p:cTn>
                        </p:par>
                        <p:par>
                          <p:cTn id="23" fill="hold">
                            <p:stCondLst>
                              <p:cond delay="11500"/>
                            </p:stCondLst>
                            <p:childTnLst>
                              <p:par>
                                <p:cTn id="24" presetID="2" presetClass="entr" presetSubtype="8" fill="hold" grpId="0" nodeType="afterEffect">
                                  <p:stCondLst>
                                    <p:cond delay="1000"/>
                                  </p:stCondLst>
                                  <p:childTnLst>
                                    <p:set>
                                      <p:cBhvr>
                                        <p:cTn id="25" dur="1" fill="hold">
                                          <p:stCondLst>
                                            <p:cond delay="0"/>
                                          </p:stCondLst>
                                        </p:cTn>
                                        <p:tgtEl>
                                          <p:spTgt spid="198660"/>
                                        </p:tgtEl>
                                        <p:attrNameLst>
                                          <p:attrName>style.visibility</p:attrName>
                                        </p:attrNameLst>
                                      </p:cBhvr>
                                      <p:to>
                                        <p:strVal val="visible"/>
                                      </p:to>
                                    </p:set>
                                    <p:anim calcmode="lin" valueType="num">
                                      <p:cBhvr additive="base">
                                        <p:cTn id="26" dur="500" fill="hold"/>
                                        <p:tgtEl>
                                          <p:spTgt spid="198660"/>
                                        </p:tgtEl>
                                        <p:attrNameLst>
                                          <p:attrName>ppt_x</p:attrName>
                                        </p:attrNameLst>
                                      </p:cBhvr>
                                      <p:tavLst>
                                        <p:tav tm="0">
                                          <p:val>
                                            <p:strVal val="0-#ppt_w/2"/>
                                          </p:val>
                                        </p:tav>
                                        <p:tav tm="100000">
                                          <p:val>
                                            <p:strVal val="#ppt_x"/>
                                          </p:val>
                                        </p:tav>
                                      </p:tavLst>
                                    </p:anim>
                                    <p:anim calcmode="lin" valueType="num">
                                      <p:cBhvr additive="base">
                                        <p:cTn id="27" dur="500" fill="hold"/>
                                        <p:tgtEl>
                                          <p:spTgt spid="198660"/>
                                        </p:tgtEl>
                                        <p:attrNameLst>
                                          <p:attrName>ppt_y</p:attrName>
                                        </p:attrNameLst>
                                      </p:cBhvr>
                                      <p:tavLst>
                                        <p:tav tm="0">
                                          <p:val>
                                            <p:strVal val="#ppt_y"/>
                                          </p:val>
                                        </p:tav>
                                        <p:tav tm="100000">
                                          <p:val>
                                            <p:strVal val="#ppt_y"/>
                                          </p:val>
                                        </p:tav>
                                      </p:tavLst>
                                    </p:anim>
                                  </p:childTnLst>
                                </p:cTn>
                              </p:par>
                            </p:childTnLst>
                          </p:cTn>
                        </p:par>
                        <p:par>
                          <p:cTn id="28" fill="hold">
                            <p:stCondLst>
                              <p:cond delay="13000"/>
                            </p:stCondLst>
                            <p:childTnLst>
                              <p:par>
                                <p:cTn id="29" presetID="2" presetClass="entr" presetSubtype="2" fill="hold" grpId="0" nodeType="afterEffect">
                                  <p:stCondLst>
                                    <p:cond delay="3000"/>
                                  </p:stCondLst>
                                  <p:childTnLst>
                                    <p:set>
                                      <p:cBhvr>
                                        <p:cTn id="30" dur="1" fill="hold">
                                          <p:stCondLst>
                                            <p:cond delay="0"/>
                                          </p:stCondLst>
                                        </p:cTn>
                                        <p:tgtEl>
                                          <p:spTgt spid="198661"/>
                                        </p:tgtEl>
                                        <p:attrNameLst>
                                          <p:attrName>style.visibility</p:attrName>
                                        </p:attrNameLst>
                                      </p:cBhvr>
                                      <p:to>
                                        <p:strVal val="visible"/>
                                      </p:to>
                                    </p:set>
                                    <p:anim calcmode="lin" valueType="num">
                                      <p:cBhvr additive="base">
                                        <p:cTn id="31" dur="500" fill="hold"/>
                                        <p:tgtEl>
                                          <p:spTgt spid="198661"/>
                                        </p:tgtEl>
                                        <p:attrNameLst>
                                          <p:attrName>ppt_x</p:attrName>
                                        </p:attrNameLst>
                                      </p:cBhvr>
                                      <p:tavLst>
                                        <p:tav tm="0">
                                          <p:val>
                                            <p:strVal val="1+#ppt_w/2"/>
                                          </p:val>
                                        </p:tav>
                                        <p:tav tm="100000">
                                          <p:val>
                                            <p:strVal val="#ppt_x"/>
                                          </p:val>
                                        </p:tav>
                                      </p:tavLst>
                                    </p:anim>
                                    <p:anim calcmode="lin" valueType="num">
                                      <p:cBhvr additive="base">
                                        <p:cTn id="32" dur="500" fill="hold"/>
                                        <p:tgtEl>
                                          <p:spTgt spid="198661"/>
                                        </p:tgtEl>
                                        <p:attrNameLst>
                                          <p:attrName>ppt_y</p:attrName>
                                        </p:attrNameLst>
                                      </p:cBhvr>
                                      <p:tavLst>
                                        <p:tav tm="0">
                                          <p:val>
                                            <p:strVal val="#ppt_y"/>
                                          </p:val>
                                        </p:tav>
                                        <p:tav tm="100000">
                                          <p:val>
                                            <p:strVal val="#ppt_y"/>
                                          </p:val>
                                        </p:tav>
                                      </p:tavLst>
                                    </p:anim>
                                  </p:childTnLst>
                                </p:cTn>
                              </p:par>
                            </p:childTnLst>
                          </p:cTn>
                        </p:par>
                        <p:par>
                          <p:cTn id="33" fill="hold">
                            <p:stCondLst>
                              <p:cond delay="16500"/>
                            </p:stCondLst>
                            <p:childTnLst>
                              <p:par>
                                <p:cTn id="34" presetID="17" presetClass="entr" presetSubtype="8" fill="hold" nodeType="afterEffect">
                                  <p:stCondLst>
                                    <p:cond delay="3000"/>
                                  </p:stCondLst>
                                  <p:childTnLst>
                                    <p:set>
                                      <p:cBhvr>
                                        <p:cTn id="35" dur="1" fill="hold">
                                          <p:stCondLst>
                                            <p:cond delay="0"/>
                                          </p:stCondLst>
                                        </p:cTn>
                                        <p:tgtEl>
                                          <p:spTgt spid="198665"/>
                                        </p:tgtEl>
                                        <p:attrNameLst>
                                          <p:attrName>style.visibility</p:attrName>
                                        </p:attrNameLst>
                                      </p:cBhvr>
                                      <p:to>
                                        <p:strVal val="visible"/>
                                      </p:to>
                                    </p:set>
                                    <p:anim calcmode="lin" valueType="num">
                                      <p:cBhvr>
                                        <p:cTn id="36" dur="500" fill="hold"/>
                                        <p:tgtEl>
                                          <p:spTgt spid="198665"/>
                                        </p:tgtEl>
                                        <p:attrNameLst>
                                          <p:attrName>ppt_x</p:attrName>
                                        </p:attrNameLst>
                                      </p:cBhvr>
                                      <p:tavLst>
                                        <p:tav tm="0">
                                          <p:val>
                                            <p:strVal val="#ppt_x-#ppt_w/2"/>
                                          </p:val>
                                        </p:tav>
                                        <p:tav tm="100000">
                                          <p:val>
                                            <p:strVal val="#ppt_x"/>
                                          </p:val>
                                        </p:tav>
                                      </p:tavLst>
                                    </p:anim>
                                    <p:anim calcmode="lin" valueType="num">
                                      <p:cBhvr>
                                        <p:cTn id="37" dur="500" fill="hold"/>
                                        <p:tgtEl>
                                          <p:spTgt spid="198665"/>
                                        </p:tgtEl>
                                        <p:attrNameLst>
                                          <p:attrName>ppt_y</p:attrName>
                                        </p:attrNameLst>
                                      </p:cBhvr>
                                      <p:tavLst>
                                        <p:tav tm="0">
                                          <p:val>
                                            <p:strVal val="#ppt_y"/>
                                          </p:val>
                                        </p:tav>
                                        <p:tav tm="100000">
                                          <p:val>
                                            <p:strVal val="#ppt_y"/>
                                          </p:val>
                                        </p:tav>
                                      </p:tavLst>
                                    </p:anim>
                                    <p:anim calcmode="lin" valueType="num">
                                      <p:cBhvr>
                                        <p:cTn id="38" dur="500" fill="hold"/>
                                        <p:tgtEl>
                                          <p:spTgt spid="198665"/>
                                        </p:tgtEl>
                                        <p:attrNameLst>
                                          <p:attrName>ppt_w</p:attrName>
                                        </p:attrNameLst>
                                      </p:cBhvr>
                                      <p:tavLst>
                                        <p:tav tm="0">
                                          <p:val>
                                            <p:fltVal val="0"/>
                                          </p:val>
                                        </p:tav>
                                        <p:tav tm="100000">
                                          <p:val>
                                            <p:strVal val="#ppt_w"/>
                                          </p:val>
                                        </p:tav>
                                      </p:tavLst>
                                    </p:anim>
                                    <p:anim calcmode="lin" valueType="num">
                                      <p:cBhvr>
                                        <p:cTn id="39" dur="500" fill="hold"/>
                                        <p:tgtEl>
                                          <p:spTgt spid="198665"/>
                                        </p:tgtEl>
                                        <p:attrNameLst>
                                          <p:attrName>ppt_h</p:attrName>
                                        </p:attrNameLst>
                                      </p:cBhvr>
                                      <p:tavLst>
                                        <p:tav tm="0">
                                          <p:val>
                                            <p:strVal val="#ppt_h"/>
                                          </p:val>
                                        </p:tav>
                                        <p:tav tm="100000">
                                          <p:val>
                                            <p:strVal val="#ppt_h"/>
                                          </p:val>
                                        </p:tav>
                                      </p:tavLst>
                                    </p:anim>
                                  </p:childTnLst>
                                </p:cTn>
                              </p:par>
                            </p:childTnLst>
                          </p:cTn>
                        </p:par>
                        <p:par>
                          <p:cTn id="40" fill="hold">
                            <p:stCondLst>
                              <p:cond delay="20000"/>
                            </p:stCondLst>
                            <p:childTnLst>
                              <p:par>
                                <p:cTn id="41" presetID="23" presetClass="entr" presetSubtype="272" fill="hold" grpId="0" nodeType="afterEffect">
                                  <p:stCondLst>
                                    <p:cond delay="4000"/>
                                  </p:stCondLst>
                                  <p:childTnLst>
                                    <p:set>
                                      <p:cBhvr>
                                        <p:cTn id="42" dur="1" fill="hold">
                                          <p:stCondLst>
                                            <p:cond delay="0"/>
                                          </p:stCondLst>
                                        </p:cTn>
                                        <p:tgtEl>
                                          <p:spTgt spid="198662"/>
                                        </p:tgtEl>
                                        <p:attrNameLst>
                                          <p:attrName>style.visibility</p:attrName>
                                        </p:attrNameLst>
                                      </p:cBhvr>
                                      <p:to>
                                        <p:strVal val="visible"/>
                                      </p:to>
                                    </p:set>
                                    <p:anim calcmode="lin" valueType="num">
                                      <p:cBhvr>
                                        <p:cTn id="43" dur="500" fill="hold"/>
                                        <p:tgtEl>
                                          <p:spTgt spid="198662"/>
                                        </p:tgtEl>
                                        <p:attrNameLst>
                                          <p:attrName>ppt_w</p:attrName>
                                        </p:attrNameLst>
                                      </p:cBhvr>
                                      <p:tavLst>
                                        <p:tav tm="0">
                                          <p:val>
                                            <p:strVal val="2/3*#ppt_w"/>
                                          </p:val>
                                        </p:tav>
                                        <p:tav tm="100000">
                                          <p:val>
                                            <p:strVal val="#ppt_w"/>
                                          </p:val>
                                        </p:tav>
                                      </p:tavLst>
                                    </p:anim>
                                    <p:anim calcmode="lin" valueType="num">
                                      <p:cBhvr>
                                        <p:cTn id="44" dur="500" fill="hold"/>
                                        <p:tgtEl>
                                          <p:spTgt spid="198662"/>
                                        </p:tgtEl>
                                        <p:attrNameLst>
                                          <p:attrName>ppt_h</p:attrName>
                                        </p:attrNameLst>
                                      </p:cBhvr>
                                      <p:tavLst>
                                        <p:tav tm="0">
                                          <p:val>
                                            <p:strVal val="2/3*#ppt_h"/>
                                          </p:val>
                                        </p:tav>
                                        <p:tav tm="100000">
                                          <p:val>
                                            <p:strVal val="#ppt_h"/>
                                          </p:val>
                                        </p:tav>
                                      </p:tavLst>
                                    </p:anim>
                                  </p:childTnLst>
                                </p:cTn>
                              </p:par>
                            </p:childTnLst>
                          </p:cTn>
                        </p:par>
                        <p:par>
                          <p:cTn id="45" fill="hold">
                            <p:stCondLst>
                              <p:cond delay="24500"/>
                            </p:stCondLst>
                            <p:childTnLst>
                              <p:par>
                                <p:cTn id="46" presetID="17" presetClass="entr" presetSubtype="1" fill="hold" nodeType="afterEffect">
                                  <p:stCondLst>
                                    <p:cond delay="3000"/>
                                  </p:stCondLst>
                                  <p:childTnLst>
                                    <p:set>
                                      <p:cBhvr>
                                        <p:cTn id="47" dur="1" fill="hold">
                                          <p:stCondLst>
                                            <p:cond delay="0"/>
                                          </p:stCondLst>
                                        </p:cTn>
                                        <p:tgtEl>
                                          <p:spTgt spid="198664"/>
                                        </p:tgtEl>
                                        <p:attrNameLst>
                                          <p:attrName>style.visibility</p:attrName>
                                        </p:attrNameLst>
                                      </p:cBhvr>
                                      <p:to>
                                        <p:strVal val="visible"/>
                                      </p:to>
                                    </p:set>
                                    <p:anim calcmode="lin" valueType="num">
                                      <p:cBhvr>
                                        <p:cTn id="48" dur="500" fill="hold"/>
                                        <p:tgtEl>
                                          <p:spTgt spid="198664"/>
                                        </p:tgtEl>
                                        <p:attrNameLst>
                                          <p:attrName>ppt_x</p:attrName>
                                        </p:attrNameLst>
                                      </p:cBhvr>
                                      <p:tavLst>
                                        <p:tav tm="0">
                                          <p:val>
                                            <p:strVal val="#ppt_x"/>
                                          </p:val>
                                        </p:tav>
                                        <p:tav tm="100000">
                                          <p:val>
                                            <p:strVal val="#ppt_x"/>
                                          </p:val>
                                        </p:tav>
                                      </p:tavLst>
                                    </p:anim>
                                    <p:anim calcmode="lin" valueType="num">
                                      <p:cBhvr>
                                        <p:cTn id="49" dur="500" fill="hold"/>
                                        <p:tgtEl>
                                          <p:spTgt spid="198664"/>
                                        </p:tgtEl>
                                        <p:attrNameLst>
                                          <p:attrName>ppt_y</p:attrName>
                                        </p:attrNameLst>
                                      </p:cBhvr>
                                      <p:tavLst>
                                        <p:tav tm="0">
                                          <p:val>
                                            <p:strVal val="#ppt_y-#ppt_h/2"/>
                                          </p:val>
                                        </p:tav>
                                        <p:tav tm="100000">
                                          <p:val>
                                            <p:strVal val="#ppt_y"/>
                                          </p:val>
                                        </p:tav>
                                      </p:tavLst>
                                    </p:anim>
                                    <p:anim calcmode="lin" valueType="num">
                                      <p:cBhvr>
                                        <p:cTn id="50" dur="500" fill="hold"/>
                                        <p:tgtEl>
                                          <p:spTgt spid="198664"/>
                                        </p:tgtEl>
                                        <p:attrNameLst>
                                          <p:attrName>ppt_w</p:attrName>
                                        </p:attrNameLst>
                                      </p:cBhvr>
                                      <p:tavLst>
                                        <p:tav tm="0">
                                          <p:val>
                                            <p:strVal val="#ppt_w"/>
                                          </p:val>
                                        </p:tav>
                                        <p:tav tm="100000">
                                          <p:val>
                                            <p:strVal val="#ppt_w"/>
                                          </p:val>
                                        </p:tav>
                                      </p:tavLst>
                                    </p:anim>
                                    <p:anim calcmode="lin" valueType="num">
                                      <p:cBhvr>
                                        <p:cTn id="51" dur="500" fill="hold"/>
                                        <p:tgtEl>
                                          <p:spTgt spid="198664"/>
                                        </p:tgtEl>
                                        <p:attrNameLst>
                                          <p:attrName>ppt_h</p:attrName>
                                        </p:attrNameLst>
                                      </p:cBhvr>
                                      <p:tavLst>
                                        <p:tav tm="0">
                                          <p:val>
                                            <p:fltVal val="0"/>
                                          </p:val>
                                        </p:tav>
                                        <p:tav tm="100000">
                                          <p:val>
                                            <p:strVal val="#ppt_h"/>
                                          </p:val>
                                        </p:tav>
                                      </p:tavLst>
                                    </p:anim>
                                  </p:childTnLst>
                                </p:cTn>
                              </p:par>
                            </p:childTnLst>
                          </p:cTn>
                        </p:par>
                        <p:par>
                          <p:cTn id="52" fill="hold">
                            <p:stCondLst>
                              <p:cond delay="28000"/>
                            </p:stCondLst>
                            <p:childTnLst>
                              <p:par>
                                <p:cTn id="53" presetID="17" presetClass="entr" presetSubtype="1" fill="hold" nodeType="afterEffect">
                                  <p:stCondLst>
                                    <p:cond delay="3000"/>
                                  </p:stCondLst>
                                  <p:childTnLst>
                                    <p:set>
                                      <p:cBhvr>
                                        <p:cTn id="54" dur="1" fill="hold">
                                          <p:stCondLst>
                                            <p:cond delay="0"/>
                                          </p:stCondLst>
                                        </p:cTn>
                                        <p:tgtEl>
                                          <p:spTgt spid="198666"/>
                                        </p:tgtEl>
                                        <p:attrNameLst>
                                          <p:attrName>style.visibility</p:attrName>
                                        </p:attrNameLst>
                                      </p:cBhvr>
                                      <p:to>
                                        <p:strVal val="visible"/>
                                      </p:to>
                                    </p:set>
                                    <p:anim calcmode="lin" valueType="num">
                                      <p:cBhvr>
                                        <p:cTn id="55" dur="500" fill="hold"/>
                                        <p:tgtEl>
                                          <p:spTgt spid="198666"/>
                                        </p:tgtEl>
                                        <p:attrNameLst>
                                          <p:attrName>ppt_x</p:attrName>
                                        </p:attrNameLst>
                                      </p:cBhvr>
                                      <p:tavLst>
                                        <p:tav tm="0">
                                          <p:val>
                                            <p:strVal val="#ppt_x"/>
                                          </p:val>
                                        </p:tav>
                                        <p:tav tm="100000">
                                          <p:val>
                                            <p:strVal val="#ppt_x"/>
                                          </p:val>
                                        </p:tav>
                                      </p:tavLst>
                                    </p:anim>
                                    <p:anim calcmode="lin" valueType="num">
                                      <p:cBhvr>
                                        <p:cTn id="56" dur="500" fill="hold"/>
                                        <p:tgtEl>
                                          <p:spTgt spid="198666"/>
                                        </p:tgtEl>
                                        <p:attrNameLst>
                                          <p:attrName>ppt_y</p:attrName>
                                        </p:attrNameLst>
                                      </p:cBhvr>
                                      <p:tavLst>
                                        <p:tav tm="0">
                                          <p:val>
                                            <p:strVal val="#ppt_y-#ppt_h/2"/>
                                          </p:val>
                                        </p:tav>
                                        <p:tav tm="100000">
                                          <p:val>
                                            <p:strVal val="#ppt_y"/>
                                          </p:val>
                                        </p:tav>
                                      </p:tavLst>
                                    </p:anim>
                                    <p:anim calcmode="lin" valueType="num">
                                      <p:cBhvr>
                                        <p:cTn id="57" dur="500" fill="hold"/>
                                        <p:tgtEl>
                                          <p:spTgt spid="198666"/>
                                        </p:tgtEl>
                                        <p:attrNameLst>
                                          <p:attrName>ppt_w</p:attrName>
                                        </p:attrNameLst>
                                      </p:cBhvr>
                                      <p:tavLst>
                                        <p:tav tm="0">
                                          <p:val>
                                            <p:strVal val="#ppt_w"/>
                                          </p:val>
                                        </p:tav>
                                        <p:tav tm="100000">
                                          <p:val>
                                            <p:strVal val="#ppt_w"/>
                                          </p:val>
                                        </p:tav>
                                      </p:tavLst>
                                    </p:anim>
                                    <p:anim calcmode="lin" valueType="num">
                                      <p:cBhvr>
                                        <p:cTn id="58" dur="500" fill="hold"/>
                                        <p:tgtEl>
                                          <p:spTgt spid="198666"/>
                                        </p:tgtEl>
                                        <p:attrNameLst>
                                          <p:attrName>ppt_h</p:attrName>
                                        </p:attrNameLst>
                                      </p:cBhvr>
                                      <p:tavLst>
                                        <p:tav tm="0">
                                          <p:val>
                                            <p:fltVal val="0"/>
                                          </p:val>
                                        </p:tav>
                                        <p:tav tm="100000">
                                          <p:val>
                                            <p:strVal val="#ppt_h"/>
                                          </p:val>
                                        </p:tav>
                                      </p:tavLst>
                                    </p:anim>
                                  </p:childTnLst>
                                </p:cTn>
                              </p:par>
                            </p:childTnLst>
                          </p:cTn>
                        </p:par>
                        <p:par>
                          <p:cTn id="59" fill="hold">
                            <p:stCondLst>
                              <p:cond delay="31500"/>
                            </p:stCondLst>
                            <p:childTnLst>
                              <p:par>
                                <p:cTn id="60" presetID="23" presetClass="entr" presetSubtype="272" fill="hold" grpId="0" nodeType="afterEffect">
                                  <p:stCondLst>
                                    <p:cond delay="4000"/>
                                  </p:stCondLst>
                                  <p:childTnLst>
                                    <p:set>
                                      <p:cBhvr>
                                        <p:cTn id="61" dur="1" fill="hold">
                                          <p:stCondLst>
                                            <p:cond delay="0"/>
                                          </p:stCondLst>
                                        </p:cTn>
                                        <p:tgtEl>
                                          <p:spTgt spid="198669"/>
                                        </p:tgtEl>
                                        <p:attrNameLst>
                                          <p:attrName>style.visibility</p:attrName>
                                        </p:attrNameLst>
                                      </p:cBhvr>
                                      <p:to>
                                        <p:strVal val="visible"/>
                                      </p:to>
                                    </p:set>
                                    <p:anim calcmode="lin" valueType="num">
                                      <p:cBhvr>
                                        <p:cTn id="62" dur="500" fill="hold"/>
                                        <p:tgtEl>
                                          <p:spTgt spid="198669"/>
                                        </p:tgtEl>
                                        <p:attrNameLst>
                                          <p:attrName>ppt_w</p:attrName>
                                        </p:attrNameLst>
                                      </p:cBhvr>
                                      <p:tavLst>
                                        <p:tav tm="0">
                                          <p:val>
                                            <p:strVal val="2/3*#ppt_w"/>
                                          </p:val>
                                        </p:tav>
                                        <p:tav tm="100000">
                                          <p:val>
                                            <p:strVal val="#ppt_w"/>
                                          </p:val>
                                        </p:tav>
                                      </p:tavLst>
                                    </p:anim>
                                    <p:anim calcmode="lin" valueType="num">
                                      <p:cBhvr>
                                        <p:cTn id="63" dur="500" fill="hold"/>
                                        <p:tgtEl>
                                          <p:spTgt spid="198669"/>
                                        </p:tgtEl>
                                        <p:attrNameLst>
                                          <p:attrName>ppt_h</p:attrName>
                                        </p:attrNameLst>
                                      </p:cBhvr>
                                      <p:tavLst>
                                        <p:tav tm="0">
                                          <p:val>
                                            <p:strVal val="2/3*#ppt_h"/>
                                          </p:val>
                                        </p:tav>
                                        <p:tav tm="100000">
                                          <p:val>
                                            <p:strVal val="#ppt_h"/>
                                          </p:val>
                                        </p:tav>
                                      </p:tavLst>
                                    </p:anim>
                                  </p:childTnLst>
                                </p:cTn>
                              </p:par>
                            </p:childTnLst>
                          </p:cTn>
                        </p:par>
                        <p:par>
                          <p:cTn id="64" fill="hold">
                            <p:stCondLst>
                              <p:cond delay="36000"/>
                            </p:stCondLst>
                            <p:childTnLst>
                              <p:par>
                                <p:cTn id="65" presetID="17" presetClass="entr" presetSubtype="10" fill="hold" nodeType="afterEffect">
                                  <p:stCondLst>
                                    <p:cond delay="3000"/>
                                  </p:stCondLst>
                                  <p:childTnLst>
                                    <p:set>
                                      <p:cBhvr>
                                        <p:cTn id="66" dur="1" fill="hold">
                                          <p:stCondLst>
                                            <p:cond delay="0"/>
                                          </p:stCondLst>
                                        </p:cTn>
                                        <p:tgtEl>
                                          <p:spTgt spid="198667"/>
                                        </p:tgtEl>
                                        <p:attrNameLst>
                                          <p:attrName>style.visibility</p:attrName>
                                        </p:attrNameLst>
                                      </p:cBhvr>
                                      <p:to>
                                        <p:strVal val="visible"/>
                                      </p:to>
                                    </p:set>
                                    <p:anim calcmode="lin" valueType="num">
                                      <p:cBhvr>
                                        <p:cTn id="67" dur="500" fill="hold"/>
                                        <p:tgtEl>
                                          <p:spTgt spid="198667"/>
                                        </p:tgtEl>
                                        <p:attrNameLst>
                                          <p:attrName>ppt_w</p:attrName>
                                        </p:attrNameLst>
                                      </p:cBhvr>
                                      <p:tavLst>
                                        <p:tav tm="0">
                                          <p:val>
                                            <p:fltVal val="0"/>
                                          </p:val>
                                        </p:tav>
                                        <p:tav tm="100000">
                                          <p:val>
                                            <p:strVal val="#ppt_w"/>
                                          </p:val>
                                        </p:tav>
                                      </p:tavLst>
                                    </p:anim>
                                    <p:anim calcmode="lin" valueType="num">
                                      <p:cBhvr>
                                        <p:cTn id="68" dur="500" fill="hold"/>
                                        <p:tgtEl>
                                          <p:spTgt spid="198667"/>
                                        </p:tgtEl>
                                        <p:attrNameLst>
                                          <p:attrName>ppt_h</p:attrName>
                                        </p:attrNameLst>
                                      </p:cBhvr>
                                      <p:tavLst>
                                        <p:tav tm="0">
                                          <p:val>
                                            <p:strVal val="#ppt_h"/>
                                          </p:val>
                                        </p:tav>
                                        <p:tav tm="100000">
                                          <p:val>
                                            <p:strVal val="#ppt_h"/>
                                          </p:val>
                                        </p:tav>
                                      </p:tavLst>
                                    </p:anim>
                                  </p:childTnLst>
                                </p:cTn>
                              </p:par>
                            </p:childTnLst>
                          </p:cTn>
                        </p:par>
                        <p:par>
                          <p:cTn id="69" fill="hold">
                            <p:stCondLst>
                              <p:cond delay="39500"/>
                            </p:stCondLst>
                            <p:childTnLst>
                              <p:par>
                                <p:cTn id="70" presetID="17" presetClass="entr" presetSubtype="4" fill="hold" nodeType="afterEffect">
                                  <p:stCondLst>
                                    <p:cond delay="4000"/>
                                  </p:stCondLst>
                                  <p:childTnLst>
                                    <p:set>
                                      <p:cBhvr>
                                        <p:cTn id="71" dur="1" fill="hold">
                                          <p:stCondLst>
                                            <p:cond delay="0"/>
                                          </p:stCondLst>
                                        </p:cTn>
                                        <p:tgtEl>
                                          <p:spTgt spid="198668"/>
                                        </p:tgtEl>
                                        <p:attrNameLst>
                                          <p:attrName>style.visibility</p:attrName>
                                        </p:attrNameLst>
                                      </p:cBhvr>
                                      <p:to>
                                        <p:strVal val="visible"/>
                                      </p:to>
                                    </p:set>
                                    <p:anim calcmode="lin" valueType="num">
                                      <p:cBhvr>
                                        <p:cTn id="72" dur="500" fill="hold"/>
                                        <p:tgtEl>
                                          <p:spTgt spid="198668"/>
                                        </p:tgtEl>
                                        <p:attrNameLst>
                                          <p:attrName>ppt_x</p:attrName>
                                        </p:attrNameLst>
                                      </p:cBhvr>
                                      <p:tavLst>
                                        <p:tav tm="0">
                                          <p:val>
                                            <p:strVal val="#ppt_x"/>
                                          </p:val>
                                        </p:tav>
                                        <p:tav tm="100000">
                                          <p:val>
                                            <p:strVal val="#ppt_x"/>
                                          </p:val>
                                        </p:tav>
                                      </p:tavLst>
                                    </p:anim>
                                    <p:anim calcmode="lin" valueType="num">
                                      <p:cBhvr>
                                        <p:cTn id="73" dur="500" fill="hold"/>
                                        <p:tgtEl>
                                          <p:spTgt spid="198668"/>
                                        </p:tgtEl>
                                        <p:attrNameLst>
                                          <p:attrName>ppt_y</p:attrName>
                                        </p:attrNameLst>
                                      </p:cBhvr>
                                      <p:tavLst>
                                        <p:tav tm="0">
                                          <p:val>
                                            <p:strVal val="#ppt_y+#ppt_h/2"/>
                                          </p:val>
                                        </p:tav>
                                        <p:tav tm="100000">
                                          <p:val>
                                            <p:strVal val="#ppt_y"/>
                                          </p:val>
                                        </p:tav>
                                      </p:tavLst>
                                    </p:anim>
                                    <p:anim calcmode="lin" valueType="num">
                                      <p:cBhvr>
                                        <p:cTn id="74" dur="500" fill="hold"/>
                                        <p:tgtEl>
                                          <p:spTgt spid="198668"/>
                                        </p:tgtEl>
                                        <p:attrNameLst>
                                          <p:attrName>ppt_w</p:attrName>
                                        </p:attrNameLst>
                                      </p:cBhvr>
                                      <p:tavLst>
                                        <p:tav tm="0">
                                          <p:val>
                                            <p:strVal val="#ppt_w"/>
                                          </p:val>
                                        </p:tav>
                                        <p:tav tm="100000">
                                          <p:val>
                                            <p:strVal val="#ppt_w"/>
                                          </p:val>
                                        </p:tav>
                                      </p:tavLst>
                                    </p:anim>
                                    <p:anim calcmode="lin" valueType="num">
                                      <p:cBhvr>
                                        <p:cTn id="75" dur="500" fill="hold"/>
                                        <p:tgtEl>
                                          <p:spTgt spid="198668"/>
                                        </p:tgtEl>
                                        <p:attrNameLst>
                                          <p:attrName>ppt_h</p:attrName>
                                        </p:attrNameLst>
                                      </p:cBhvr>
                                      <p:tavLst>
                                        <p:tav tm="0">
                                          <p:val>
                                            <p:fltVal val="0"/>
                                          </p:val>
                                        </p:tav>
                                        <p:tav tm="100000">
                                          <p:val>
                                            <p:strVal val="#ppt_h"/>
                                          </p:val>
                                        </p:tav>
                                      </p:tavLst>
                                    </p:anim>
                                  </p:childTnLst>
                                </p:cTn>
                              </p:par>
                            </p:childTnLst>
                          </p:cTn>
                        </p:par>
                        <p:par>
                          <p:cTn id="76" fill="hold">
                            <p:stCondLst>
                              <p:cond delay="44000"/>
                            </p:stCondLst>
                            <p:childTnLst>
                              <p:par>
                                <p:cTn id="77" presetID="7" presetClass="entr" presetSubtype="4" fill="hold" grpId="0" nodeType="afterEffect">
                                  <p:stCondLst>
                                    <p:cond delay="4000"/>
                                  </p:stCondLst>
                                  <p:childTnLst>
                                    <p:set>
                                      <p:cBhvr>
                                        <p:cTn id="78" dur="1" fill="hold">
                                          <p:stCondLst>
                                            <p:cond delay="0"/>
                                          </p:stCondLst>
                                        </p:cTn>
                                        <p:tgtEl>
                                          <p:spTgt spid="198672"/>
                                        </p:tgtEl>
                                        <p:attrNameLst>
                                          <p:attrName>style.visibility</p:attrName>
                                        </p:attrNameLst>
                                      </p:cBhvr>
                                      <p:to>
                                        <p:strVal val="visible"/>
                                      </p:to>
                                    </p:set>
                                    <p:anim calcmode="lin" valueType="num">
                                      <p:cBhvr additive="base">
                                        <p:cTn id="79" dur="5000" fill="hold"/>
                                        <p:tgtEl>
                                          <p:spTgt spid="198672"/>
                                        </p:tgtEl>
                                        <p:attrNameLst>
                                          <p:attrName>ppt_x</p:attrName>
                                        </p:attrNameLst>
                                      </p:cBhvr>
                                      <p:tavLst>
                                        <p:tav tm="0">
                                          <p:val>
                                            <p:strVal val="#ppt_x"/>
                                          </p:val>
                                        </p:tav>
                                        <p:tav tm="100000">
                                          <p:val>
                                            <p:strVal val="#ppt_x"/>
                                          </p:val>
                                        </p:tav>
                                      </p:tavLst>
                                    </p:anim>
                                    <p:anim calcmode="lin" valueType="num">
                                      <p:cBhvr additive="base">
                                        <p:cTn id="80" dur="5000" fill="hold"/>
                                        <p:tgtEl>
                                          <p:spTgt spid="198672"/>
                                        </p:tgtEl>
                                        <p:attrNameLst>
                                          <p:attrName>ppt_y</p:attrName>
                                        </p:attrNameLst>
                                      </p:cBhvr>
                                      <p:tavLst>
                                        <p:tav tm="0">
                                          <p:val>
                                            <p:strVal val="1+#ppt_h/2"/>
                                          </p:val>
                                        </p:tav>
                                        <p:tav tm="100000">
                                          <p:val>
                                            <p:strVal val="#ppt_y"/>
                                          </p:val>
                                        </p:tav>
                                      </p:tavLst>
                                    </p:anim>
                                  </p:childTnLst>
                                </p:cTn>
                              </p:par>
                            </p:childTnLst>
                          </p:cTn>
                        </p:par>
                        <p:par>
                          <p:cTn id="81" fill="hold">
                            <p:stCondLst>
                              <p:cond delay="53000"/>
                            </p:stCondLst>
                            <p:childTnLst>
                              <p:par>
                                <p:cTn id="82" presetID="12" presetClass="entr" presetSubtype="1" fill="hold" grpId="0" nodeType="afterEffect">
                                  <p:stCondLst>
                                    <p:cond delay="2000"/>
                                  </p:stCondLst>
                                  <p:childTnLst>
                                    <p:set>
                                      <p:cBhvr>
                                        <p:cTn id="83" dur="1" fill="hold">
                                          <p:stCondLst>
                                            <p:cond delay="0"/>
                                          </p:stCondLst>
                                        </p:cTn>
                                        <p:tgtEl>
                                          <p:spTgt spid="198658"/>
                                        </p:tgtEl>
                                        <p:attrNameLst>
                                          <p:attrName>style.visibility</p:attrName>
                                        </p:attrNameLst>
                                      </p:cBhvr>
                                      <p:to>
                                        <p:strVal val="visible"/>
                                      </p:to>
                                    </p:set>
                                    <p:animEffect transition="in" filter="slide(fromTop)">
                                      <p:cBhvr>
                                        <p:cTn id="84" dur="500"/>
                                        <p:tgtEl>
                                          <p:spTgt spid="198658"/>
                                        </p:tgtEl>
                                      </p:cBhvr>
                                    </p:animEffect>
                                  </p:childTnLst>
                                </p:cTn>
                              </p:par>
                            </p:childTnLst>
                          </p:cTn>
                        </p:par>
                        <p:par>
                          <p:cTn id="85" fill="hold">
                            <p:stCondLst>
                              <p:cond delay="55500"/>
                            </p:stCondLst>
                            <p:childTnLst>
                              <p:par>
                                <p:cTn id="86" presetID="4" presetClass="entr" presetSubtype="32" fill="hold" grpId="0" nodeType="afterEffect">
                                  <p:stCondLst>
                                    <p:cond delay="5000"/>
                                  </p:stCondLst>
                                  <p:childTnLst>
                                    <p:set>
                                      <p:cBhvr>
                                        <p:cTn id="87" dur="1" fill="hold">
                                          <p:stCondLst>
                                            <p:cond delay="0"/>
                                          </p:stCondLst>
                                        </p:cTn>
                                        <p:tgtEl>
                                          <p:spTgt spid="198673"/>
                                        </p:tgtEl>
                                        <p:attrNameLst>
                                          <p:attrName>style.visibility</p:attrName>
                                        </p:attrNameLst>
                                      </p:cBhvr>
                                      <p:to>
                                        <p:strVal val="visible"/>
                                      </p:to>
                                    </p:set>
                                    <p:animEffect transition="in" filter="box(out)">
                                      <p:cBhvr>
                                        <p:cTn id="88" dur="500"/>
                                        <p:tgtEl>
                                          <p:spTgt spid="198673"/>
                                        </p:tgtEl>
                                      </p:cBhvr>
                                    </p:animEffect>
                                  </p:childTnLst>
                                </p:cTn>
                              </p:par>
                            </p:childTnLst>
                          </p:cTn>
                        </p:par>
                        <p:par>
                          <p:cTn id="89" fill="hold">
                            <p:stCondLst>
                              <p:cond delay="61000"/>
                            </p:stCondLst>
                            <p:childTnLst>
                              <p:par>
                                <p:cTn id="90" presetID="17" presetClass="entr" presetSubtype="2" fill="hold" grpId="0" nodeType="afterEffect">
                                  <p:stCondLst>
                                    <p:cond delay="1000"/>
                                  </p:stCondLst>
                                  <p:childTnLst>
                                    <p:set>
                                      <p:cBhvr>
                                        <p:cTn id="91" dur="1" fill="hold">
                                          <p:stCondLst>
                                            <p:cond delay="0"/>
                                          </p:stCondLst>
                                        </p:cTn>
                                        <p:tgtEl>
                                          <p:spTgt spid="198674"/>
                                        </p:tgtEl>
                                        <p:attrNameLst>
                                          <p:attrName>style.visibility</p:attrName>
                                        </p:attrNameLst>
                                      </p:cBhvr>
                                      <p:to>
                                        <p:strVal val="visible"/>
                                      </p:to>
                                    </p:set>
                                    <p:anim calcmode="lin" valueType="num">
                                      <p:cBhvr>
                                        <p:cTn id="92" dur="500" fill="hold"/>
                                        <p:tgtEl>
                                          <p:spTgt spid="198674"/>
                                        </p:tgtEl>
                                        <p:attrNameLst>
                                          <p:attrName>ppt_x</p:attrName>
                                        </p:attrNameLst>
                                      </p:cBhvr>
                                      <p:tavLst>
                                        <p:tav tm="0">
                                          <p:val>
                                            <p:strVal val="#ppt_x+#ppt_w/2"/>
                                          </p:val>
                                        </p:tav>
                                        <p:tav tm="100000">
                                          <p:val>
                                            <p:strVal val="#ppt_x"/>
                                          </p:val>
                                        </p:tav>
                                      </p:tavLst>
                                    </p:anim>
                                    <p:anim calcmode="lin" valueType="num">
                                      <p:cBhvr>
                                        <p:cTn id="93" dur="500" fill="hold"/>
                                        <p:tgtEl>
                                          <p:spTgt spid="198674"/>
                                        </p:tgtEl>
                                        <p:attrNameLst>
                                          <p:attrName>ppt_y</p:attrName>
                                        </p:attrNameLst>
                                      </p:cBhvr>
                                      <p:tavLst>
                                        <p:tav tm="0">
                                          <p:val>
                                            <p:strVal val="#ppt_y"/>
                                          </p:val>
                                        </p:tav>
                                        <p:tav tm="100000">
                                          <p:val>
                                            <p:strVal val="#ppt_y"/>
                                          </p:val>
                                        </p:tav>
                                      </p:tavLst>
                                    </p:anim>
                                    <p:anim calcmode="lin" valueType="num">
                                      <p:cBhvr>
                                        <p:cTn id="94" dur="500" fill="hold"/>
                                        <p:tgtEl>
                                          <p:spTgt spid="198674"/>
                                        </p:tgtEl>
                                        <p:attrNameLst>
                                          <p:attrName>ppt_w</p:attrName>
                                        </p:attrNameLst>
                                      </p:cBhvr>
                                      <p:tavLst>
                                        <p:tav tm="0">
                                          <p:val>
                                            <p:fltVal val="0"/>
                                          </p:val>
                                        </p:tav>
                                        <p:tav tm="100000">
                                          <p:val>
                                            <p:strVal val="#ppt_w"/>
                                          </p:val>
                                        </p:tav>
                                      </p:tavLst>
                                    </p:anim>
                                    <p:anim calcmode="lin" valueType="num">
                                      <p:cBhvr>
                                        <p:cTn id="95" dur="500" fill="hold"/>
                                        <p:tgtEl>
                                          <p:spTgt spid="1986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nimBg="1"/>
      <p:bldP spid="198659" grpId="0" autoUpdateAnimBg="0"/>
      <p:bldP spid="198660" grpId="0" animBg="1" autoUpdateAnimBg="0"/>
      <p:bldP spid="198661" grpId="0" animBg="1" autoUpdateAnimBg="0"/>
      <p:bldP spid="198662" grpId="0" animBg="1" autoUpdateAnimBg="0"/>
      <p:bldP spid="198663" grpId="0" autoUpdateAnimBg="0"/>
      <p:bldP spid="198669" grpId="0" animBg="1" autoUpdateAnimBg="0"/>
      <p:bldP spid="198670" grpId="0" animBg="1"/>
      <p:bldP spid="198671" grpId="0" autoUpdateAnimBg="0"/>
      <p:bldP spid="198672" grpId="0" animBg="1" autoUpdateAnimBg="0"/>
      <p:bldP spid="198673" grpId="0" animBg="1" autoUpdateAnimBg="0"/>
      <p:bldP spid="1986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b="1" dirty="0" smtClean="0">
                <a:solidFill>
                  <a:schemeClr val="accent2">
                    <a:lumMod val="60000"/>
                    <a:lumOff val="40000"/>
                  </a:schemeClr>
                </a:solidFill>
                <a:effectLst>
                  <a:outerShdw blurRad="38100" dist="38100" dir="2700000" algn="tl">
                    <a:srgbClr val="000000">
                      <a:alpha val="43137"/>
                    </a:srgbClr>
                  </a:outerShdw>
                </a:effectLst>
              </a:rPr>
              <a:t>Pathology</a:t>
            </a:r>
            <a:endParaRPr lang="en-US" sz="5400" b="1"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Normal pelvic organs as seen by laparascopy."/>
          <p:cNvPicPr>
            <a:picLocks noChangeAspect="1" noChangeArrowheads="1"/>
          </p:cNvPicPr>
          <p:nvPr/>
        </p:nvPicPr>
        <p:blipFill>
          <a:blip r:embed="rId2"/>
          <a:srcRect/>
          <a:stretch>
            <a:fillRect/>
          </a:stretch>
        </p:blipFill>
        <p:spPr bwMode="auto">
          <a:xfrm>
            <a:off x="1524000" y="1328739"/>
            <a:ext cx="6231467" cy="5030787"/>
          </a:xfrm>
          <a:prstGeom prst="rect">
            <a:avLst/>
          </a:prstGeom>
          <a:noFill/>
          <a:ln w="9525">
            <a:noFill/>
            <a:miter lim="800000"/>
            <a:headEnd/>
            <a:tailEnd/>
          </a:ln>
        </p:spPr>
      </p:pic>
      <p:sp>
        <p:nvSpPr>
          <p:cNvPr id="9219" name="Text Box 8"/>
          <p:cNvSpPr txBox="1">
            <a:spLocks noChangeArrowheads="1"/>
          </p:cNvSpPr>
          <p:nvPr/>
        </p:nvSpPr>
        <p:spPr bwMode="auto">
          <a:xfrm>
            <a:off x="10857089" y="2551113"/>
            <a:ext cx="184731" cy="369332"/>
          </a:xfrm>
          <a:prstGeom prst="rect">
            <a:avLst/>
          </a:prstGeom>
          <a:noFill/>
          <a:ln w="9525">
            <a:noFill/>
            <a:miter lim="800000"/>
            <a:headEnd/>
            <a:tailEnd/>
          </a:ln>
        </p:spPr>
        <p:txBody>
          <a:bodyPr wrap="none">
            <a:spAutoFit/>
          </a:bodyPr>
          <a:lstStyle/>
          <a:p>
            <a:endParaRPr lang="en-US"/>
          </a:p>
        </p:txBody>
      </p:sp>
      <p:sp>
        <p:nvSpPr>
          <p:cNvPr id="9220" name="Rectangle 9"/>
          <p:cNvSpPr>
            <a:spLocks noChangeArrowheads="1"/>
          </p:cNvSpPr>
          <p:nvPr/>
        </p:nvSpPr>
        <p:spPr bwMode="auto">
          <a:xfrm>
            <a:off x="474133" y="304800"/>
            <a:ext cx="8229600" cy="1143000"/>
          </a:xfrm>
          <a:prstGeom prst="rect">
            <a:avLst/>
          </a:prstGeom>
          <a:noFill/>
          <a:ln w="9525">
            <a:noFill/>
            <a:miter lim="800000"/>
            <a:headEnd/>
            <a:tailEnd/>
          </a:ln>
        </p:spPr>
        <p:txBody>
          <a:bodyPr anchor="ctr"/>
          <a:lstStyle/>
          <a:p>
            <a:pPr algn="ctr"/>
            <a:r>
              <a:rPr lang="en-US" sz="4400" b="1">
                <a:solidFill>
                  <a:schemeClr val="tx2"/>
                </a:solidFill>
              </a:rPr>
              <a:t>Normal Pelvic Structures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en-US" dirty="0">
                <a:solidFill>
                  <a:schemeClr val="accent2">
                    <a:lumMod val="60000"/>
                    <a:lumOff val="40000"/>
                  </a:schemeClr>
                </a:solidFill>
                <a:effectLst>
                  <a:outerShdw blurRad="38100" dist="38100" dir="2700000" algn="tl">
                    <a:srgbClr val="000000">
                      <a:alpha val="43137"/>
                    </a:srgbClr>
                  </a:outerShdw>
                </a:effectLst>
              </a:rPr>
              <a:t>Appearance</a:t>
            </a:r>
          </a:p>
        </p:txBody>
      </p:sp>
      <p:sp>
        <p:nvSpPr>
          <p:cNvPr id="11267" name="Rectangle 3"/>
          <p:cNvSpPr>
            <a:spLocks noGrp="1" noChangeArrowheads="1"/>
          </p:cNvSpPr>
          <p:nvPr>
            <p:ph type="body" idx="1"/>
          </p:nvPr>
        </p:nvSpPr>
        <p:spPr>
          <a:noFill/>
          <a:ln/>
        </p:spPr>
        <p:txBody>
          <a:bodyPr>
            <a:normAutofit/>
          </a:bodyPr>
          <a:lstStyle/>
          <a:p>
            <a:pPr marL="0" indent="0">
              <a:buFont typeface="Monotype Sorts" charset="2"/>
              <a:buNone/>
            </a:pPr>
            <a:r>
              <a:rPr lang="en-US" dirty="0">
                <a:solidFill>
                  <a:srgbClr val="C00000"/>
                </a:solidFill>
              </a:rPr>
              <a:t>Endometriosis May Appear</a:t>
            </a:r>
          </a:p>
          <a:p>
            <a:pPr marL="0" indent="0"/>
            <a:r>
              <a:rPr lang="en-US" dirty="0" smtClean="0">
                <a:solidFill>
                  <a:srgbClr val="0070C0"/>
                </a:solidFill>
              </a:rPr>
              <a:t>Typical</a:t>
            </a:r>
          </a:p>
          <a:p>
            <a:pPr marL="514350" indent="-514350">
              <a:buFont typeface="+mj-lt"/>
              <a:buAutoNum type="arabicPeriod"/>
            </a:pPr>
            <a:r>
              <a:rPr lang="en-US" sz="2800" i="1" dirty="0" smtClean="0">
                <a:solidFill>
                  <a:srgbClr val="0070C0"/>
                </a:solidFill>
              </a:rPr>
              <a:t>Brown</a:t>
            </a:r>
            <a:endParaRPr lang="en-US" sz="2800" i="1" dirty="0">
              <a:solidFill>
                <a:srgbClr val="0070C0"/>
              </a:solidFill>
            </a:endParaRPr>
          </a:p>
          <a:p>
            <a:pPr marL="514350" indent="-514350">
              <a:buFont typeface="+mj-lt"/>
              <a:buAutoNum type="arabicPeriod"/>
            </a:pPr>
            <a:r>
              <a:rPr lang="en-US" sz="2800" i="1" dirty="0">
                <a:solidFill>
                  <a:srgbClr val="0070C0"/>
                </a:solidFill>
              </a:rPr>
              <a:t>Black </a:t>
            </a:r>
            <a:r>
              <a:rPr lang="en-US" sz="2800" i="1" dirty="0" smtClean="0">
                <a:solidFill>
                  <a:srgbClr val="0070C0"/>
                </a:solidFill>
              </a:rPr>
              <a:t>“Powder burn”</a:t>
            </a:r>
            <a:endParaRPr lang="en-US" sz="2800" i="1" dirty="0">
              <a:solidFill>
                <a:srgbClr val="0070C0"/>
              </a:solidFill>
            </a:endParaRPr>
          </a:p>
          <a:p>
            <a:pPr marL="0" indent="0"/>
            <a:r>
              <a:rPr lang="en-US" dirty="0" smtClean="0">
                <a:solidFill>
                  <a:srgbClr val="0070C0"/>
                </a:solidFill>
              </a:rPr>
              <a:t>Atypical “Clear”</a:t>
            </a:r>
            <a:endParaRPr lang="en-US" dirty="0">
              <a:solidFill>
                <a:srgbClr val="0070C0"/>
              </a:solidFill>
            </a:endParaRPr>
          </a:p>
          <a:p>
            <a:pPr marL="0" indent="0">
              <a:buFont typeface="Monotype Sorts" charset="2"/>
              <a:buNone/>
            </a:pPr>
            <a:endParaRPr lang="en-US" dirty="0">
              <a:solidFill>
                <a:srgbClr val="FAFD00"/>
              </a:solidFill>
            </a:endParaRPr>
          </a:p>
          <a:p>
            <a:pPr marL="0" indent="0">
              <a:buFont typeface="Monotype Sorts" charset="2"/>
              <a:buNone/>
            </a:pPr>
            <a:r>
              <a:rPr lang="en-US" dirty="0">
                <a:solidFill>
                  <a:srgbClr val="FAFD00"/>
                </a:solidFill>
                <a:effectLst>
                  <a:outerShdw blurRad="38100" dist="38100" dir="2700000" algn="tl">
                    <a:srgbClr val="000000">
                      <a:alpha val="43137"/>
                    </a:srgbClr>
                  </a:outerShdw>
                </a:effectLst>
              </a:rPr>
              <a:t>Endometriosis May Be Associated with Peritoneal Windows</a:t>
            </a: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endo_gen_typical2">
            <a:hlinkClick r:id="rId2"/>
          </p:cNvPr>
          <p:cNvPicPr>
            <a:picLocks noGrp="1" noChangeAspect="1" noChangeArrowheads="1"/>
          </p:cNvPicPr>
          <p:nvPr>
            <p:ph idx="1"/>
          </p:nvPr>
        </p:nvPicPr>
        <p:blipFill>
          <a:blip r:embed="rId3"/>
          <a:srcRect b="4823"/>
          <a:stretch>
            <a:fillRect/>
          </a:stretch>
        </p:blipFill>
        <p:spPr>
          <a:xfrm>
            <a:off x="1659467" y="1295400"/>
            <a:ext cx="6028267" cy="5164138"/>
          </a:xfrm>
        </p:spPr>
      </p:pic>
      <p:sp>
        <p:nvSpPr>
          <p:cNvPr id="10243" name="Rectangle 15"/>
          <p:cNvSpPr>
            <a:spLocks noGrp="1" noChangeArrowheads="1"/>
          </p:cNvSpPr>
          <p:nvPr>
            <p:ph type="title"/>
          </p:nvPr>
        </p:nvSpPr>
        <p:spPr>
          <a:xfrm>
            <a:off x="457200" y="266700"/>
            <a:ext cx="8229600" cy="1143000"/>
          </a:xfrm>
          <a:noFill/>
        </p:spPr>
        <p:txBody>
          <a:bodyPr/>
          <a:lstStyle/>
          <a:p>
            <a:pPr eaLnBrk="1" hangingPunct="1"/>
            <a:r>
              <a:rPr lang="en-US" b="1" smtClean="0"/>
              <a:t>Endometriosis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endo_deep_atyp1">
            <a:hlinkClick r:id="rId2"/>
          </p:cNvPr>
          <p:cNvPicPr>
            <a:picLocks noGrp="1" noChangeAspect="1" noChangeArrowheads="1"/>
          </p:cNvPicPr>
          <p:nvPr>
            <p:ph sz="half" idx="1"/>
          </p:nvPr>
        </p:nvPicPr>
        <p:blipFill>
          <a:blip r:embed="rId3"/>
          <a:srcRect/>
          <a:stretch>
            <a:fillRect/>
          </a:stretch>
        </p:blipFill>
        <p:spPr>
          <a:xfrm>
            <a:off x="1794934" y="1325564"/>
            <a:ext cx="5808133" cy="5227637"/>
          </a:xfrm>
        </p:spPr>
      </p:pic>
      <p:sp>
        <p:nvSpPr>
          <p:cNvPr id="11267" name="Rectangle 13"/>
          <p:cNvSpPr>
            <a:spLocks noGrp="1" noChangeArrowheads="1"/>
          </p:cNvSpPr>
          <p:nvPr>
            <p:ph type="title"/>
          </p:nvPr>
        </p:nvSpPr>
        <p:spPr>
          <a:noFill/>
        </p:spPr>
        <p:txBody>
          <a:bodyPr/>
          <a:lstStyle/>
          <a:p>
            <a:pPr eaLnBrk="1" hangingPunct="1"/>
            <a:r>
              <a:rPr lang="en-US" b="1" smtClean="0"/>
              <a:t>Endometriosis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ndo_deep_atyp1">
            <a:hlinkClick r:id="rId2"/>
          </p:cNvPr>
          <p:cNvPicPr>
            <a:picLocks noGrp="1" noChangeAspect="1" noChangeArrowheads="1"/>
          </p:cNvPicPr>
          <p:nvPr>
            <p:ph sz="half" idx="1"/>
          </p:nvPr>
        </p:nvPicPr>
        <p:blipFill>
          <a:blip r:embed="rId3"/>
          <a:srcRect/>
          <a:stretch>
            <a:fillRect/>
          </a:stretch>
        </p:blipFill>
        <p:spPr>
          <a:xfrm>
            <a:off x="1794934" y="1325564"/>
            <a:ext cx="5808133" cy="5227637"/>
          </a:xfrm>
        </p:spPr>
      </p:pic>
      <p:sp>
        <p:nvSpPr>
          <p:cNvPr id="12291" name="Rectangle 3"/>
          <p:cNvSpPr>
            <a:spLocks noGrp="1" noChangeArrowheads="1"/>
          </p:cNvSpPr>
          <p:nvPr>
            <p:ph type="title"/>
          </p:nvPr>
        </p:nvSpPr>
        <p:spPr>
          <a:noFill/>
        </p:spPr>
        <p:txBody>
          <a:bodyPr/>
          <a:lstStyle/>
          <a:p>
            <a:pPr eaLnBrk="1" hangingPunct="1"/>
            <a:r>
              <a:rPr lang="en-US" b="1" smtClean="0"/>
              <a:t>Endometriosis</a:t>
            </a:r>
          </a:p>
        </p:txBody>
      </p:sp>
      <p:sp>
        <p:nvSpPr>
          <p:cNvPr id="12292" name="Line 4"/>
          <p:cNvSpPr>
            <a:spLocks noChangeShapeType="1"/>
          </p:cNvSpPr>
          <p:nvPr/>
        </p:nvSpPr>
        <p:spPr bwMode="auto">
          <a:xfrm>
            <a:off x="4030133" y="2971800"/>
            <a:ext cx="2438400" cy="0"/>
          </a:xfrm>
          <a:prstGeom prst="line">
            <a:avLst/>
          </a:prstGeom>
          <a:noFill/>
          <a:ln w="28575">
            <a:solidFill>
              <a:schemeClr val="tx1"/>
            </a:solidFill>
            <a:round/>
            <a:headEnd/>
            <a:tailEnd/>
          </a:ln>
        </p:spPr>
        <p:txBody>
          <a:bodyPr/>
          <a:lstStyle/>
          <a:p>
            <a:endParaRPr lang="en-US"/>
          </a:p>
        </p:txBody>
      </p:sp>
      <p:sp>
        <p:nvSpPr>
          <p:cNvPr id="12293" name="Line 5"/>
          <p:cNvSpPr>
            <a:spLocks noChangeShapeType="1"/>
          </p:cNvSpPr>
          <p:nvPr/>
        </p:nvSpPr>
        <p:spPr bwMode="auto">
          <a:xfrm>
            <a:off x="4030133" y="2971800"/>
            <a:ext cx="0" cy="2209800"/>
          </a:xfrm>
          <a:prstGeom prst="line">
            <a:avLst/>
          </a:prstGeom>
          <a:noFill/>
          <a:ln w="28575">
            <a:solidFill>
              <a:schemeClr val="tx1"/>
            </a:solidFill>
            <a:round/>
            <a:headEnd/>
            <a:tailEnd/>
          </a:ln>
        </p:spPr>
        <p:txBody>
          <a:bodyPr/>
          <a:lstStyle/>
          <a:p>
            <a:endParaRPr lang="en-US"/>
          </a:p>
        </p:txBody>
      </p:sp>
      <p:sp>
        <p:nvSpPr>
          <p:cNvPr id="12294" name="Line 6"/>
          <p:cNvSpPr>
            <a:spLocks noChangeShapeType="1"/>
          </p:cNvSpPr>
          <p:nvPr/>
        </p:nvSpPr>
        <p:spPr bwMode="auto">
          <a:xfrm>
            <a:off x="4030133" y="5181600"/>
            <a:ext cx="2438400" cy="0"/>
          </a:xfrm>
          <a:prstGeom prst="line">
            <a:avLst/>
          </a:prstGeom>
          <a:noFill/>
          <a:ln w="28575">
            <a:solidFill>
              <a:schemeClr val="tx1"/>
            </a:solidFill>
            <a:round/>
            <a:headEnd/>
            <a:tailEnd/>
          </a:ln>
        </p:spPr>
        <p:txBody>
          <a:bodyPr/>
          <a:lstStyle/>
          <a:p>
            <a:endParaRPr lang="en-US"/>
          </a:p>
        </p:txBody>
      </p:sp>
      <p:sp>
        <p:nvSpPr>
          <p:cNvPr id="12295" name="Line 7"/>
          <p:cNvSpPr>
            <a:spLocks noChangeShapeType="1"/>
          </p:cNvSpPr>
          <p:nvPr/>
        </p:nvSpPr>
        <p:spPr bwMode="auto">
          <a:xfrm>
            <a:off x="6468533" y="2971800"/>
            <a:ext cx="0" cy="22098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endo_deep_atyp2">
            <a:hlinkClick r:id="rId2"/>
          </p:cNvPr>
          <p:cNvPicPr>
            <a:picLocks noGrp="1" noChangeAspect="1" noChangeArrowheads="1"/>
          </p:cNvPicPr>
          <p:nvPr>
            <p:ph sz="half" idx="2"/>
          </p:nvPr>
        </p:nvPicPr>
        <p:blipFill>
          <a:blip r:embed="rId3"/>
          <a:srcRect r="-1176"/>
          <a:stretch>
            <a:fillRect/>
          </a:stretch>
        </p:blipFill>
        <p:spPr>
          <a:xfrm>
            <a:off x="1794933" y="1311276"/>
            <a:ext cx="5892800" cy="5241925"/>
          </a:xfrm>
        </p:spPr>
      </p:pic>
      <p:sp>
        <p:nvSpPr>
          <p:cNvPr id="13315" name="Rectangle 4"/>
          <p:cNvSpPr>
            <a:spLocks noGrp="1" noChangeArrowheads="1"/>
          </p:cNvSpPr>
          <p:nvPr>
            <p:ph type="title"/>
          </p:nvPr>
        </p:nvSpPr>
        <p:spPr>
          <a:noFill/>
        </p:spPr>
        <p:txBody>
          <a:bodyPr/>
          <a:lstStyle/>
          <a:p>
            <a:pPr eaLnBrk="1" hangingPunct="1"/>
            <a:r>
              <a:rPr lang="en-US" b="1" smtClean="0"/>
              <a:t>Endometriosis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884238"/>
          </a:xfrm>
        </p:spPr>
        <p:txBody>
          <a:bodyPr>
            <a:normAutofit fontScale="90000"/>
          </a:bodyPr>
          <a:lstStyle/>
          <a:p>
            <a:r>
              <a:rPr lang="en-US" b="1" dirty="0" smtClean="0">
                <a:solidFill>
                  <a:schemeClr val="accent2">
                    <a:lumMod val="60000"/>
                    <a:lumOff val="40000"/>
                  </a:schemeClr>
                </a:solidFill>
                <a:effectLst>
                  <a:outerShdw blurRad="38100" dist="38100" dir="2700000" algn="tl">
                    <a:srgbClr val="000000">
                      <a:alpha val="43137"/>
                    </a:srgbClr>
                  </a:outerShdw>
                </a:effectLst>
              </a:rPr>
              <a:t>Classification of Endometriosis</a:t>
            </a:r>
            <a:br>
              <a:rPr lang="en-US" b="1" dirty="0" smtClean="0">
                <a:solidFill>
                  <a:schemeClr val="accent2">
                    <a:lumMod val="60000"/>
                    <a:lumOff val="40000"/>
                  </a:schemeClr>
                </a:solidFill>
                <a:effectLst>
                  <a:outerShdw blurRad="38100" dist="38100" dir="2700000" algn="tl">
                    <a:srgbClr val="000000">
                      <a:alpha val="43137"/>
                    </a:srgbClr>
                  </a:outerShdw>
                </a:effectLst>
              </a:rPr>
            </a:br>
            <a:endParaRPr lang="en-US" dirty="0"/>
          </a:p>
        </p:txBody>
      </p:sp>
      <p:graphicFrame>
        <p:nvGraphicFramePr>
          <p:cNvPr id="7" name="Content Placeholder 6"/>
          <p:cNvGraphicFramePr>
            <a:graphicFrameLocks noGrp="1"/>
          </p:cNvGraphicFramePr>
          <p:nvPr>
            <p:ph idx="1"/>
          </p:nvPr>
        </p:nvGraphicFramePr>
        <p:xfrm>
          <a:off x="457200" y="1600200"/>
          <a:ext cx="8534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85800"/>
            <a:ext cx="8229600" cy="1143000"/>
          </a:xfrm>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Learning Objectives</a:t>
            </a:r>
          </a:p>
        </p:txBody>
      </p:sp>
      <p:sp>
        <p:nvSpPr>
          <p:cNvPr id="4099" name="Rectangle 3"/>
          <p:cNvSpPr>
            <a:spLocks noGrp="1" noChangeArrowheads="1"/>
          </p:cNvSpPr>
          <p:nvPr>
            <p:ph type="body" idx="1"/>
          </p:nvPr>
        </p:nvSpPr>
        <p:spPr>
          <a:xfrm>
            <a:off x="728134" y="2286001"/>
            <a:ext cx="7840133" cy="4525963"/>
          </a:xfrm>
        </p:spPr>
        <p:txBody>
          <a:bodyPr/>
          <a:lstStyle/>
          <a:p>
            <a:pPr eaLnBrk="1" hangingPunct="1"/>
            <a:r>
              <a:rPr lang="en-US" b="1" dirty="0" smtClean="0">
                <a:solidFill>
                  <a:schemeClr val="tx2">
                    <a:lumMod val="60000"/>
                    <a:lumOff val="40000"/>
                  </a:schemeClr>
                </a:solidFill>
              </a:rPr>
              <a:t> Identify the symptoms and consequences </a:t>
            </a:r>
          </a:p>
          <a:p>
            <a:pPr eaLnBrk="1" hangingPunct="1">
              <a:lnSpc>
                <a:spcPct val="80000"/>
              </a:lnSpc>
              <a:buFontTx/>
              <a:buNone/>
            </a:pPr>
            <a:r>
              <a:rPr lang="en-US" b="1" dirty="0" smtClean="0">
                <a:solidFill>
                  <a:schemeClr val="tx2">
                    <a:lumMod val="60000"/>
                    <a:lumOff val="40000"/>
                  </a:schemeClr>
                </a:solidFill>
              </a:rPr>
              <a:t>    associated with endometriosis</a:t>
            </a:r>
          </a:p>
          <a:p>
            <a:pPr eaLnBrk="1" hangingPunct="1">
              <a:lnSpc>
                <a:spcPct val="80000"/>
              </a:lnSpc>
              <a:buFontTx/>
              <a:buNone/>
            </a:pPr>
            <a:endParaRPr lang="en-US" b="1" dirty="0" smtClean="0">
              <a:solidFill>
                <a:schemeClr val="tx2">
                  <a:lumMod val="60000"/>
                  <a:lumOff val="40000"/>
                </a:schemeClr>
              </a:solidFill>
            </a:endParaRPr>
          </a:p>
          <a:p>
            <a:pPr eaLnBrk="1" hangingPunct="1"/>
            <a:r>
              <a:rPr lang="en-US" b="1" dirty="0" smtClean="0">
                <a:solidFill>
                  <a:schemeClr val="tx2">
                    <a:lumMod val="60000"/>
                    <a:lumOff val="40000"/>
                  </a:schemeClr>
                </a:solidFill>
              </a:rPr>
              <a:t> Describe various treatment options in the  </a:t>
            </a:r>
          </a:p>
          <a:p>
            <a:pPr eaLnBrk="1" hangingPunct="1">
              <a:lnSpc>
                <a:spcPct val="80000"/>
              </a:lnSpc>
              <a:buFontTx/>
              <a:buNone/>
            </a:pPr>
            <a:r>
              <a:rPr lang="en-US" b="1" dirty="0" smtClean="0">
                <a:solidFill>
                  <a:schemeClr val="tx2">
                    <a:lumMod val="60000"/>
                    <a:lumOff val="40000"/>
                  </a:schemeClr>
                </a:solidFill>
              </a:rPr>
              <a:t>    management of endometriosis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igure3"/>
          <p:cNvPicPr>
            <a:picLocks noChangeAspect="1" noChangeArrowheads="1"/>
          </p:cNvPicPr>
          <p:nvPr/>
        </p:nvPicPr>
        <p:blipFill>
          <a:blip r:embed="rId3"/>
          <a:srcRect l="1086" t="36076" r="65218" b="46523"/>
          <a:stretch>
            <a:fillRect/>
          </a:stretch>
        </p:blipFill>
        <p:spPr bwMode="auto">
          <a:xfrm>
            <a:off x="914400" y="3663950"/>
            <a:ext cx="3522133" cy="2362200"/>
          </a:xfrm>
          <a:prstGeom prst="rect">
            <a:avLst/>
          </a:prstGeom>
          <a:noFill/>
          <a:ln w="9525">
            <a:noFill/>
            <a:miter lim="800000"/>
            <a:headEnd/>
            <a:tailEnd/>
          </a:ln>
        </p:spPr>
      </p:pic>
      <p:pic>
        <p:nvPicPr>
          <p:cNvPr id="14339" name="Picture 4" descr="figure3"/>
          <p:cNvPicPr>
            <a:picLocks noChangeAspect="1" noChangeArrowheads="1"/>
          </p:cNvPicPr>
          <p:nvPr/>
        </p:nvPicPr>
        <p:blipFill>
          <a:blip r:embed="rId3"/>
          <a:srcRect t="3409" r="66304" b="77660"/>
          <a:stretch>
            <a:fillRect/>
          </a:stretch>
        </p:blipFill>
        <p:spPr bwMode="auto">
          <a:xfrm>
            <a:off x="914400" y="1149350"/>
            <a:ext cx="3522133" cy="2362200"/>
          </a:xfrm>
          <a:prstGeom prst="rect">
            <a:avLst/>
          </a:prstGeom>
          <a:noFill/>
          <a:ln w="9525">
            <a:noFill/>
            <a:miter lim="800000"/>
            <a:headEnd/>
            <a:tailEnd/>
          </a:ln>
        </p:spPr>
      </p:pic>
      <p:pic>
        <p:nvPicPr>
          <p:cNvPr id="14340" name="Picture 5" descr="figure3"/>
          <p:cNvPicPr>
            <a:picLocks noChangeAspect="1" noChangeArrowheads="1"/>
          </p:cNvPicPr>
          <p:nvPr/>
        </p:nvPicPr>
        <p:blipFill>
          <a:blip r:embed="rId3"/>
          <a:srcRect l="64775" t="38344" r="1086" b="45894"/>
          <a:stretch>
            <a:fillRect/>
          </a:stretch>
        </p:blipFill>
        <p:spPr bwMode="auto">
          <a:xfrm>
            <a:off x="4572000" y="3657600"/>
            <a:ext cx="3589867" cy="2362200"/>
          </a:xfrm>
          <a:prstGeom prst="rect">
            <a:avLst/>
          </a:prstGeom>
          <a:noFill/>
          <a:ln w="9525">
            <a:noFill/>
            <a:miter lim="800000"/>
            <a:headEnd/>
            <a:tailEnd/>
          </a:ln>
        </p:spPr>
      </p:pic>
      <p:pic>
        <p:nvPicPr>
          <p:cNvPr id="14341" name="Picture 7" descr="figure3"/>
          <p:cNvPicPr>
            <a:picLocks noChangeAspect="1" noChangeArrowheads="1"/>
          </p:cNvPicPr>
          <p:nvPr/>
        </p:nvPicPr>
        <p:blipFill>
          <a:blip r:embed="rId3"/>
          <a:srcRect l="31329" t="5957" r="33055" b="77589"/>
          <a:stretch>
            <a:fillRect/>
          </a:stretch>
        </p:blipFill>
        <p:spPr bwMode="auto">
          <a:xfrm>
            <a:off x="4572000" y="1143000"/>
            <a:ext cx="3589867" cy="2362200"/>
          </a:xfrm>
          <a:prstGeom prst="rect">
            <a:avLst/>
          </a:prstGeom>
          <a:noFill/>
          <a:ln w="9525">
            <a:noFill/>
            <a:miter lim="800000"/>
            <a:headEnd/>
            <a:tailEnd/>
          </a:ln>
        </p:spPr>
      </p:pic>
      <p:sp>
        <p:nvSpPr>
          <p:cNvPr id="14343" name="Rectangle 11"/>
          <p:cNvSpPr>
            <a:spLocks noChangeArrowheads="1"/>
          </p:cNvSpPr>
          <p:nvPr/>
        </p:nvSpPr>
        <p:spPr bwMode="auto">
          <a:xfrm>
            <a:off x="1574800" y="3740150"/>
            <a:ext cx="2167467" cy="30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4344" name="Text Box 13"/>
          <p:cNvSpPr txBox="1">
            <a:spLocks noChangeArrowheads="1"/>
          </p:cNvSpPr>
          <p:nvPr/>
        </p:nvSpPr>
        <p:spPr bwMode="auto">
          <a:xfrm>
            <a:off x="1761067" y="1187451"/>
            <a:ext cx="1820333" cy="369332"/>
          </a:xfrm>
          <a:prstGeom prst="rect">
            <a:avLst/>
          </a:prstGeom>
          <a:solidFill>
            <a:schemeClr val="tx1"/>
          </a:solidFill>
          <a:ln w="9525">
            <a:noFill/>
            <a:miter lim="800000"/>
            <a:headEnd/>
            <a:tailEnd/>
          </a:ln>
        </p:spPr>
        <p:txBody>
          <a:bodyPr wrap="square">
            <a:spAutoFit/>
          </a:bodyPr>
          <a:lstStyle/>
          <a:p>
            <a:r>
              <a:rPr lang="en-US" b="1" dirty="0" smtClean="0">
                <a:solidFill>
                  <a:srgbClr val="000000"/>
                </a:solidFill>
              </a:rPr>
              <a:t>I </a:t>
            </a:r>
            <a:r>
              <a:rPr lang="en-US" b="1" dirty="0">
                <a:solidFill>
                  <a:srgbClr val="000000"/>
                </a:solidFill>
              </a:rPr>
              <a:t>(Minimal)</a:t>
            </a:r>
          </a:p>
        </p:txBody>
      </p:sp>
      <p:sp>
        <p:nvSpPr>
          <p:cNvPr id="14345" name="Text Box 14"/>
          <p:cNvSpPr txBox="1">
            <a:spLocks noChangeArrowheads="1"/>
          </p:cNvSpPr>
          <p:nvPr/>
        </p:nvSpPr>
        <p:spPr bwMode="auto">
          <a:xfrm>
            <a:off x="5661378" y="1177926"/>
            <a:ext cx="1516825" cy="369332"/>
          </a:xfrm>
          <a:prstGeom prst="rect">
            <a:avLst/>
          </a:prstGeom>
          <a:solidFill>
            <a:schemeClr val="tx1"/>
          </a:solidFill>
          <a:ln w="9525">
            <a:noFill/>
            <a:miter lim="800000"/>
            <a:headEnd/>
            <a:tailEnd/>
          </a:ln>
        </p:spPr>
        <p:txBody>
          <a:bodyPr wrap="none">
            <a:spAutoFit/>
          </a:bodyPr>
          <a:lstStyle/>
          <a:p>
            <a:r>
              <a:rPr lang="en-US" b="1">
                <a:solidFill>
                  <a:srgbClr val="000000"/>
                </a:solidFill>
              </a:rPr>
              <a:t>Stage II (Mild)</a:t>
            </a:r>
          </a:p>
        </p:txBody>
      </p:sp>
      <p:sp>
        <p:nvSpPr>
          <p:cNvPr id="14346" name="Text Box 15"/>
          <p:cNvSpPr txBox="1">
            <a:spLocks noChangeArrowheads="1"/>
          </p:cNvSpPr>
          <p:nvPr/>
        </p:nvSpPr>
        <p:spPr bwMode="auto">
          <a:xfrm>
            <a:off x="1631245" y="3740151"/>
            <a:ext cx="2085507" cy="369332"/>
          </a:xfrm>
          <a:prstGeom prst="rect">
            <a:avLst/>
          </a:prstGeom>
          <a:solidFill>
            <a:schemeClr val="tx1"/>
          </a:solidFill>
          <a:ln w="9525">
            <a:noFill/>
            <a:miter lim="800000"/>
            <a:headEnd/>
            <a:tailEnd/>
          </a:ln>
        </p:spPr>
        <p:txBody>
          <a:bodyPr wrap="none">
            <a:spAutoFit/>
          </a:bodyPr>
          <a:lstStyle/>
          <a:p>
            <a:r>
              <a:rPr lang="en-US" b="1">
                <a:solidFill>
                  <a:srgbClr val="000000"/>
                </a:solidFill>
              </a:rPr>
              <a:t>Stage III (Moderate)</a:t>
            </a:r>
          </a:p>
        </p:txBody>
      </p:sp>
      <p:sp>
        <p:nvSpPr>
          <p:cNvPr id="14347" name="Text Box 16"/>
          <p:cNvSpPr txBox="1">
            <a:spLocks noChangeArrowheads="1"/>
          </p:cNvSpPr>
          <p:nvPr/>
        </p:nvSpPr>
        <p:spPr bwMode="auto">
          <a:xfrm>
            <a:off x="5452533" y="3681413"/>
            <a:ext cx="1823156" cy="366712"/>
          </a:xfrm>
          <a:prstGeom prst="rect">
            <a:avLst/>
          </a:prstGeom>
          <a:solidFill>
            <a:schemeClr val="tx1"/>
          </a:solidFill>
          <a:ln w="9525">
            <a:noFill/>
            <a:miter lim="800000"/>
            <a:headEnd/>
            <a:tailEnd/>
          </a:ln>
        </p:spPr>
        <p:txBody>
          <a:bodyPr wrap="none">
            <a:spAutoFit/>
          </a:bodyPr>
          <a:lstStyle/>
          <a:p>
            <a:r>
              <a:rPr lang="en-US" b="1">
                <a:solidFill>
                  <a:srgbClr val="000000"/>
                </a:solidFill>
              </a:rPr>
              <a:t>Stage IV (Severe)</a:t>
            </a:r>
          </a:p>
        </p:txBody>
      </p:sp>
      <p:sp>
        <p:nvSpPr>
          <p:cNvPr id="14348" name="Text Box 17"/>
          <p:cNvSpPr txBox="1">
            <a:spLocks noChangeArrowheads="1"/>
          </p:cNvSpPr>
          <p:nvPr/>
        </p:nvSpPr>
        <p:spPr bwMode="auto">
          <a:xfrm>
            <a:off x="1049867" y="288926"/>
            <a:ext cx="6913034" cy="701675"/>
          </a:xfrm>
          <a:prstGeom prst="rect">
            <a:avLst/>
          </a:prstGeom>
          <a:noFill/>
          <a:ln w="9525">
            <a:noFill/>
            <a:miter lim="800000"/>
            <a:headEnd/>
            <a:tailEnd/>
          </a:ln>
        </p:spPr>
        <p:txBody>
          <a:bodyPr wrap="none">
            <a:spAutoFit/>
          </a:bodyPr>
          <a:lstStyle/>
          <a:p>
            <a:r>
              <a:rPr lang="en-US" sz="4000" b="1" dirty="0">
                <a:solidFill>
                  <a:schemeClr val="accent2">
                    <a:lumMod val="60000"/>
                    <a:lumOff val="40000"/>
                  </a:schemeClr>
                </a:solidFill>
                <a:effectLst>
                  <a:outerShdw blurRad="38100" dist="38100" dir="2700000" algn="tl">
                    <a:srgbClr val="000000">
                      <a:alpha val="43137"/>
                    </a:srgbClr>
                  </a:outerShdw>
                </a:effectLst>
              </a:rPr>
              <a:t>Classification of Endometriosis</a:t>
            </a:r>
          </a:p>
        </p:txBody>
      </p:sp>
      <p:sp>
        <p:nvSpPr>
          <p:cNvPr id="14349" name="Text Box 18"/>
          <p:cNvSpPr txBox="1">
            <a:spLocks noChangeArrowheads="1"/>
          </p:cNvSpPr>
          <p:nvPr/>
        </p:nvSpPr>
        <p:spPr bwMode="auto">
          <a:xfrm>
            <a:off x="381001" y="2032000"/>
            <a:ext cx="657508" cy="584775"/>
          </a:xfrm>
          <a:prstGeom prst="rect">
            <a:avLst/>
          </a:prstGeom>
          <a:noFill/>
          <a:ln w="9525">
            <a:noFill/>
            <a:miter lim="800000"/>
            <a:headEnd/>
            <a:tailEnd/>
          </a:ln>
        </p:spPr>
        <p:txBody>
          <a:bodyPr wrap="square">
            <a:spAutoFit/>
          </a:bodyPr>
          <a:lstStyle/>
          <a:p>
            <a:r>
              <a:rPr lang="en-US" sz="3200" b="1" dirty="0">
                <a:solidFill>
                  <a:srgbClr val="FFFF00"/>
                </a:solidFill>
              </a:rPr>
              <a:t>4*</a:t>
            </a:r>
          </a:p>
        </p:txBody>
      </p:sp>
      <p:sp>
        <p:nvSpPr>
          <p:cNvPr id="14350" name="Text Box 19"/>
          <p:cNvSpPr txBox="1">
            <a:spLocks noChangeArrowheads="1"/>
          </p:cNvSpPr>
          <p:nvPr/>
        </p:nvSpPr>
        <p:spPr bwMode="auto">
          <a:xfrm>
            <a:off x="8229600" y="2032000"/>
            <a:ext cx="393056" cy="584775"/>
          </a:xfrm>
          <a:prstGeom prst="rect">
            <a:avLst/>
          </a:prstGeom>
          <a:noFill/>
          <a:ln w="9525">
            <a:noFill/>
            <a:miter lim="800000"/>
            <a:headEnd/>
            <a:tailEnd/>
          </a:ln>
        </p:spPr>
        <p:txBody>
          <a:bodyPr wrap="none">
            <a:spAutoFit/>
          </a:bodyPr>
          <a:lstStyle/>
          <a:p>
            <a:r>
              <a:rPr lang="en-US" sz="3200" b="1">
                <a:solidFill>
                  <a:srgbClr val="FFFF00"/>
                </a:solidFill>
              </a:rPr>
              <a:t>9</a:t>
            </a:r>
          </a:p>
        </p:txBody>
      </p:sp>
      <p:sp>
        <p:nvSpPr>
          <p:cNvPr id="14351" name="Text Box 20"/>
          <p:cNvSpPr txBox="1">
            <a:spLocks noChangeArrowheads="1"/>
          </p:cNvSpPr>
          <p:nvPr/>
        </p:nvSpPr>
        <p:spPr bwMode="auto">
          <a:xfrm>
            <a:off x="8161867" y="4470400"/>
            <a:ext cx="809837" cy="584775"/>
          </a:xfrm>
          <a:prstGeom prst="rect">
            <a:avLst/>
          </a:prstGeom>
          <a:noFill/>
          <a:ln w="9525">
            <a:noFill/>
            <a:miter lim="800000"/>
            <a:headEnd/>
            <a:tailEnd/>
          </a:ln>
        </p:spPr>
        <p:txBody>
          <a:bodyPr wrap="none">
            <a:spAutoFit/>
          </a:bodyPr>
          <a:lstStyle/>
          <a:p>
            <a:r>
              <a:rPr lang="en-US" sz="3200" b="1">
                <a:solidFill>
                  <a:srgbClr val="FFFF00"/>
                </a:solidFill>
              </a:rPr>
              <a:t>114</a:t>
            </a:r>
          </a:p>
        </p:txBody>
      </p:sp>
      <p:sp>
        <p:nvSpPr>
          <p:cNvPr id="14352" name="Text Box 21"/>
          <p:cNvSpPr txBox="1">
            <a:spLocks noChangeArrowheads="1"/>
          </p:cNvSpPr>
          <p:nvPr/>
        </p:nvSpPr>
        <p:spPr bwMode="auto">
          <a:xfrm>
            <a:off x="304800" y="4470400"/>
            <a:ext cx="601447" cy="584775"/>
          </a:xfrm>
          <a:prstGeom prst="rect">
            <a:avLst/>
          </a:prstGeom>
          <a:noFill/>
          <a:ln w="9525">
            <a:noFill/>
            <a:miter lim="800000"/>
            <a:headEnd/>
            <a:tailEnd/>
          </a:ln>
        </p:spPr>
        <p:txBody>
          <a:bodyPr wrap="none">
            <a:spAutoFit/>
          </a:bodyPr>
          <a:lstStyle/>
          <a:p>
            <a:r>
              <a:rPr lang="en-US" sz="3200" b="1">
                <a:solidFill>
                  <a:srgbClr val="FFFF00"/>
                </a:solidFill>
              </a:rPr>
              <a:t>29</a:t>
            </a:r>
          </a:p>
        </p:txBody>
      </p:sp>
      <p:sp>
        <p:nvSpPr>
          <p:cNvPr id="14353" name="Text Box 23"/>
          <p:cNvSpPr txBox="1">
            <a:spLocks noChangeArrowheads="1"/>
          </p:cNvSpPr>
          <p:nvPr/>
        </p:nvSpPr>
        <p:spPr bwMode="auto">
          <a:xfrm>
            <a:off x="982134" y="6035675"/>
            <a:ext cx="2752164" cy="584775"/>
          </a:xfrm>
          <a:prstGeom prst="rect">
            <a:avLst/>
          </a:prstGeom>
          <a:noFill/>
          <a:ln w="9525">
            <a:noFill/>
            <a:miter lim="800000"/>
            <a:headEnd/>
            <a:tailEnd/>
          </a:ln>
        </p:spPr>
        <p:txBody>
          <a:bodyPr wrap="none">
            <a:spAutoFit/>
          </a:bodyPr>
          <a:lstStyle/>
          <a:p>
            <a:r>
              <a:rPr lang="en-US" sz="3200" b="1" dirty="0">
                <a:solidFill>
                  <a:srgbClr val="FF0000"/>
                </a:solidFill>
              </a:rPr>
              <a:t>*</a:t>
            </a:r>
            <a:r>
              <a:rPr lang="en-US" sz="2400" b="1" dirty="0">
                <a:solidFill>
                  <a:srgbClr val="FF0000"/>
                </a:solidFill>
              </a:rPr>
              <a:t> Revised AFS Score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chemeClr val="accent2">
                    <a:lumMod val="60000"/>
                    <a:lumOff val="40000"/>
                  </a:schemeClr>
                </a:solidFill>
                <a:effectLst>
                  <a:outerShdw blurRad="38100" dist="38100" dir="2700000" algn="tl">
                    <a:srgbClr val="000000">
                      <a:alpha val="43137"/>
                    </a:srgbClr>
                  </a:outerShdw>
                </a:effectLst>
              </a:rPr>
              <a:t>Clinical Presentation</a:t>
            </a:r>
            <a:endParaRPr lang="en-US" sz="5400" b="1" dirty="0">
              <a:solidFill>
                <a:schemeClr val="accent2">
                  <a:lumMod val="60000"/>
                  <a:lumOff val="4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3050"/>
            <a:ext cx="4038600" cy="1162050"/>
          </a:xfrm>
        </p:spPr>
        <p:txBody>
          <a:bodyPr>
            <a:noAutofit/>
          </a:bodyPr>
          <a:lstStyle/>
          <a:p>
            <a:pPr eaLnBrk="1" hangingPunct="1"/>
            <a:r>
              <a:rPr lang="en-US" sz="4400" b="1" dirty="0" smtClean="0">
                <a:solidFill>
                  <a:schemeClr val="accent2">
                    <a:lumMod val="60000"/>
                    <a:lumOff val="40000"/>
                  </a:schemeClr>
                </a:solidFill>
                <a:effectLst>
                  <a:outerShdw blurRad="38100" dist="38100" dir="2700000" algn="tl">
                    <a:srgbClr val="000000">
                      <a:alpha val="43137"/>
                    </a:srgbClr>
                  </a:outerShdw>
                </a:effectLst>
              </a:rPr>
              <a:t>Clinical Presentation</a:t>
            </a:r>
          </a:p>
        </p:txBody>
      </p:sp>
      <p:sp>
        <p:nvSpPr>
          <p:cNvPr id="5" name="Content Placeholder 4"/>
          <p:cNvSpPr>
            <a:spLocks noGrp="1"/>
          </p:cNvSpPr>
          <p:nvPr>
            <p:ph idx="1"/>
          </p:nvPr>
        </p:nvSpPr>
        <p:spPr>
          <a:xfrm>
            <a:off x="3575050" y="1524000"/>
            <a:ext cx="5111750" cy="4602163"/>
          </a:xfrm>
        </p:spPr>
        <p:txBody>
          <a:bodyPr>
            <a:normAutofit lnSpcReduction="10000"/>
          </a:bodyPr>
          <a:lstStyle/>
          <a:p>
            <a:pPr>
              <a:buClr>
                <a:schemeClr val="tx2"/>
              </a:buClr>
              <a:buFontTx/>
              <a:buChar char="·"/>
            </a:pPr>
            <a:r>
              <a:rPr lang="en-US" dirty="0" smtClean="0">
                <a:solidFill>
                  <a:srgbClr val="0070C0"/>
                </a:solidFill>
                <a:effectLst>
                  <a:outerShdw blurRad="38100" dist="38100" dir="2700000" algn="tl">
                    <a:srgbClr val="000000">
                      <a:alpha val="43137"/>
                    </a:srgbClr>
                  </a:outerShdw>
                </a:effectLst>
              </a:rPr>
              <a:t>vary</a:t>
            </a:r>
            <a:r>
              <a:rPr lang="en-US" dirty="0" smtClean="0">
                <a:solidFill>
                  <a:srgbClr val="0070C0"/>
                </a:solidFill>
              </a:rPr>
              <a:t> from patient to patient</a:t>
            </a:r>
          </a:p>
          <a:p>
            <a:pPr>
              <a:buClr>
                <a:schemeClr val="tx2"/>
              </a:buClr>
              <a:buFontTx/>
              <a:buChar char="·"/>
            </a:pPr>
            <a:r>
              <a:rPr lang="en-US" dirty="0" smtClean="0">
                <a:solidFill>
                  <a:srgbClr val="0070C0"/>
                </a:solidFill>
              </a:rPr>
              <a:t>some women have little or </a:t>
            </a:r>
            <a:r>
              <a:rPr lang="en-US" dirty="0" smtClean="0">
                <a:solidFill>
                  <a:srgbClr val="0070C0"/>
                </a:solidFill>
                <a:effectLst>
                  <a:outerShdw blurRad="38100" dist="38100" dir="2700000" algn="tl">
                    <a:srgbClr val="000000">
                      <a:alpha val="43137"/>
                    </a:srgbClr>
                  </a:outerShdw>
                </a:effectLst>
              </a:rPr>
              <a:t>no symptoms </a:t>
            </a:r>
            <a:r>
              <a:rPr lang="en-US" dirty="0" smtClean="0">
                <a:solidFill>
                  <a:srgbClr val="0070C0"/>
                </a:solidFill>
              </a:rPr>
              <a:t>(33% of women)</a:t>
            </a:r>
          </a:p>
          <a:p>
            <a:pPr>
              <a:buClr>
                <a:schemeClr val="tx2"/>
              </a:buClr>
              <a:buFontTx/>
              <a:buChar char="·"/>
            </a:pPr>
            <a:r>
              <a:rPr lang="en-US" dirty="0" smtClean="0">
                <a:solidFill>
                  <a:srgbClr val="0070C0"/>
                </a:solidFill>
              </a:rPr>
              <a:t>endometriosis is not a visible disease- sufferers may look fine on the outside, yet may only be pretending to feel well</a:t>
            </a:r>
          </a:p>
          <a:p>
            <a:endParaRPr lang="en-US" dirty="0">
              <a:solidFill>
                <a:srgbClr val="0070C0"/>
              </a:solidFill>
            </a:endParaRPr>
          </a:p>
        </p:txBody>
      </p:sp>
      <p:sp>
        <p:nvSpPr>
          <p:cNvPr id="6" name="Text Placeholder 5"/>
          <p:cNvSpPr>
            <a:spLocks noGrp="1"/>
          </p:cNvSpPr>
          <p:nvPr>
            <p:ph type="body" sz="half" idx="2"/>
          </p:nvPr>
        </p:nvSpPr>
        <p:spPr/>
        <p:txBody>
          <a:bodyPr/>
          <a:lstStyle/>
          <a:p>
            <a:endParaRPr lang="en-US" dirty="0"/>
          </a:p>
        </p:txBody>
      </p:sp>
      <p:graphicFrame>
        <p:nvGraphicFramePr>
          <p:cNvPr id="4" name="Diagram 3"/>
          <p:cNvGraphicFramePr/>
          <p:nvPr/>
        </p:nvGraphicFramePr>
        <p:xfrm>
          <a:off x="533400" y="1981200"/>
          <a:ext cx="2667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1143000"/>
          </a:xfrm>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Pelvic Pain</a:t>
            </a:r>
          </a:p>
        </p:txBody>
      </p:sp>
      <p:graphicFrame>
        <p:nvGraphicFramePr>
          <p:cNvPr id="4" name="Diagram 3"/>
          <p:cNvGraphicFramePr/>
          <p:nvPr/>
        </p:nvGraphicFramePr>
        <p:xfrm>
          <a:off x="1219200" y="1371600"/>
          <a:ext cx="7281333"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04800"/>
            <a:ext cx="8229600" cy="1143000"/>
          </a:xfrm>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Infertility</a:t>
            </a:r>
          </a:p>
        </p:txBody>
      </p:sp>
      <p:sp>
        <p:nvSpPr>
          <p:cNvPr id="17411" name="Rectangle 3"/>
          <p:cNvSpPr>
            <a:spLocks noGrp="1" noChangeArrowheads="1"/>
          </p:cNvSpPr>
          <p:nvPr>
            <p:ph type="body" idx="1"/>
          </p:nvPr>
        </p:nvSpPr>
        <p:spPr>
          <a:xfrm>
            <a:off x="1938867" y="1676400"/>
            <a:ext cx="5748867" cy="4343400"/>
          </a:xfrm>
        </p:spPr>
        <p:txBody>
          <a:bodyPr/>
          <a:lstStyle/>
          <a:p>
            <a:pPr eaLnBrk="1" hangingPunct="1"/>
            <a:r>
              <a:rPr lang="en-US" sz="2800" b="1" dirty="0" smtClean="0"/>
              <a:t>Moderate to severe disease </a:t>
            </a:r>
          </a:p>
          <a:p>
            <a:pPr eaLnBrk="1" hangingPunct="1">
              <a:lnSpc>
                <a:spcPct val="20000"/>
              </a:lnSpc>
              <a:buFontTx/>
              <a:buNone/>
            </a:pPr>
            <a:endParaRPr lang="en-US" sz="2800" b="1" dirty="0" smtClean="0"/>
          </a:p>
          <a:p>
            <a:pPr lvl="1" eaLnBrk="1" hangingPunct="1">
              <a:lnSpc>
                <a:spcPct val="90000"/>
              </a:lnSpc>
              <a:buClr>
                <a:srgbClr val="00FF00"/>
              </a:buClr>
            </a:pPr>
            <a:r>
              <a:rPr lang="en-US" b="1" dirty="0" smtClean="0">
                <a:solidFill>
                  <a:srgbClr val="92D050"/>
                </a:solidFill>
              </a:rPr>
              <a:t> Adhesions </a:t>
            </a:r>
          </a:p>
          <a:p>
            <a:pPr lvl="1" eaLnBrk="1" hangingPunct="1">
              <a:lnSpc>
                <a:spcPct val="0"/>
              </a:lnSpc>
              <a:buClr>
                <a:srgbClr val="00FF00"/>
              </a:buClr>
              <a:buFontTx/>
              <a:buNone/>
            </a:pPr>
            <a:endParaRPr lang="en-US" b="1" dirty="0" smtClean="0">
              <a:solidFill>
                <a:srgbClr val="92D050"/>
              </a:solidFill>
            </a:endParaRPr>
          </a:p>
          <a:p>
            <a:pPr lvl="1" eaLnBrk="1" hangingPunct="1">
              <a:lnSpc>
                <a:spcPct val="90000"/>
              </a:lnSpc>
            </a:pPr>
            <a:r>
              <a:rPr lang="en-US" b="1" dirty="0" smtClean="0">
                <a:solidFill>
                  <a:srgbClr val="92D050"/>
                </a:solidFill>
              </a:rPr>
              <a:t> Distortion of normal anatomy</a:t>
            </a:r>
          </a:p>
          <a:p>
            <a:pPr lvl="1" eaLnBrk="1" hangingPunct="1">
              <a:lnSpc>
                <a:spcPct val="0"/>
              </a:lnSpc>
              <a:buFontTx/>
              <a:buNone/>
            </a:pPr>
            <a:endParaRPr lang="en-US" b="1" dirty="0" smtClean="0">
              <a:solidFill>
                <a:srgbClr val="92D050"/>
              </a:solidFill>
            </a:endParaRPr>
          </a:p>
          <a:p>
            <a:pPr lvl="1" eaLnBrk="1" hangingPunct="1">
              <a:lnSpc>
                <a:spcPct val="80000"/>
              </a:lnSpc>
            </a:pPr>
            <a:r>
              <a:rPr lang="en-US" b="1" dirty="0" smtClean="0">
                <a:solidFill>
                  <a:srgbClr val="92D050"/>
                </a:solidFill>
              </a:rPr>
              <a:t> Prevent sperm-egg interaction</a:t>
            </a:r>
          </a:p>
          <a:p>
            <a:pPr lvl="1" eaLnBrk="1" hangingPunct="1">
              <a:lnSpc>
                <a:spcPct val="10000"/>
              </a:lnSpc>
            </a:pPr>
            <a:endParaRPr lang="en-US" b="1" dirty="0" smtClean="0">
              <a:solidFill>
                <a:srgbClr val="00FF00"/>
              </a:solidFill>
            </a:endParaRPr>
          </a:p>
          <a:p>
            <a:pPr lvl="1" eaLnBrk="1" hangingPunct="1">
              <a:lnSpc>
                <a:spcPct val="0"/>
              </a:lnSpc>
              <a:buFontTx/>
              <a:buNone/>
            </a:pPr>
            <a:endParaRPr lang="en-US" b="1" dirty="0" smtClean="0"/>
          </a:p>
          <a:p>
            <a:pPr eaLnBrk="1" hangingPunct="1"/>
            <a:r>
              <a:rPr lang="en-US" sz="2800" b="1" dirty="0" smtClean="0"/>
              <a:t>Minimal to mild disease</a:t>
            </a:r>
          </a:p>
          <a:p>
            <a:pPr eaLnBrk="1" hangingPunct="1">
              <a:lnSpc>
                <a:spcPct val="20000"/>
              </a:lnSpc>
              <a:buFontTx/>
              <a:buNone/>
            </a:pPr>
            <a:endParaRPr lang="en-US" sz="2800" b="1" dirty="0" smtClean="0"/>
          </a:p>
          <a:p>
            <a:pPr lvl="1" eaLnBrk="1" hangingPunct="1">
              <a:lnSpc>
                <a:spcPct val="90000"/>
              </a:lnSpc>
              <a:buClr>
                <a:srgbClr val="00FF00"/>
              </a:buClr>
            </a:pPr>
            <a:r>
              <a:rPr lang="en-US" b="1" dirty="0" smtClean="0">
                <a:solidFill>
                  <a:srgbClr val="92D050"/>
                </a:solidFill>
              </a:rPr>
              <a:t> Mild infertility</a:t>
            </a:r>
          </a:p>
          <a:p>
            <a:pPr lvl="1" eaLnBrk="1" hangingPunct="1">
              <a:lnSpc>
                <a:spcPct val="0"/>
              </a:lnSpc>
              <a:buClr>
                <a:srgbClr val="00FF00"/>
              </a:buClr>
              <a:buFontTx/>
              <a:buNone/>
            </a:pPr>
            <a:endParaRPr lang="en-US" b="1" dirty="0" smtClean="0">
              <a:solidFill>
                <a:srgbClr val="92D050"/>
              </a:solidFill>
            </a:endParaRPr>
          </a:p>
          <a:p>
            <a:pPr lvl="1" eaLnBrk="1" hangingPunct="1">
              <a:lnSpc>
                <a:spcPct val="80000"/>
              </a:lnSpc>
            </a:pPr>
            <a:r>
              <a:rPr lang="en-US" b="1" dirty="0" smtClean="0">
                <a:solidFill>
                  <a:srgbClr val="92D050"/>
                </a:solidFill>
              </a:rPr>
              <a:t> Mechanism(s) unknown</a:t>
            </a:r>
          </a:p>
          <a:p>
            <a:pPr lvl="1" eaLnBrk="1" hangingPunct="1">
              <a:lnSpc>
                <a:spcPct val="20000"/>
              </a:lnSpc>
              <a:buFontTx/>
              <a:buNone/>
            </a:pPr>
            <a:endParaRPr lang="en-US" b="1" dirty="0" smtClean="0">
              <a:solidFill>
                <a:srgbClr val="00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81000"/>
            <a:ext cx="8229600" cy="1143000"/>
          </a:xfrm>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Physical Findings</a:t>
            </a:r>
          </a:p>
        </p:txBody>
      </p:sp>
      <p:sp>
        <p:nvSpPr>
          <p:cNvPr id="18435" name="Rectangle 3"/>
          <p:cNvSpPr>
            <a:spLocks noGrp="1" noChangeArrowheads="1"/>
          </p:cNvSpPr>
          <p:nvPr>
            <p:ph type="body" idx="1"/>
          </p:nvPr>
        </p:nvSpPr>
        <p:spPr>
          <a:xfrm>
            <a:off x="846667" y="1981200"/>
            <a:ext cx="7721600" cy="5029200"/>
          </a:xfrm>
        </p:spPr>
        <p:txBody>
          <a:bodyPr/>
          <a:lstStyle/>
          <a:p>
            <a:pPr eaLnBrk="1" hangingPunct="1"/>
            <a:r>
              <a:rPr lang="en-US" sz="2800" b="1" dirty="0" smtClean="0">
                <a:solidFill>
                  <a:srgbClr val="0070C0"/>
                </a:solidFill>
              </a:rPr>
              <a:t>Tender nodules along the </a:t>
            </a:r>
            <a:r>
              <a:rPr lang="en-US" sz="2800" b="1" dirty="0" err="1" smtClean="0">
                <a:solidFill>
                  <a:srgbClr val="0070C0"/>
                </a:solidFill>
              </a:rPr>
              <a:t>uterosacral</a:t>
            </a:r>
            <a:r>
              <a:rPr lang="en-US" sz="2800" b="1" dirty="0" smtClean="0">
                <a:solidFill>
                  <a:srgbClr val="0070C0"/>
                </a:solidFill>
              </a:rPr>
              <a:t> ligaments or in the cul-de-sac, especially just before menses</a:t>
            </a:r>
          </a:p>
          <a:p>
            <a:pPr eaLnBrk="1" hangingPunct="1">
              <a:lnSpc>
                <a:spcPct val="20000"/>
              </a:lnSpc>
            </a:pPr>
            <a:endParaRPr lang="en-US" sz="2800" b="1" dirty="0" smtClean="0">
              <a:solidFill>
                <a:srgbClr val="0070C0"/>
              </a:solidFill>
            </a:endParaRPr>
          </a:p>
          <a:p>
            <a:pPr eaLnBrk="1" hangingPunct="1"/>
            <a:r>
              <a:rPr lang="en-US" sz="2800" b="1" dirty="0" smtClean="0">
                <a:solidFill>
                  <a:srgbClr val="0070C0"/>
                </a:solidFill>
              </a:rPr>
              <a:t>Pain or </a:t>
            </a:r>
            <a:r>
              <a:rPr lang="en-US" sz="2800" b="1" dirty="0" err="1" smtClean="0">
                <a:solidFill>
                  <a:srgbClr val="0070C0"/>
                </a:solidFill>
              </a:rPr>
              <a:t>induration</a:t>
            </a:r>
            <a:r>
              <a:rPr lang="en-US" sz="2800" b="1" dirty="0" smtClean="0">
                <a:solidFill>
                  <a:srgbClr val="0070C0"/>
                </a:solidFill>
              </a:rPr>
              <a:t> without nodules commonly in the cul-de-sac or </a:t>
            </a:r>
            <a:r>
              <a:rPr lang="en-US" sz="2800" b="1" dirty="0" err="1" smtClean="0">
                <a:solidFill>
                  <a:srgbClr val="0070C0"/>
                </a:solidFill>
              </a:rPr>
              <a:t>rectovaginal</a:t>
            </a:r>
            <a:r>
              <a:rPr lang="en-US" sz="2800" b="1" dirty="0" smtClean="0">
                <a:solidFill>
                  <a:srgbClr val="0070C0"/>
                </a:solidFill>
              </a:rPr>
              <a:t> septum</a:t>
            </a:r>
          </a:p>
          <a:p>
            <a:pPr eaLnBrk="1" hangingPunct="1">
              <a:lnSpc>
                <a:spcPct val="30000"/>
              </a:lnSpc>
            </a:pPr>
            <a:endParaRPr lang="en-US" sz="2800" b="1" dirty="0" smtClean="0">
              <a:solidFill>
                <a:srgbClr val="0070C0"/>
              </a:solidFill>
            </a:endParaRPr>
          </a:p>
          <a:p>
            <a:pPr eaLnBrk="1" hangingPunct="1">
              <a:lnSpc>
                <a:spcPct val="90000"/>
              </a:lnSpc>
            </a:pPr>
            <a:r>
              <a:rPr lang="en-US" sz="2800" b="1" dirty="0" smtClean="0">
                <a:solidFill>
                  <a:srgbClr val="0070C0"/>
                </a:solidFill>
              </a:rPr>
              <a:t>Uterine or </a:t>
            </a:r>
            <a:r>
              <a:rPr lang="en-US" sz="2800" b="1" dirty="0" err="1" smtClean="0">
                <a:solidFill>
                  <a:srgbClr val="0070C0"/>
                </a:solidFill>
              </a:rPr>
              <a:t>adnexal</a:t>
            </a:r>
            <a:r>
              <a:rPr lang="en-US" sz="2800" b="1" dirty="0" smtClean="0">
                <a:solidFill>
                  <a:srgbClr val="0070C0"/>
                </a:solidFill>
              </a:rPr>
              <a:t> fixation, or an </a:t>
            </a:r>
            <a:r>
              <a:rPr lang="en-US" sz="2800" b="1" dirty="0" err="1" smtClean="0">
                <a:solidFill>
                  <a:srgbClr val="0070C0"/>
                </a:solidFill>
              </a:rPr>
              <a:t>adnexal</a:t>
            </a:r>
            <a:r>
              <a:rPr lang="en-US" sz="2800" b="1" dirty="0" smtClean="0">
                <a:solidFill>
                  <a:srgbClr val="0070C0"/>
                </a:solidFill>
              </a:rPr>
              <a:t> mass </a:t>
            </a:r>
          </a:p>
          <a:p>
            <a:pPr eaLnBrk="1" hangingPunct="1">
              <a:lnSpc>
                <a:spcPct val="90000"/>
              </a:lnSpc>
            </a:pPr>
            <a:endParaRPr lang="en-US" sz="2800" b="1" dirty="0" smtClean="0">
              <a:solidFill>
                <a:srgbClr val="0070C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rPr>
              <a:t>Myths about endometriosis</a:t>
            </a:r>
          </a:p>
        </p:txBody>
      </p:sp>
      <p:sp>
        <p:nvSpPr>
          <p:cNvPr id="53251" name="Rectangle 3"/>
          <p:cNvSpPr>
            <a:spLocks noGrp="1" noChangeArrowheads="1"/>
          </p:cNvSpPr>
          <p:nvPr>
            <p:ph type="body" idx="1"/>
          </p:nvPr>
        </p:nvSpPr>
        <p:spPr/>
        <p:txBody>
          <a:bodyPr/>
          <a:lstStyle/>
          <a:p>
            <a:pPr>
              <a:buClr>
                <a:schemeClr val="tx2"/>
              </a:buClr>
              <a:buFontTx/>
              <a:buChar char="·"/>
            </a:pPr>
            <a:r>
              <a:rPr lang="en-US" sz="2800" i="1" dirty="0">
                <a:solidFill>
                  <a:srgbClr val="00B050"/>
                </a:solidFill>
                <a:effectLst>
                  <a:outerShdw blurRad="38100" dist="38100" dir="2700000" algn="tl">
                    <a:srgbClr val="000000">
                      <a:alpha val="43137"/>
                    </a:srgbClr>
                  </a:outerShdw>
                </a:effectLst>
                <a:latin typeface="+mj-lt"/>
              </a:rPr>
              <a:t>Endometriosis is the Career Woman’s disease</a:t>
            </a:r>
            <a:endParaRPr lang="en-US" i="1" dirty="0">
              <a:solidFill>
                <a:srgbClr val="00B050"/>
              </a:solidFill>
              <a:effectLst>
                <a:outerShdw blurRad="38100" dist="38100" dir="2700000" algn="tl">
                  <a:srgbClr val="000000">
                    <a:alpha val="43137"/>
                  </a:srgbClr>
                </a:outerShdw>
              </a:effectLst>
              <a:latin typeface="+mj-lt"/>
            </a:endParaRPr>
          </a:p>
          <a:p>
            <a:pPr lvl="1">
              <a:buClr>
                <a:schemeClr val="tx2"/>
              </a:buClr>
              <a:buFontTx/>
              <a:buChar char="·"/>
            </a:pPr>
            <a:r>
              <a:rPr lang="en-US" sz="2400" dirty="0">
                <a:solidFill>
                  <a:schemeClr val="tx2"/>
                </a:solidFill>
                <a:latin typeface="+mj-lt"/>
              </a:rPr>
              <a:t>Financial resources of white middle class women gave them the opportunity to be diagnosed more often than women of lower class standings</a:t>
            </a:r>
          </a:p>
          <a:p>
            <a:pPr lvl="1">
              <a:buClr>
                <a:schemeClr val="tx2"/>
              </a:buClr>
              <a:buFontTx/>
              <a:buChar char="·"/>
            </a:pPr>
            <a:r>
              <a:rPr lang="en-US" sz="2400" dirty="0">
                <a:solidFill>
                  <a:schemeClr val="tx2"/>
                </a:solidFill>
                <a:latin typeface="+mj-lt"/>
              </a:rPr>
              <a:t>Endometriosis does not discriminate, it is found in every socio-economic class and in every ethnic group</a:t>
            </a:r>
          </a:p>
          <a:p>
            <a:pPr>
              <a:buClr>
                <a:schemeClr val="tx2"/>
              </a:buClr>
              <a:buFontTx/>
              <a:buChar char="·"/>
            </a:pPr>
            <a:r>
              <a:rPr lang="en-US" sz="2800" i="1" dirty="0">
                <a:solidFill>
                  <a:srgbClr val="00B050"/>
                </a:solidFill>
                <a:effectLst>
                  <a:outerShdw blurRad="38100" dist="38100" dir="2700000" algn="tl">
                    <a:srgbClr val="000000">
                      <a:alpha val="43137"/>
                    </a:srgbClr>
                  </a:outerShdw>
                </a:effectLst>
                <a:latin typeface="+mj-lt"/>
              </a:rPr>
              <a:t>Endometriosis only affects women in their reproductive years</a:t>
            </a:r>
          </a:p>
          <a:p>
            <a:pPr lvl="1">
              <a:buClr>
                <a:schemeClr val="tx2"/>
              </a:buClr>
              <a:buFontTx/>
              <a:buChar char="·"/>
            </a:pPr>
            <a:r>
              <a:rPr lang="en-US" sz="2400" dirty="0">
                <a:solidFill>
                  <a:schemeClr val="tx2"/>
                </a:solidFill>
                <a:latin typeface="+mj-lt"/>
              </a:rPr>
              <a:t>While it initially strikes in reproductive years, it can progress into menopause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rPr>
              <a:t>Myths about endometriosis</a:t>
            </a:r>
            <a:endParaRPr lang="en-US" sz="4000" dirty="0">
              <a:solidFill>
                <a:schemeClr val="accent2">
                  <a:lumMod val="60000"/>
                  <a:lumOff val="40000"/>
                </a:schemeClr>
              </a:solidFill>
              <a:effectLst>
                <a:outerShdw blurRad="38100" dist="38100" dir="2700000" algn="tl">
                  <a:srgbClr val="000000">
                    <a:alpha val="43137"/>
                  </a:srgbClr>
                </a:outerShdw>
              </a:effectLst>
            </a:endParaRPr>
          </a:p>
        </p:txBody>
      </p:sp>
      <p:sp>
        <p:nvSpPr>
          <p:cNvPr id="104451" name="Rectangle 3"/>
          <p:cNvSpPr>
            <a:spLocks noGrp="1" noChangeArrowheads="1"/>
          </p:cNvSpPr>
          <p:nvPr>
            <p:ph type="body" idx="1"/>
          </p:nvPr>
        </p:nvSpPr>
        <p:spPr/>
        <p:txBody>
          <a:bodyPr>
            <a:normAutofit/>
          </a:bodyPr>
          <a:lstStyle/>
          <a:p>
            <a:pPr>
              <a:buClr>
                <a:schemeClr val="tx2"/>
              </a:buClr>
              <a:buFontTx/>
              <a:buChar char="·"/>
            </a:pPr>
            <a:r>
              <a:rPr lang="en-US" sz="2400" b="1" i="1" dirty="0">
                <a:solidFill>
                  <a:srgbClr val="00B050"/>
                </a:solidFill>
                <a:effectLst>
                  <a:outerShdw blurRad="38100" dist="38100" dir="2700000" algn="tl">
                    <a:srgbClr val="000000">
                      <a:alpha val="43137"/>
                    </a:srgbClr>
                  </a:outerShdw>
                </a:effectLst>
              </a:rPr>
              <a:t>Pregnancy cures Endometriosis</a:t>
            </a:r>
          </a:p>
          <a:p>
            <a:pPr lvl="1">
              <a:buClr>
                <a:schemeClr val="tx2"/>
              </a:buClr>
              <a:buFontTx/>
              <a:buChar char="·"/>
            </a:pPr>
            <a:r>
              <a:rPr lang="en-US" sz="2000" dirty="0">
                <a:solidFill>
                  <a:schemeClr val="tx2"/>
                </a:solidFill>
                <a:effectLst>
                  <a:outerShdw blurRad="38100" dist="38100" dir="2700000" algn="tl">
                    <a:srgbClr val="000000">
                      <a:alpha val="43137"/>
                    </a:srgbClr>
                  </a:outerShdw>
                </a:effectLst>
              </a:rPr>
              <a:t>may trigger a remission of the disease for a time, but it does not get rid of it completely</a:t>
            </a:r>
          </a:p>
          <a:p>
            <a:pPr lvl="1">
              <a:buClr>
                <a:schemeClr val="tx2"/>
              </a:buClr>
              <a:buFontTx/>
              <a:buChar char="·"/>
            </a:pPr>
            <a:r>
              <a:rPr lang="en-US" sz="2000" dirty="0">
                <a:solidFill>
                  <a:schemeClr val="tx2"/>
                </a:solidFill>
                <a:effectLst>
                  <a:outerShdw blurRad="38100" dist="38100" dir="2700000" algn="tl">
                    <a:srgbClr val="000000">
                      <a:alpha val="43137"/>
                    </a:srgbClr>
                  </a:outerShdw>
                </a:effectLst>
              </a:rPr>
              <a:t>researchers found that there was a </a:t>
            </a:r>
            <a:r>
              <a:rPr lang="en-US" sz="2000" dirty="0" smtClean="0">
                <a:solidFill>
                  <a:schemeClr val="tx2"/>
                </a:solidFill>
                <a:effectLst>
                  <a:outerShdw blurRad="38100" dist="38100" dir="2700000" algn="tl">
                    <a:srgbClr val="000000">
                      <a:alpha val="43137"/>
                    </a:srgbClr>
                  </a:outerShdw>
                </a:effectLst>
              </a:rPr>
              <a:t>recurrence </a:t>
            </a:r>
            <a:r>
              <a:rPr lang="en-US" sz="2000" dirty="0">
                <a:solidFill>
                  <a:schemeClr val="tx2"/>
                </a:solidFill>
                <a:effectLst>
                  <a:outerShdw blurRad="38100" dist="38100" dir="2700000" algn="tl">
                    <a:srgbClr val="000000">
                      <a:alpha val="43137"/>
                    </a:srgbClr>
                  </a:outerShdw>
                </a:effectLst>
              </a:rPr>
              <a:t>of endometriosis symptoms about 10 months after pregnancy</a:t>
            </a:r>
          </a:p>
          <a:p>
            <a:pPr lvl="1">
              <a:buClr>
                <a:schemeClr val="tx2"/>
              </a:buClr>
              <a:buFontTx/>
              <a:buChar char="·"/>
            </a:pPr>
            <a:r>
              <a:rPr lang="en-US" sz="2000" dirty="0">
                <a:solidFill>
                  <a:schemeClr val="tx2"/>
                </a:solidFill>
                <a:effectLst>
                  <a:outerShdw blurRad="38100" dist="38100" dir="2700000" algn="tl">
                    <a:srgbClr val="000000">
                      <a:alpha val="43137"/>
                    </a:srgbClr>
                  </a:outerShdw>
                </a:effectLst>
              </a:rPr>
              <a:t>endometriosis is one of the leading causes of female infertility, so a woman may not be able to get pregnant at all</a:t>
            </a:r>
          </a:p>
          <a:p>
            <a:pPr>
              <a:buClr>
                <a:schemeClr val="tx2"/>
              </a:buClr>
              <a:buFontTx/>
              <a:buChar char="·"/>
            </a:pPr>
            <a:r>
              <a:rPr lang="en-US" sz="2400" b="1" i="1" dirty="0">
                <a:solidFill>
                  <a:srgbClr val="00B050"/>
                </a:solidFill>
                <a:effectLst>
                  <a:outerShdw blurRad="38100" dist="38100" dir="2700000" algn="tl">
                    <a:srgbClr val="000000">
                      <a:alpha val="43137"/>
                    </a:srgbClr>
                  </a:outerShdw>
                </a:effectLst>
              </a:rPr>
              <a:t>Menstrual pain is mostly psychogenic (in your head)</a:t>
            </a:r>
          </a:p>
          <a:p>
            <a:pPr lvl="1">
              <a:buClr>
                <a:schemeClr val="tx2"/>
              </a:buClr>
              <a:buFontTx/>
              <a:buChar char="·"/>
            </a:pPr>
            <a:r>
              <a:rPr lang="en-US" sz="2000" dirty="0">
                <a:solidFill>
                  <a:schemeClr val="tx2"/>
                </a:solidFill>
                <a:effectLst>
                  <a:outerShdw blurRad="38100" dist="38100" dir="2700000" algn="tl">
                    <a:srgbClr val="000000">
                      <a:alpha val="43137"/>
                    </a:srgbClr>
                  </a:outerShdw>
                </a:effectLst>
              </a:rPr>
              <a:t>endometriosis is a complicated, excruciatingly painful disease</a:t>
            </a:r>
          </a:p>
          <a:p>
            <a:pPr lvl="1">
              <a:buClr>
                <a:schemeClr val="tx2"/>
              </a:buClr>
              <a:buFontTx/>
              <a:buChar char="·"/>
            </a:pPr>
            <a:r>
              <a:rPr lang="en-US" sz="2000" dirty="0">
                <a:solidFill>
                  <a:schemeClr val="tx2"/>
                </a:solidFill>
                <a:effectLst>
                  <a:outerShdw blurRad="38100" dist="38100" dir="2700000" algn="tl">
                    <a:srgbClr val="000000">
                      <a:alpha val="43137"/>
                    </a:srgbClr>
                  </a:outerShdw>
                </a:effectLst>
              </a:rPr>
              <a:t>it involves a high amount of physical and emotional torment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latin typeface="+mn-lt"/>
              </a:rPr>
              <a:t>Myths about endometriosis</a:t>
            </a:r>
            <a:endParaRPr lang="en-US" sz="3600" dirty="0">
              <a:solidFill>
                <a:schemeClr val="accent2">
                  <a:lumMod val="60000"/>
                  <a:lumOff val="40000"/>
                </a:schemeClr>
              </a:solidFill>
              <a:effectLst>
                <a:outerShdw blurRad="38100" dist="38100" dir="2700000" algn="tl">
                  <a:srgbClr val="000000">
                    <a:alpha val="43137"/>
                  </a:srgbClr>
                </a:outerShdw>
              </a:effectLst>
              <a:latin typeface="+mn-lt"/>
            </a:endParaRPr>
          </a:p>
        </p:txBody>
      </p:sp>
      <p:sp>
        <p:nvSpPr>
          <p:cNvPr id="105475" name="Rectangle 1027"/>
          <p:cNvSpPr>
            <a:spLocks noGrp="1" noChangeArrowheads="1"/>
          </p:cNvSpPr>
          <p:nvPr>
            <p:ph type="body" idx="1"/>
          </p:nvPr>
        </p:nvSpPr>
        <p:spPr/>
        <p:txBody>
          <a:bodyPr/>
          <a:lstStyle/>
          <a:p>
            <a:pPr>
              <a:buClr>
                <a:schemeClr val="tx2"/>
              </a:buClr>
              <a:buFontTx/>
              <a:buChar char="·"/>
            </a:pPr>
            <a:r>
              <a:rPr lang="en-US" b="1" i="1" dirty="0">
                <a:solidFill>
                  <a:srgbClr val="00B050"/>
                </a:solidFill>
                <a:latin typeface="Times New Roman" pitchFamily="18" charset="0"/>
              </a:rPr>
              <a:t>Hysterectomy cures Endometriosis</a:t>
            </a:r>
          </a:p>
          <a:p>
            <a:pPr lvl="1">
              <a:buClr>
                <a:schemeClr val="tx2"/>
              </a:buClr>
              <a:buFontTx/>
              <a:buChar char="·"/>
            </a:pPr>
            <a:r>
              <a:rPr lang="en-US" sz="3200" dirty="0">
                <a:solidFill>
                  <a:schemeClr val="tx2"/>
                </a:solidFill>
                <a:latin typeface="Times New Roman" pitchFamily="18" charset="0"/>
              </a:rPr>
              <a:t>women are misled to believe that after a hysterectomy their pain will go away</a:t>
            </a:r>
          </a:p>
          <a:p>
            <a:pPr lvl="1">
              <a:buClr>
                <a:schemeClr val="tx2"/>
              </a:buClr>
              <a:buFontTx/>
              <a:buChar char="·"/>
            </a:pPr>
            <a:r>
              <a:rPr lang="en-US" sz="3200" dirty="0">
                <a:solidFill>
                  <a:schemeClr val="tx2"/>
                </a:solidFill>
                <a:latin typeface="Times New Roman" pitchFamily="18" charset="0"/>
              </a:rPr>
              <a:t>the disease could already have spread to the </a:t>
            </a:r>
            <a:r>
              <a:rPr lang="en-US" sz="3200" dirty="0" smtClean="0">
                <a:solidFill>
                  <a:schemeClr val="tx2"/>
                </a:solidFill>
                <a:latin typeface="Times New Roman" pitchFamily="18" charset="0"/>
              </a:rPr>
              <a:t>non reproductive </a:t>
            </a:r>
            <a:r>
              <a:rPr lang="en-US" sz="3200" dirty="0">
                <a:solidFill>
                  <a:schemeClr val="tx2"/>
                </a:solidFill>
                <a:latin typeface="Times New Roman" pitchFamily="18" charset="0"/>
              </a:rPr>
              <a:t>organs as well</a:t>
            </a:r>
          </a:p>
          <a:p>
            <a:pPr lvl="1">
              <a:buClr>
                <a:schemeClr val="tx2"/>
              </a:buClr>
              <a:buFontTx/>
              <a:buChar char="·"/>
            </a:pPr>
            <a:endParaRPr lang="en-US" sz="3200"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solidFill>
                  <a:schemeClr val="accent2">
                    <a:lumMod val="60000"/>
                    <a:lumOff val="40000"/>
                  </a:schemeClr>
                </a:solidFill>
                <a:effectLst>
                  <a:outerShdw blurRad="38100" dist="38100" dir="2700000" algn="tl">
                    <a:srgbClr val="000000">
                      <a:alpha val="43137"/>
                    </a:srgbClr>
                  </a:outerShdw>
                </a:effectLst>
              </a:rPr>
              <a:t>Diagnosis</a:t>
            </a:r>
            <a:endParaRPr lang="en-US" sz="6000"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Definition</a:t>
            </a:r>
          </a:p>
        </p:txBody>
      </p:sp>
      <p:sp>
        <p:nvSpPr>
          <p:cNvPr id="5123" name="Rectangle 3"/>
          <p:cNvSpPr>
            <a:spLocks noGrp="1" noChangeArrowheads="1"/>
          </p:cNvSpPr>
          <p:nvPr>
            <p:ph type="body" idx="1"/>
          </p:nvPr>
        </p:nvSpPr>
        <p:spPr>
          <a:xfrm>
            <a:off x="863600" y="1600201"/>
            <a:ext cx="7501467" cy="4525963"/>
          </a:xfrm>
        </p:spPr>
        <p:txBody>
          <a:bodyPr/>
          <a:lstStyle/>
          <a:p>
            <a:pPr eaLnBrk="1" hangingPunct="1"/>
            <a:r>
              <a:rPr lang="en-US" b="1" dirty="0" smtClean="0">
                <a:solidFill>
                  <a:schemeClr val="tx2">
                    <a:lumMod val="60000"/>
                    <a:lumOff val="40000"/>
                  </a:schemeClr>
                </a:solidFill>
              </a:rPr>
              <a:t>Endometriosis is a disease in which endometrial glands and </a:t>
            </a:r>
            <a:r>
              <a:rPr lang="en-US" b="1" dirty="0" err="1" smtClean="0">
                <a:solidFill>
                  <a:schemeClr val="tx2">
                    <a:lumMod val="60000"/>
                    <a:lumOff val="40000"/>
                  </a:schemeClr>
                </a:solidFill>
              </a:rPr>
              <a:t>stroma</a:t>
            </a:r>
            <a:r>
              <a:rPr lang="en-US" b="1" dirty="0" smtClean="0">
                <a:solidFill>
                  <a:schemeClr val="tx2">
                    <a:lumMod val="60000"/>
                    <a:lumOff val="40000"/>
                  </a:schemeClr>
                </a:solidFill>
              </a:rPr>
              <a:t> implant can grow in areas outside the uterus</a:t>
            </a:r>
          </a:p>
          <a:p>
            <a:pPr eaLnBrk="1" hangingPunct="1">
              <a:lnSpc>
                <a:spcPct val="10000"/>
              </a:lnSpc>
            </a:pPr>
            <a:endParaRPr lang="en-US" b="1" dirty="0" smtClean="0">
              <a:solidFill>
                <a:schemeClr val="tx2">
                  <a:lumMod val="60000"/>
                  <a:lumOff val="40000"/>
                </a:schemeClr>
              </a:solidFill>
            </a:endParaRPr>
          </a:p>
          <a:p>
            <a:pPr eaLnBrk="1" hangingPunct="1"/>
            <a:r>
              <a:rPr lang="en-US" b="1" dirty="0" smtClean="0">
                <a:solidFill>
                  <a:schemeClr val="tx2">
                    <a:lumMod val="60000"/>
                    <a:lumOff val="40000"/>
                  </a:schemeClr>
                </a:solidFill>
              </a:rPr>
              <a:t>Most commonly implants are found in the pelvis</a:t>
            </a:r>
          </a:p>
          <a:p>
            <a:pPr eaLnBrk="1" hangingPunct="1">
              <a:lnSpc>
                <a:spcPct val="10000"/>
              </a:lnSpc>
            </a:pPr>
            <a:endParaRPr lang="en-US" b="1" dirty="0" smtClean="0">
              <a:solidFill>
                <a:schemeClr val="tx2">
                  <a:lumMod val="60000"/>
                  <a:lumOff val="40000"/>
                </a:schemeClr>
              </a:solidFill>
            </a:endParaRPr>
          </a:p>
          <a:p>
            <a:pPr eaLnBrk="1" hangingPunct="1"/>
            <a:r>
              <a:rPr lang="en-US" b="1" dirty="0" smtClean="0">
                <a:solidFill>
                  <a:schemeClr val="tx2">
                    <a:lumMod val="60000"/>
                    <a:lumOff val="40000"/>
                  </a:schemeClr>
                </a:solidFill>
              </a:rPr>
              <a:t>Lesions may occur at distant sites: pleural cavity, liver, kidney, </a:t>
            </a:r>
            <a:r>
              <a:rPr lang="en-US" b="1" dirty="0" err="1" smtClean="0">
                <a:solidFill>
                  <a:schemeClr val="tx2">
                    <a:lumMod val="60000"/>
                    <a:lumOff val="40000"/>
                  </a:schemeClr>
                </a:solidFill>
              </a:rPr>
              <a:t>gluteal</a:t>
            </a:r>
            <a:r>
              <a:rPr lang="en-US" b="1" dirty="0" smtClean="0">
                <a:solidFill>
                  <a:schemeClr val="tx2">
                    <a:lumMod val="60000"/>
                    <a:lumOff val="40000"/>
                  </a:schemeClr>
                </a:solidFill>
              </a:rPr>
              <a:t> muscles, bladder, etc</a:t>
            </a:r>
            <a:r>
              <a:rPr lang="en-US" dirty="0" smtClean="0">
                <a:solidFill>
                  <a:schemeClr val="tx2">
                    <a:lumMod val="60000"/>
                    <a:lumOff val="40000"/>
                  </a:schemeClr>
                </a:solidFill>
              </a:rPr>
              <a:t> </a:t>
            </a:r>
            <a:r>
              <a:rPr lang="en-US" b="1" dirty="0" smtClean="0">
                <a:solidFill>
                  <a:schemeClr val="tx2">
                    <a:lumMod val="60000"/>
                    <a:lumOff val="40000"/>
                  </a:schemeClr>
                </a:solid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pPr eaLnBrk="1" hangingPunct="1"/>
            <a:r>
              <a:rPr lang="en-US" dirty="0" smtClean="0">
                <a:solidFill>
                  <a:schemeClr val="accent2">
                    <a:lumMod val="60000"/>
                    <a:lumOff val="40000"/>
                  </a:schemeClr>
                </a:solidFill>
                <a:effectLst>
                  <a:outerShdw blurRad="38100" dist="38100" dir="2700000" algn="tl">
                    <a:srgbClr val="000000">
                      <a:alpha val="43137"/>
                    </a:srgbClr>
                  </a:outerShdw>
                </a:effectLst>
              </a:rPr>
              <a:t>Diagnosis of Endometriosis</a:t>
            </a:r>
          </a:p>
        </p:txBody>
      </p:sp>
      <p:sp>
        <p:nvSpPr>
          <p:cNvPr id="19459" name="Rectangle 3"/>
          <p:cNvSpPr>
            <a:spLocks noGrp="1" noChangeArrowheads="1"/>
          </p:cNvSpPr>
          <p:nvPr>
            <p:ph type="body" idx="1"/>
          </p:nvPr>
        </p:nvSpPr>
        <p:spPr>
          <a:xfrm>
            <a:off x="1117600" y="1600200"/>
            <a:ext cx="6993467" cy="4724400"/>
          </a:xfrm>
        </p:spPr>
        <p:txBody>
          <a:bodyPr/>
          <a:lstStyle/>
          <a:p>
            <a:pPr eaLnBrk="1" hangingPunct="1"/>
            <a:r>
              <a:rPr lang="en-US" b="1" dirty="0" smtClean="0"/>
              <a:t>Direct visualization of implants</a:t>
            </a:r>
          </a:p>
          <a:p>
            <a:pPr lvl="1" eaLnBrk="1" hangingPunct="1">
              <a:buClr>
                <a:srgbClr val="00FF00"/>
              </a:buClr>
            </a:pPr>
            <a:r>
              <a:rPr lang="en-US" b="1" dirty="0" smtClean="0"/>
              <a:t> </a:t>
            </a:r>
            <a:r>
              <a:rPr lang="en-US" b="1" dirty="0" err="1" smtClean="0">
                <a:solidFill>
                  <a:srgbClr val="00B050"/>
                </a:solidFill>
              </a:rPr>
              <a:t>Laparoscopically</a:t>
            </a:r>
            <a:endParaRPr lang="en-US" b="1" dirty="0" smtClean="0">
              <a:solidFill>
                <a:srgbClr val="00B050"/>
              </a:solidFill>
            </a:endParaRPr>
          </a:p>
          <a:p>
            <a:pPr lvl="1" eaLnBrk="1" hangingPunct="1"/>
            <a:r>
              <a:rPr lang="en-US" b="1" dirty="0" smtClean="0">
                <a:solidFill>
                  <a:srgbClr val="00B050"/>
                </a:solidFill>
              </a:rPr>
              <a:t> Conscious pain mapping</a:t>
            </a:r>
          </a:p>
          <a:p>
            <a:pPr lvl="1" eaLnBrk="1" hangingPunct="1">
              <a:lnSpc>
                <a:spcPct val="10000"/>
              </a:lnSpc>
            </a:pPr>
            <a:endParaRPr lang="en-US" b="1" dirty="0" smtClean="0">
              <a:solidFill>
                <a:srgbClr val="00FF00"/>
              </a:solidFill>
            </a:endParaRPr>
          </a:p>
          <a:p>
            <a:pPr eaLnBrk="1" hangingPunct="1"/>
            <a:r>
              <a:rPr lang="en-US" b="1" dirty="0" smtClean="0"/>
              <a:t>Imaging of </a:t>
            </a:r>
            <a:r>
              <a:rPr lang="en-US" b="1" dirty="0" err="1" smtClean="0"/>
              <a:t>endometriomas</a:t>
            </a:r>
            <a:endParaRPr lang="en-US" b="1" dirty="0" smtClean="0"/>
          </a:p>
          <a:p>
            <a:pPr lvl="1" eaLnBrk="1" hangingPunct="1">
              <a:buClr>
                <a:srgbClr val="00FF00"/>
              </a:buClr>
            </a:pPr>
            <a:r>
              <a:rPr lang="en-US" b="1" dirty="0" smtClean="0">
                <a:solidFill>
                  <a:srgbClr val="00B050"/>
                </a:solidFill>
              </a:rPr>
              <a:t> MR appears to be best (3 mm implants)</a:t>
            </a:r>
          </a:p>
          <a:p>
            <a:pPr lvl="1" eaLnBrk="1" hangingPunct="1"/>
            <a:r>
              <a:rPr lang="en-US" b="1" dirty="0" smtClean="0">
                <a:solidFill>
                  <a:srgbClr val="00B050"/>
                </a:solidFill>
              </a:rPr>
              <a:t> Ultrasound helpful in office setting</a:t>
            </a:r>
          </a:p>
          <a:p>
            <a:pPr lvl="1" eaLnBrk="1" hangingPunct="1">
              <a:lnSpc>
                <a:spcPct val="10000"/>
              </a:lnSpc>
            </a:pPr>
            <a:endParaRPr lang="en-US" b="1" dirty="0" smtClean="0"/>
          </a:p>
          <a:p>
            <a:pPr eaLnBrk="1" hangingPunct="1"/>
            <a:r>
              <a:rPr lang="en-US" b="1" dirty="0" smtClean="0"/>
              <a:t>Biochemical markers </a:t>
            </a:r>
          </a:p>
          <a:p>
            <a:pPr lvl="1" eaLnBrk="1" hangingPunct="1">
              <a:buClr>
                <a:srgbClr val="00FF00"/>
              </a:buClr>
            </a:pPr>
            <a:r>
              <a:rPr lang="en-US" b="1" dirty="0" smtClean="0">
                <a:solidFill>
                  <a:srgbClr val="00B050"/>
                </a:solidFill>
              </a:rPr>
              <a:t> Lack specificity</a:t>
            </a:r>
          </a:p>
          <a:p>
            <a:pPr lvl="1" eaLnBrk="1" hangingPunct="1">
              <a:buFontTx/>
              <a:buNone/>
            </a:pPr>
            <a:endParaRPr lang="en-US" b="1" dirty="0" smtClean="0">
              <a:solidFill>
                <a:srgbClr val="00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5"/>
          <p:cNvSpPr>
            <a:spLocks noGrp="1" noChangeArrowheads="1"/>
          </p:cNvSpPr>
          <p:nvPr>
            <p:ph type="title"/>
          </p:nvPr>
        </p:nvSpPr>
        <p:spPr/>
        <p:txBody>
          <a:bodyPr/>
          <a:lstStyle/>
          <a:p>
            <a:pPr eaLnBrk="1" hangingPunct="1"/>
            <a:r>
              <a:rPr lang="en-US" b="1" smtClean="0"/>
              <a:t>Endometriosis</a:t>
            </a:r>
          </a:p>
        </p:txBody>
      </p:sp>
      <p:pic>
        <p:nvPicPr>
          <p:cNvPr id="20483" name="Picture 10" descr="endo_typ_atyp3">
            <a:hlinkClick r:id="rId2"/>
          </p:cNvPr>
          <p:cNvPicPr>
            <a:picLocks noGrp="1" noChangeAspect="1" noChangeArrowheads="1"/>
          </p:cNvPicPr>
          <p:nvPr>
            <p:ph sz="half" idx="1"/>
          </p:nvPr>
        </p:nvPicPr>
        <p:blipFill>
          <a:blip r:embed="rId3"/>
          <a:srcRect/>
          <a:stretch>
            <a:fillRect/>
          </a:stretch>
        </p:blipFill>
        <p:spPr>
          <a:xfrm>
            <a:off x="1794934" y="1371600"/>
            <a:ext cx="5757333" cy="51816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smtClean="0"/>
              <a:t>Endometriosis</a:t>
            </a:r>
          </a:p>
        </p:txBody>
      </p:sp>
      <p:pic>
        <p:nvPicPr>
          <p:cNvPr id="21507" name="Picture 3" descr="endo_typ_atyp3">
            <a:hlinkClick r:id="rId2"/>
          </p:cNvPr>
          <p:cNvPicPr>
            <a:picLocks noGrp="1" noChangeAspect="1" noChangeArrowheads="1"/>
          </p:cNvPicPr>
          <p:nvPr>
            <p:ph sz="half" idx="1"/>
          </p:nvPr>
        </p:nvPicPr>
        <p:blipFill>
          <a:blip r:embed="rId3"/>
          <a:srcRect/>
          <a:stretch>
            <a:fillRect/>
          </a:stretch>
        </p:blipFill>
        <p:spPr>
          <a:xfrm>
            <a:off x="457200" y="2041526"/>
            <a:ext cx="4047067" cy="3641725"/>
          </a:xfrm>
        </p:spPr>
      </p:pic>
      <p:pic>
        <p:nvPicPr>
          <p:cNvPr id="21508" name="Picture 4" descr="endo_typ_atyp2">
            <a:hlinkClick r:id="rId4"/>
          </p:cNvPr>
          <p:cNvPicPr>
            <a:picLocks noGrp="1" noChangeAspect="1" noChangeArrowheads="1"/>
          </p:cNvPicPr>
          <p:nvPr>
            <p:ph sz="half" idx="2"/>
          </p:nvPr>
        </p:nvPicPr>
        <p:blipFill>
          <a:blip r:embed="rId5"/>
          <a:srcRect/>
          <a:stretch>
            <a:fillRect/>
          </a:stretch>
        </p:blipFill>
        <p:spPr>
          <a:xfrm>
            <a:off x="4639733" y="2041526"/>
            <a:ext cx="4047067" cy="3641725"/>
          </a:xfrm>
        </p:spPr>
      </p:pic>
      <p:sp>
        <p:nvSpPr>
          <p:cNvPr id="21509" name="Line 5"/>
          <p:cNvSpPr>
            <a:spLocks noChangeShapeType="1"/>
          </p:cNvSpPr>
          <p:nvPr/>
        </p:nvSpPr>
        <p:spPr bwMode="auto">
          <a:xfrm>
            <a:off x="2472267" y="3429000"/>
            <a:ext cx="203200" cy="304800"/>
          </a:xfrm>
          <a:prstGeom prst="line">
            <a:avLst/>
          </a:prstGeom>
          <a:noFill/>
          <a:ln w="38100">
            <a:solidFill>
              <a:schemeClr val="tx1"/>
            </a:solidFill>
            <a:round/>
            <a:headEnd/>
            <a:tailEnd/>
          </a:ln>
        </p:spPr>
        <p:txBody>
          <a:bodyPr/>
          <a:lstStyle/>
          <a:p>
            <a:endParaRPr lang="en-US"/>
          </a:p>
        </p:txBody>
      </p:sp>
      <p:sp>
        <p:nvSpPr>
          <p:cNvPr id="21510" name="Line 6"/>
          <p:cNvSpPr>
            <a:spLocks noChangeShapeType="1"/>
          </p:cNvSpPr>
          <p:nvPr/>
        </p:nvSpPr>
        <p:spPr bwMode="auto">
          <a:xfrm flipV="1">
            <a:off x="2472267" y="3429000"/>
            <a:ext cx="203200" cy="304800"/>
          </a:xfrm>
          <a:prstGeom prst="line">
            <a:avLst/>
          </a:prstGeom>
          <a:noFill/>
          <a:ln w="38100">
            <a:solidFill>
              <a:schemeClr val="tx1"/>
            </a:solidFill>
            <a:round/>
            <a:headEnd/>
            <a:tailEnd/>
          </a:ln>
        </p:spPr>
        <p:txBody>
          <a:bodyPr/>
          <a:lstStyle/>
          <a:p>
            <a:endParaRPr lang="en-US"/>
          </a:p>
        </p:txBody>
      </p:sp>
      <p:sp>
        <p:nvSpPr>
          <p:cNvPr id="21511" name="Line 7"/>
          <p:cNvSpPr>
            <a:spLocks noChangeShapeType="1"/>
          </p:cNvSpPr>
          <p:nvPr/>
        </p:nvSpPr>
        <p:spPr bwMode="auto">
          <a:xfrm flipV="1">
            <a:off x="2675467" y="2819400"/>
            <a:ext cx="2980267" cy="762000"/>
          </a:xfrm>
          <a:prstGeom prst="line">
            <a:avLst/>
          </a:prstGeom>
          <a:noFill/>
          <a:ln w="38100">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smtClean="0"/>
              <a:t>Endometriosis</a:t>
            </a:r>
          </a:p>
        </p:txBody>
      </p:sp>
      <p:pic>
        <p:nvPicPr>
          <p:cNvPr id="22531" name="Picture 3" descr="endo_typ_atyp3">
            <a:hlinkClick r:id="rId2"/>
          </p:cNvPr>
          <p:cNvPicPr>
            <a:picLocks noGrp="1" noChangeAspect="1" noChangeArrowheads="1"/>
          </p:cNvPicPr>
          <p:nvPr>
            <p:ph sz="half" idx="1"/>
          </p:nvPr>
        </p:nvPicPr>
        <p:blipFill>
          <a:blip r:embed="rId3"/>
          <a:srcRect/>
          <a:stretch>
            <a:fillRect/>
          </a:stretch>
        </p:blipFill>
        <p:spPr>
          <a:xfrm>
            <a:off x="457200" y="2041526"/>
            <a:ext cx="4047067" cy="3641725"/>
          </a:xfrm>
        </p:spPr>
      </p:pic>
      <p:pic>
        <p:nvPicPr>
          <p:cNvPr id="22532" name="Picture 7" descr="endo_typ_atyp5">
            <a:hlinkClick r:id="rId4"/>
          </p:cNvPr>
          <p:cNvPicPr>
            <a:picLocks noGrp="1" noChangeAspect="1" noChangeArrowheads="1"/>
          </p:cNvPicPr>
          <p:nvPr>
            <p:ph sz="half" idx="2"/>
          </p:nvPr>
        </p:nvPicPr>
        <p:blipFill>
          <a:blip r:embed="rId5"/>
          <a:srcRect/>
          <a:stretch>
            <a:fillRect/>
          </a:stretch>
        </p:blipFill>
        <p:spPr>
          <a:xfrm>
            <a:off x="4639733" y="2041526"/>
            <a:ext cx="4047067" cy="3641725"/>
          </a:xfrm>
        </p:spPr>
      </p:pic>
      <p:sp>
        <p:nvSpPr>
          <p:cNvPr id="22533" name="Line 9"/>
          <p:cNvSpPr>
            <a:spLocks noChangeShapeType="1"/>
          </p:cNvSpPr>
          <p:nvPr/>
        </p:nvSpPr>
        <p:spPr bwMode="auto">
          <a:xfrm>
            <a:off x="1524000" y="4572000"/>
            <a:ext cx="203200" cy="304800"/>
          </a:xfrm>
          <a:prstGeom prst="line">
            <a:avLst/>
          </a:prstGeom>
          <a:noFill/>
          <a:ln w="38100">
            <a:solidFill>
              <a:schemeClr val="tx1"/>
            </a:solidFill>
            <a:round/>
            <a:headEnd/>
            <a:tailEnd/>
          </a:ln>
        </p:spPr>
        <p:txBody>
          <a:bodyPr/>
          <a:lstStyle/>
          <a:p>
            <a:endParaRPr lang="en-US"/>
          </a:p>
        </p:txBody>
      </p:sp>
      <p:sp>
        <p:nvSpPr>
          <p:cNvPr id="22534" name="Line 10"/>
          <p:cNvSpPr>
            <a:spLocks noChangeShapeType="1"/>
          </p:cNvSpPr>
          <p:nvPr/>
        </p:nvSpPr>
        <p:spPr bwMode="auto">
          <a:xfrm flipV="1">
            <a:off x="1524000" y="4572000"/>
            <a:ext cx="203200" cy="304800"/>
          </a:xfrm>
          <a:prstGeom prst="line">
            <a:avLst/>
          </a:prstGeom>
          <a:noFill/>
          <a:ln w="38100">
            <a:solidFill>
              <a:schemeClr val="tx1"/>
            </a:solidFill>
            <a:round/>
            <a:headEnd/>
            <a:tailEnd/>
          </a:ln>
        </p:spPr>
        <p:txBody>
          <a:bodyPr/>
          <a:lstStyle/>
          <a:p>
            <a:endParaRPr lang="en-US"/>
          </a:p>
        </p:txBody>
      </p:sp>
      <p:sp>
        <p:nvSpPr>
          <p:cNvPr id="22535" name="Line 11"/>
          <p:cNvSpPr>
            <a:spLocks noChangeShapeType="1"/>
          </p:cNvSpPr>
          <p:nvPr/>
        </p:nvSpPr>
        <p:spPr bwMode="auto">
          <a:xfrm flipV="1">
            <a:off x="1727200" y="3962400"/>
            <a:ext cx="3657600" cy="762000"/>
          </a:xfrm>
          <a:prstGeom prst="line">
            <a:avLst/>
          </a:prstGeom>
          <a:noFill/>
          <a:ln w="38100">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eaLnBrk="1" hangingPunct="1"/>
            <a:r>
              <a:rPr lang="en-US" b="1" smtClean="0"/>
              <a:t>Endometrioma</a:t>
            </a:r>
          </a:p>
        </p:txBody>
      </p:sp>
      <p:pic>
        <p:nvPicPr>
          <p:cNvPr id="25603" name="Picture 12" descr="Ovarian_Endometrioma"/>
          <p:cNvPicPr>
            <a:picLocks noGrp="1" noChangeAspect="1" noChangeArrowheads="1"/>
          </p:cNvPicPr>
          <p:nvPr>
            <p:ph idx="1"/>
          </p:nvPr>
        </p:nvPicPr>
        <p:blipFill>
          <a:blip r:embed="rId2"/>
          <a:srcRect/>
          <a:stretch>
            <a:fillRect/>
          </a:stretch>
        </p:blipFill>
        <p:spPr>
          <a:xfrm>
            <a:off x="1659467" y="1276350"/>
            <a:ext cx="6028267" cy="5087938"/>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229600" cy="1143000"/>
          </a:xfrm>
        </p:spPr>
        <p:txBody>
          <a:bodyPr/>
          <a:lstStyle/>
          <a:p>
            <a:pPr eaLnBrk="1" hangingPunct="1"/>
            <a:r>
              <a:rPr lang="en-US" b="1" smtClean="0"/>
              <a:t>Ultrasound of Endometrioma</a:t>
            </a:r>
          </a:p>
        </p:txBody>
      </p:sp>
      <p:pic>
        <p:nvPicPr>
          <p:cNvPr id="23555" name="Picture 6" descr="2277ultrasound">
            <a:hlinkClick r:id="rId2"/>
          </p:cNvPr>
          <p:cNvPicPr>
            <a:picLocks noGrp="1" noChangeAspect="1" noChangeArrowheads="1"/>
          </p:cNvPicPr>
          <p:nvPr>
            <p:ph idx="1"/>
          </p:nvPr>
        </p:nvPicPr>
        <p:blipFill>
          <a:blip r:embed="rId3"/>
          <a:srcRect/>
          <a:stretch>
            <a:fillRect/>
          </a:stretch>
        </p:blipFill>
        <p:spPr>
          <a:xfrm>
            <a:off x="2336800" y="1371600"/>
            <a:ext cx="4538133" cy="51054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title"/>
          </p:nvPr>
        </p:nvSpPr>
        <p:spPr/>
        <p:txBody>
          <a:bodyPr/>
          <a:lstStyle/>
          <a:p>
            <a:pPr eaLnBrk="1" hangingPunct="1"/>
            <a:r>
              <a:rPr lang="en-US" b="1" smtClean="0"/>
              <a:t>MR of Endometrioma</a:t>
            </a:r>
          </a:p>
        </p:txBody>
      </p:sp>
      <p:pic>
        <p:nvPicPr>
          <p:cNvPr id="24579" name="Picture 6" descr="Click to see larger picture">
            <a:hlinkClick r:id="rId2"/>
          </p:cNvPr>
          <p:cNvPicPr>
            <a:picLocks noGrp="1" noChangeAspect="1" noChangeArrowheads="1"/>
          </p:cNvPicPr>
          <p:nvPr>
            <p:ph idx="1"/>
          </p:nvPr>
        </p:nvPicPr>
        <p:blipFill>
          <a:blip r:embed="rId3"/>
          <a:srcRect/>
          <a:stretch>
            <a:fillRect/>
          </a:stretch>
        </p:blipFill>
        <p:spPr>
          <a:xfrm>
            <a:off x="2336800" y="1371600"/>
            <a:ext cx="4470400" cy="50292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smtClean="0">
                <a:solidFill>
                  <a:schemeClr val="accent2">
                    <a:lumMod val="60000"/>
                    <a:lumOff val="40000"/>
                  </a:schemeClr>
                </a:solidFill>
                <a:effectLst>
                  <a:outerShdw blurRad="38100" dist="38100" dir="2700000" algn="tl">
                    <a:srgbClr val="000000">
                      <a:alpha val="43137"/>
                    </a:srgbClr>
                  </a:outerShdw>
                </a:effectLst>
              </a:rPr>
              <a:t>Treatment Modalities</a:t>
            </a:r>
            <a:endParaRPr lang="en-US" sz="5400" dirty="0">
              <a:solidFill>
                <a:schemeClr val="accent2">
                  <a:lumMod val="60000"/>
                  <a:lumOff val="40000"/>
                </a:schemeClr>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effectLst>
                  <a:outerShdw blurRad="38100" dist="38100" dir="2700000" algn="tl">
                    <a:srgbClr val="000000">
                      <a:alpha val="43137"/>
                    </a:srgbClr>
                  </a:outerShdw>
                </a:effectLst>
              </a:rPr>
              <a:t>Treatment Modalities</a:t>
            </a:r>
            <a:endParaRPr lang="en-US" dirty="0"/>
          </a:p>
        </p:txBody>
      </p:sp>
      <p:sp>
        <p:nvSpPr>
          <p:cNvPr id="3" name="Content Placeholder 2"/>
          <p:cNvSpPr>
            <a:spLocks noGrp="1"/>
          </p:cNvSpPr>
          <p:nvPr>
            <p:ph idx="1"/>
          </p:nvPr>
        </p:nvSpPr>
        <p:spPr/>
        <p:txBody>
          <a:bodyPr>
            <a:normAutofit fontScale="85000" lnSpcReduction="10000"/>
          </a:bodyPr>
          <a:lstStyle/>
          <a:p>
            <a:pPr>
              <a:buClr>
                <a:schemeClr val="tx2"/>
              </a:buClr>
              <a:buFontTx/>
              <a:buChar char="·"/>
            </a:pPr>
            <a:r>
              <a:rPr lang="en-US" dirty="0" smtClean="0">
                <a:solidFill>
                  <a:schemeClr val="tx2"/>
                </a:solidFill>
              </a:rPr>
              <a:t>Endometriosis cannot be cured, only managed through a number of treatments</a:t>
            </a:r>
          </a:p>
          <a:p>
            <a:pPr>
              <a:buClr>
                <a:schemeClr val="tx2"/>
              </a:buClr>
              <a:buFontTx/>
              <a:buChar char="·"/>
            </a:pPr>
            <a:r>
              <a:rPr lang="en-US" dirty="0" smtClean="0">
                <a:solidFill>
                  <a:schemeClr val="tx2"/>
                </a:solidFill>
              </a:rPr>
              <a:t>Medications can only provide a short time relief of pain, which means that most </a:t>
            </a:r>
            <a:r>
              <a:rPr lang="en-US" dirty="0" err="1" smtClean="0">
                <a:solidFill>
                  <a:schemeClr val="tx2"/>
                </a:solidFill>
              </a:rPr>
              <a:t>endo</a:t>
            </a:r>
            <a:r>
              <a:rPr lang="en-US" dirty="0" smtClean="0">
                <a:solidFill>
                  <a:schemeClr val="tx2"/>
                </a:solidFill>
              </a:rPr>
              <a:t> sufferers will have to undergo multiple surgeries in their lifetime</a:t>
            </a:r>
          </a:p>
          <a:p>
            <a:pPr>
              <a:buClr>
                <a:schemeClr val="tx2"/>
              </a:buClr>
              <a:buFontTx/>
              <a:buChar char="·"/>
            </a:pPr>
            <a:r>
              <a:rPr lang="en-US" dirty="0" smtClean="0">
                <a:solidFill>
                  <a:schemeClr val="tx2"/>
                </a:solidFill>
              </a:rPr>
              <a:t>Endometriosis, if found at an early stage, can be more easily treated and prevented from progressing</a:t>
            </a:r>
          </a:p>
          <a:p>
            <a:pPr>
              <a:buClr>
                <a:schemeClr val="tx2"/>
              </a:buClr>
              <a:buFontTx/>
              <a:buChar char="·"/>
            </a:pPr>
            <a:r>
              <a:rPr lang="en-US" dirty="0" smtClean="0">
                <a:solidFill>
                  <a:schemeClr val="tx2"/>
                </a:solidFill>
              </a:rPr>
              <a:t>Some patients get relief from exercise, especially water aerobics</a:t>
            </a:r>
          </a:p>
          <a:p>
            <a:pPr>
              <a:buClr>
                <a:schemeClr val="tx2"/>
              </a:buClr>
              <a:buFontTx/>
              <a:buChar char="·"/>
            </a:pPr>
            <a:r>
              <a:rPr lang="en-US" dirty="0" smtClean="0">
                <a:solidFill>
                  <a:schemeClr val="tx2"/>
                </a:solidFill>
              </a:rPr>
              <a:t>Other people benefit from biofeedback, massage, and acupuncture</a:t>
            </a:r>
          </a:p>
          <a:p>
            <a:pPr>
              <a:buClr>
                <a:schemeClr val="tx2"/>
              </a:buClr>
              <a:buFontTx/>
              <a:buChar char="·"/>
            </a:pPr>
            <a:endParaRPr lang="en-US" dirty="0" smtClean="0">
              <a:solidFill>
                <a:schemeClr val="tx2"/>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dirty="0" smtClean="0">
                <a:solidFill>
                  <a:schemeClr val="accent2">
                    <a:lumMod val="60000"/>
                    <a:lumOff val="40000"/>
                  </a:schemeClr>
                </a:solidFill>
                <a:effectLst>
                  <a:outerShdw blurRad="38100" dist="38100" dir="2700000" algn="tl">
                    <a:srgbClr val="000000">
                      <a:alpha val="43137"/>
                    </a:srgbClr>
                  </a:outerShdw>
                </a:effectLst>
              </a:rPr>
              <a:t>Endometriosis Treatment</a:t>
            </a:r>
          </a:p>
        </p:txBody>
      </p:sp>
      <p:graphicFrame>
        <p:nvGraphicFramePr>
          <p:cNvPr id="5" name="Diagram 4"/>
          <p:cNvGraphicFramePr/>
          <p:nvPr/>
        </p:nvGraphicFramePr>
        <p:xfrm>
          <a:off x="381000" y="12192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p:txBody>
          <a:bodyPr/>
          <a:lstStyle/>
          <a:p>
            <a:pPr>
              <a:buClr>
                <a:schemeClr val="tx2"/>
              </a:buClr>
            </a:pPr>
            <a:r>
              <a:rPr lang="en-US" b="1" dirty="0">
                <a:solidFill>
                  <a:schemeClr val="accent2">
                    <a:lumMod val="60000"/>
                    <a:lumOff val="40000"/>
                  </a:schemeClr>
                </a:solidFill>
                <a:effectLst>
                  <a:outerShdw blurRad="38100" dist="38100" dir="2700000" algn="tl">
                    <a:srgbClr val="000000">
                      <a:alpha val="43137"/>
                    </a:srgbClr>
                  </a:outerShdw>
                </a:effectLst>
              </a:rPr>
              <a:t>Endometrial tissue</a:t>
            </a:r>
            <a:endParaRPr lang="en-US" sz="3200" b="1" dirty="0">
              <a:solidFill>
                <a:schemeClr val="accent2">
                  <a:lumMod val="60000"/>
                  <a:lumOff val="40000"/>
                </a:schemeClr>
              </a:solidFill>
              <a:effectLst>
                <a:outerShdw blurRad="38100" dist="38100" dir="2700000" algn="tl">
                  <a:srgbClr val="000000">
                    <a:alpha val="43137"/>
                  </a:srgbClr>
                </a:outerShdw>
              </a:effectLst>
            </a:endParaRPr>
          </a:p>
        </p:txBody>
      </p:sp>
      <p:sp>
        <p:nvSpPr>
          <p:cNvPr id="123907" name="Rectangle 1027"/>
          <p:cNvSpPr>
            <a:spLocks noGrp="1" noChangeArrowheads="1"/>
          </p:cNvSpPr>
          <p:nvPr>
            <p:ph type="body" idx="1"/>
          </p:nvPr>
        </p:nvSpPr>
        <p:spPr/>
        <p:txBody>
          <a:bodyPr>
            <a:normAutofit/>
          </a:bodyPr>
          <a:lstStyle/>
          <a:p>
            <a:pPr lvl="1">
              <a:buClr>
                <a:schemeClr val="tx2"/>
              </a:buClr>
              <a:buFontTx/>
              <a:buChar char="·"/>
            </a:pPr>
            <a:r>
              <a:rPr lang="en-US" sz="2400" b="1" dirty="0" smtClean="0">
                <a:solidFill>
                  <a:schemeClr val="tx2">
                    <a:lumMod val="60000"/>
                    <a:lumOff val="40000"/>
                  </a:schemeClr>
                </a:solidFill>
                <a:effectLst>
                  <a:outerShdw blurRad="38100" dist="38100" dir="2700000" algn="tl">
                    <a:srgbClr val="000000">
                      <a:alpha val="43137"/>
                    </a:srgbClr>
                  </a:outerShdw>
                </a:effectLst>
              </a:rPr>
              <a:t>Responds</a:t>
            </a:r>
            <a:r>
              <a:rPr lang="en-US" sz="2400" dirty="0" smtClean="0">
                <a:solidFill>
                  <a:schemeClr val="tx2">
                    <a:lumMod val="60000"/>
                    <a:lumOff val="40000"/>
                  </a:schemeClr>
                </a:solidFill>
                <a:effectLst>
                  <a:outerShdw blurRad="38100" dist="38100" dir="2700000" algn="tl">
                    <a:srgbClr val="000000">
                      <a:alpha val="43137"/>
                    </a:srgbClr>
                  </a:outerShdw>
                </a:effectLst>
              </a:rPr>
              <a:t> </a:t>
            </a:r>
            <a:r>
              <a:rPr lang="en-US" sz="2400" dirty="0">
                <a:solidFill>
                  <a:schemeClr val="tx2">
                    <a:lumMod val="60000"/>
                    <a:lumOff val="40000"/>
                  </a:schemeClr>
                </a:solidFill>
                <a:effectLst>
                  <a:outerShdw blurRad="38100" dist="38100" dir="2700000" algn="tl">
                    <a:srgbClr val="000000">
                      <a:alpha val="43137"/>
                    </a:srgbClr>
                  </a:outerShdw>
                </a:effectLst>
              </a:rPr>
              <a:t>to estrogen and progesterone</a:t>
            </a:r>
          </a:p>
          <a:p>
            <a:pPr lvl="1">
              <a:buClr>
                <a:schemeClr val="tx2"/>
              </a:buClr>
              <a:buFontTx/>
              <a:buChar char="·"/>
            </a:pPr>
            <a:r>
              <a:rPr lang="en-US" sz="2400" dirty="0">
                <a:solidFill>
                  <a:schemeClr val="tx2">
                    <a:lumMod val="60000"/>
                    <a:lumOff val="40000"/>
                  </a:schemeClr>
                </a:solidFill>
                <a:effectLst>
                  <a:outerShdw blurRad="38100" dist="38100" dir="2700000" algn="tl">
                    <a:srgbClr val="000000">
                      <a:alpha val="43137"/>
                    </a:srgbClr>
                  </a:outerShdw>
                </a:effectLst>
              </a:rPr>
              <a:t>E</a:t>
            </a:r>
            <a:r>
              <a:rPr lang="en-US" sz="2400" dirty="0" smtClean="0">
                <a:solidFill>
                  <a:schemeClr val="tx2">
                    <a:lumMod val="60000"/>
                    <a:lumOff val="40000"/>
                  </a:schemeClr>
                </a:solidFill>
                <a:effectLst>
                  <a:outerShdw blurRad="38100" dist="38100" dir="2700000" algn="tl">
                    <a:srgbClr val="000000">
                      <a:alpha val="43137"/>
                    </a:srgbClr>
                  </a:outerShdw>
                </a:effectLst>
              </a:rPr>
              <a:t>ndometrial </a:t>
            </a:r>
            <a:r>
              <a:rPr lang="en-US" sz="2400" dirty="0">
                <a:solidFill>
                  <a:schemeClr val="tx2">
                    <a:lumMod val="60000"/>
                    <a:lumOff val="40000"/>
                  </a:schemeClr>
                </a:solidFill>
                <a:effectLst>
                  <a:outerShdw blurRad="38100" dist="38100" dir="2700000" algn="tl">
                    <a:srgbClr val="000000">
                      <a:alpha val="43137"/>
                    </a:srgbClr>
                  </a:outerShdw>
                </a:effectLst>
              </a:rPr>
              <a:t>tissue is found living </a:t>
            </a:r>
            <a:r>
              <a:rPr lang="en-US" sz="2400" b="1" dirty="0">
                <a:solidFill>
                  <a:schemeClr val="tx2">
                    <a:lumMod val="60000"/>
                    <a:lumOff val="40000"/>
                  </a:schemeClr>
                </a:solidFill>
                <a:effectLst>
                  <a:outerShdw blurRad="38100" dist="38100" dir="2700000" algn="tl">
                    <a:srgbClr val="000000">
                      <a:alpha val="43137"/>
                    </a:srgbClr>
                  </a:outerShdw>
                </a:effectLst>
              </a:rPr>
              <a:t>outside</a:t>
            </a:r>
            <a:r>
              <a:rPr lang="en-US" sz="2400" dirty="0">
                <a:solidFill>
                  <a:schemeClr val="tx2">
                    <a:lumMod val="60000"/>
                    <a:lumOff val="40000"/>
                  </a:schemeClr>
                </a:solidFill>
                <a:effectLst>
                  <a:outerShdw blurRad="38100" dist="38100" dir="2700000" algn="tl">
                    <a:srgbClr val="000000">
                      <a:alpha val="43137"/>
                    </a:srgbClr>
                  </a:outerShdw>
                </a:effectLst>
              </a:rPr>
              <a:t> the uterus</a:t>
            </a:r>
          </a:p>
          <a:p>
            <a:pPr lvl="1">
              <a:buClr>
                <a:schemeClr val="tx2"/>
              </a:buClr>
              <a:buFontTx/>
              <a:buChar char="·"/>
            </a:pPr>
            <a:r>
              <a:rPr lang="en-US" sz="2400" dirty="0">
                <a:solidFill>
                  <a:schemeClr val="tx2">
                    <a:lumMod val="60000"/>
                    <a:lumOff val="40000"/>
                  </a:schemeClr>
                </a:solidFill>
                <a:effectLst>
                  <a:outerShdw blurRad="38100" dist="38100" dir="2700000" algn="tl">
                    <a:srgbClr val="000000">
                      <a:alpha val="43137"/>
                    </a:srgbClr>
                  </a:outerShdw>
                </a:effectLst>
              </a:rPr>
              <a:t>I</a:t>
            </a:r>
            <a:r>
              <a:rPr lang="en-US" sz="2400" dirty="0" smtClean="0">
                <a:solidFill>
                  <a:schemeClr val="tx2">
                    <a:lumMod val="60000"/>
                    <a:lumOff val="40000"/>
                  </a:schemeClr>
                </a:solidFill>
                <a:effectLst>
                  <a:outerShdw blurRad="38100" dist="38100" dir="2700000" algn="tl">
                    <a:srgbClr val="000000">
                      <a:alpha val="43137"/>
                    </a:srgbClr>
                  </a:outerShdw>
                </a:effectLst>
              </a:rPr>
              <a:t>f </a:t>
            </a:r>
            <a:r>
              <a:rPr lang="en-US" sz="2400" dirty="0">
                <a:solidFill>
                  <a:schemeClr val="tx2">
                    <a:lumMod val="60000"/>
                    <a:lumOff val="40000"/>
                  </a:schemeClr>
                </a:solidFill>
                <a:effectLst>
                  <a:outerShdw blurRad="38100" dist="38100" dir="2700000" algn="tl">
                    <a:srgbClr val="000000">
                      <a:alpha val="43137"/>
                    </a:srgbClr>
                  </a:outerShdw>
                </a:effectLst>
              </a:rPr>
              <a:t>no pregnancy occurs the endometrial lining is shed, the endometrial tissue found outside the uterus breaks down as well causing </a:t>
            </a:r>
            <a:r>
              <a:rPr lang="en-US" sz="2400" b="1" dirty="0">
                <a:solidFill>
                  <a:schemeClr val="tx2">
                    <a:lumMod val="60000"/>
                    <a:lumOff val="40000"/>
                  </a:schemeClr>
                </a:solidFill>
                <a:effectLst>
                  <a:outerShdw blurRad="38100" dist="38100" dir="2700000" algn="tl">
                    <a:srgbClr val="000000">
                      <a:alpha val="43137"/>
                    </a:srgbClr>
                  </a:outerShdw>
                </a:effectLst>
              </a:rPr>
              <a:t>internal bleeding </a:t>
            </a:r>
          </a:p>
          <a:p>
            <a:pPr lvl="1">
              <a:buClr>
                <a:schemeClr val="tx2"/>
              </a:buClr>
              <a:buFontTx/>
              <a:buChar char="·"/>
            </a:pPr>
            <a:r>
              <a:rPr lang="en-US" sz="2400" dirty="0">
                <a:solidFill>
                  <a:schemeClr val="tx2">
                    <a:lumMod val="60000"/>
                    <a:lumOff val="40000"/>
                  </a:schemeClr>
                </a:solidFill>
                <a:effectLst>
                  <a:outerShdw blurRad="38100" dist="38100" dir="2700000" algn="tl">
                    <a:srgbClr val="000000">
                      <a:alpha val="43137"/>
                    </a:srgbClr>
                  </a:outerShdw>
                </a:effectLst>
              </a:rPr>
              <a:t>T</a:t>
            </a:r>
            <a:r>
              <a:rPr lang="en-US" sz="2400" dirty="0" smtClean="0">
                <a:solidFill>
                  <a:schemeClr val="tx2">
                    <a:lumMod val="60000"/>
                    <a:lumOff val="40000"/>
                  </a:schemeClr>
                </a:solidFill>
                <a:effectLst>
                  <a:outerShdw blurRad="38100" dist="38100" dir="2700000" algn="tl">
                    <a:srgbClr val="000000">
                      <a:alpha val="43137"/>
                    </a:srgbClr>
                  </a:outerShdw>
                </a:effectLst>
              </a:rPr>
              <a:t>his </a:t>
            </a:r>
            <a:r>
              <a:rPr lang="en-US" sz="2400" dirty="0">
                <a:solidFill>
                  <a:schemeClr val="tx2">
                    <a:lumMod val="60000"/>
                    <a:lumOff val="40000"/>
                  </a:schemeClr>
                </a:solidFill>
                <a:effectLst>
                  <a:outerShdw blurRad="38100" dist="38100" dir="2700000" algn="tl">
                    <a:srgbClr val="000000">
                      <a:alpha val="43137"/>
                    </a:srgbClr>
                  </a:outerShdw>
                </a:effectLst>
              </a:rPr>
              <a:t>internal bleeding is </a:t>
            </a:r>
            <a:r>
              <a:rPr lang="en-US" sz="2400" b="1" dirty="0">
                <a:solidFill>
                  <a:schemeClr val="tx2">
                    <a:lumMod val="60000"/>
                    <a:lumOff val="40000"/>
                  </a:schemeClr>
                </a:solidFill>
                <a:effectLst>
                  <a:outerShdw blurRad="38100" dist="38100" dir="2700000" algn="tl">
                    <a:srgbClr val="000000">
                      <a:alpha val="43137"/>
                    </a:srgbClr>
                  </a:outerShdw>
                </a:effectLst>
              </a:rPr>
              <a:t>absorbed</a:t>
            </a:r>
            <a:r>
              <a:rPr lang="en-US" sz="2400" dirty="0">
                <a:solidFill>
                  <a:schemeClr val="tx2">
                    <a:lumMod val="60000"/>
                    <a:lumOff val="40000"/>
                  </a:schemeClr>
                </a:solidFill>
                <a:effectLst>
                  <a:outerShdw blurRad="38100" dist="38100" dir="2700000" algn="tl">
                    <a:srgbClr val="000000">
                      <a:alpha val="43137"/>
                    </a:srgbClr>
                  </a:outerShdw>
                </a:effectLst>
              </a:rPr>
              <a:t> by the surrounding tissue</a:t>
            </a:r>
          </a:p>
          <a:p>
            <a:pPr lvl="1">
              <a:buClr>
                <a:schemeClr val="tx2"/>
              </a:buClr>
              <a:buFontTx/>
              <a:buChar char="·"/>
            </a:pPr>
            <a:r>
              <a:rPr lang="en-US" sz="2400" dirty="0">
                <a:solidFill>
                  <a:schemeClr val="tx2">
                    <a:lumMod val="60000"/>
                    <a:lumOff val="40000"/>
                  </a:schemeClr>
                </a:solidFill>
                <a:effectLst>
                  <a:outerShdw blurRad="38100" dist="38100" dir="2700000" algn="tl">
                    <a:srgbClr val="000000">
                      <a:alpha val="43137"/>
                    </a:srgbClr>
                  </a:outerShdw>
                </a:effectLst>
              </a:rPr>
              <a:t>O</a:t>
            </a:r>
            <a:r>
              <a:rPr lang="en-US" sz="2400" dirty="0" smtClean="0">
                <a:solidFill>
                  <a:schemeClr val="tx2">
                    <a:lumMod val="60000"/>
                    <a:lumOff val="40000"/>
                  </a:schemeClr>
                </a:solidFill>
                <a:effectLst>
                  <a:outerShdw blurRad="38100" dist="38100" dir="2700000" algn="tl">
                    <a:srgbClr val="000000">
                      <a:alpha val="43137"/>
                    </a:srgbClr>
                  </a:outerShdw>
                </a:effectLst>
              </a:rPr>
              <a:t>ver </a:t>
            </a:r>
            <a:r>
              <a:rPr lang="en-US" sz="2400" dirty="0">
                <a:solidFill>
                  <a:schemeClr val="tx2">
                    <a:lumMod val="60000"/>
                    <a:lumOff val="40000"/>
                  </a:schemeClr>
                </a:solidFill>
                <a:effectLst>
                  <a:outerShdw blurRad="38100" dist="38100" dir="2700000" algn="tl">
                    <a:srgbClr val="000000">
                      <a:alpha val="43137"/>
                    </a:srgbClr>
                  </a:outerShdw>
                </a:effectLst>
              </a:rPr>
              <a:t>time, implanted tissues grow and form a build up of </a:t>
            </a:r>
            <a:r>
              <a:rPr lang="en-US" sz="2400" b="1" dirty="0">
                <a:solidFill>
                  <a:schemeClr val="tx2">
                    <a:lumMod val="60000"/>
                    <a:lumOff val="40000"/>
                  </a:schemeClr>
                </a:solidFill>
                <a:effectLst>
                  <a:outerShdw blurRad="38100" dist="38100" dir="2700000" algn="tl">
                    <a:srgbClr val="000000">
                      <a:alpha val="43137"/>
                    </a:srgbClr>
                  </a:outerShdw>
                </a:effectLst>
              </a:rPr>
              <a:t>destructive scar tissue </a:t>
            </a:r>
            <a:r>
              <a:rPr lang="en-US" sz="2400" dirty="0">
                <a:solidFill>
                  <a:schemeClr val="tx2">
                    <a:lumMod val="60000"/>
                    <a:lumOff val="40000"/>
                  </a:schemeClr>
                </a:solidFill>
                <a:effectLst>
                  <a:outerShdw blurRad="38100" dist="38100" dir="2700000" algn="tl">
                    <a:srgbClr val="000000">
                      <a:alpha val="43137"/>
                    </a:srgbClr>
                  </a:outerShdw>
                </a:effectLst>
              </a:rPr>
              <a:t>and adhesions</a:t>
            </a:r>
          </a:p>
          <a:p>
            <a:pPr lvl="1">
              <a:buClr>
                <a:schemeClr val="tx2"/>
              </a:buClr>
              <a:buFontTx/>
              <a:buChar char="·"/>
            </a:pPr>
            <a:r>
              <a:rPr lang="en-US" sz="2400" dirty="0">
                <a:solidFill>
                  <a:schemeClr val="tx2">
                    <a:lumMod val="60000"/>
                    <a:lumOff val="40000"/>
                  </a:schemeClr>
                </a:solidFill>
                <a:effectLst>
                  <a:outerShdw blurRad="38100" dist="38100" dir="2700000" algn="tl">
                    <a:srgbClr val="000000">
                      <a:alpha val="43137"/>
                    </a:srgbClr>
                  </a:outerShdw>
                </a:effectLst>
              </a:rPr>
              <a:t>C</a:t>
            </a:r>
            <a:r>
              <a:rPr lang="en-US" sz="2400" dirty="0" smtClean="0">
                <a:solidFill>
                  <a:schemeClr val="tx2">
                    <a:lumMod val="60000"/>
                    <a:lumOff val="40000"/>
                  </a:schemeClr>
                </a:solidFill>
                <a:effectLst>
                  <a:outerShdw blurRad="38100" dist="38100" dir="2700000" algn="tl">
                    <a:srgbClr val="000000">
                      <a:alpha val="43137"/>
                    </a:srgbClr>
                  </a:outerShdw>
                </a:effectLst>
              </a:rPr>
              <a:t>ollection </a:t>
            </a:r>
            <a:r>
              <a:rPr lang="en-US" sz="2400" dirty="0">
                <a:solidFill>
                  <a:schemeClr val="tx2">
                    <a:lumMod val="60000"/>
                    <a:lumOff val="40000"/>
                  </a:schemeClr>
                </a:solidFill>
                <a:effectLst>
                  <a:outerShdw blurRad="38100" dist="38100" dir="2700000" algn="tl">
                    <a:srgbClr val="000000">
                      <a:alpha val="43137"/>
                    </a:srgbClr>
                  </a:outerShdw>
                </a:effectLst>
              </a:rPr>
              <a:t>of blood called a sac or </a:t>
            </a:r>
            <a:r>
              <a:rPr lang="en-US" sz="2400" b="1" dirty="0">
                <a:solidFill>
                  <a:schemeClr val="tx2">
                    <a:lumMod val="60000"/>
                    <a:lumOff val="40000"/>
                  </a:schemeClr>
                </a:solidFill>
                <a:effectLst>
                  <a:outerShdw blurRad="38100" dist="38100" dir="2700000" algn="tl">
                    <a:srgbClr val="000000">
                      <a:alpha val="43137"/>
                    </a:srgbClr>
                  </a:outerShdw>
                </a:effectLst>
              </a:rPr>
              <a:t>cyst</a:t>
            </a:r>
            <a:r>
              <a:rPr lang="en-US" sz="2400" dirty="0">
                <a:solidFill>
                  <a:schemeClr val="tx2">
                    <a:lumMod val="60000"/>
                    <a:lumOff val="40000"/>
                  </a:schemeClr>
                </a:solidFill>
                <a:effectLst>
                  <a:outerShdw blurRad="38100" dist="38100" dir="2700000" algn="tl">
                    <a:srgbClr val="000000">
                      <a:alpha val="43137"/>
                    </a:srgbClr>
                  </a:outerShdw>
                </a:effectLst>
              </a:rPr>
              <a:t> can form and </a:t>
            </a:r>
            <a:r>
              <a:rPr lang="en-US" sz="2400" b="1" dirty="0">
                <a:solidFill>
                  <a:schemeClr val="tx2">
                    <a:lumMod val="60000"/>
                    <a:lumOff val="40000"/>
                  </a:schemeClr>
                </a:solidFill>
                <a:effectLst>
                  <a:outerShdw blurRad="38100" dist="38100" dir="2700000" algn="tl">
                    <a:srgbClr val="000000">
                      <a:alpha val="43137"/>
                    </a:srgbClr>
                  </a:outerShdw>
                </a:effectLst>
              </a:rPr>
              <a:t>rupture</a:t>
            </a:r>
            <a:r>
              <a:rPr lang="en-US" sz="2400" dirty="0">
                <a:solidFill>
                  <a:schemeClr val="tx2">
                    <a:lumMod val="60000"/>
                    <a:lumOff val="40000"/>
                  </a:schemeClr>
                </a:solidFill>
                <a:effectLst>
                  <a:outerShdw blurRad="38100" dist="38100" dir="2700000" algn="tl">
                    <a:srgbClr val="000000">
                      <a:alpha val="43137"/>
                    </a:srgbClr>
                  </a:outerShdw>
                </a:effectLst>
              </a:rPr>
              <a:t>, causing excruciating pain</a:t>
            </a:r>
          </a:p>
          <a:p>
            <a:pPr lvl="1">
              <a:buClr>
                <a:schemeClr val="tx2"/>
              </a:buClr>
              <a:buFontTx/>
              <a:buChar char="·"/>
            </a:pPr>
            <a:endParaRPr lang="en-US" sz="2400" dirty="0">
              <a:solidFill>
                <a:schemeClr val="tx2">
                  <a:lumMod val="60000"/>
                  <a:lumOff val="40000"/>
                </a:schemeClr>
              </a:solidFill>
              <a:effectLst>
                <a:outerShdw blurRad="38100" dist="38100" dir="2700000" algn="tl">
                  <a:srgbClr val="000000">
                    <a:alpha val="43137"/>
                  </a:srgbClr>
                </a:outerShdw>
              </a:effectLst>
            </a:endParaRPr>
          </a:p>
          <a:p>
            <a:pPr lvl="1" algn="ctr">
              <a:buClr>
                <a:schemeClr val="tx2"/>
              </a:buClr>
              <a:buFontTx/>
              <a:buChar char="·"/>
            </a:pPr>
            <a:endParaRPr lang="en-US" sz="2400"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1143000"/>
          </a:xfrm>
        </p:spPr>
        <p:txBody>
          <a:bodyPr/>
          <a:lstStyle/>
          <a:p>
            <a:pPr eaLnBrk="1" hangingPunct="1"/>
            <a:r>
              <a:rPr lang="en-US" b="1" dirty="0" smtClean="0">
                <a:solidFill>
                  <a:schemeClr val="accent2">
                    <a:lumMod val="60000"/>
                    <a:lumOff val="40000"/>
                  </a:schemeClr>
                </a:solidFill>
                <a:effectLst>
                  <a:outerShdw blurRad="38100" dist="38100" dir="2700000" algn="tl">
                    <a:srgbClr val="000000">
                      <a:alpha val="43137"/>
                    </a:srgbClr>
                  </a:outerShdw>
                </a:effectLst>
              </a:rPr>
              <a:t>Treatment of Endometriosis</a:t>
            </a:r>
          </a:p>
        </p:txBody>
      </p:sp>
      <p:graphicFrame>
        <p:nvGraphicFramePr>
          <p:cNvPr id="4" name="Diagram 3"/>
          <p:cNvGraphicFramePr/>
          <p:nvPr/>
        </p:nvGraphicFramePr>
        <p:xfrm>
          <a:off x="1405467" y="1524000"/>
          <a:ext cx="6891867"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04800"/>
            <a:ext cx="8229600" cy="1143000"/>
          </a:xfrm>
        </p:spPr>
        <p:txBody>
          <a:bodyPr/>
          <a:lstStyle/>
          <a:p>
            <a:pPr eaLnBrk="1" hangingPunct="1"/>
            <a:r>
              <a:rPr lang="en-US" dirty="0" smtClean="0">
                <a:solidFill>
                  <a:schemeClr val="accent2">
                    <a:lumMod val="60000"/>
                    <a:lumOff val="40000"/>
                  </a:schemeClr>
                </a:solidFill>
                <a:effectLst>
                  <a:outerShdw blurRad="38100" dist="38100" dir="2700000" algn="tl">
                    <a:srgbClr val="000000">
                      <a:alpha val="43137"/>
                    </a:srgbClr>
                  </a:outerShdw>
                </a:effectLst>
              </a:rPr>
              <a:t>Management of Pain</a:t>
            </a:r>
          </a:p>
        </p:txBody>
      </p:sp>
      <p:sp>
        <p:nvSpPr>
          <p:cNvPr id="27651" name="Rectangle 3"/>
          <p:cNvSpPr>
            <a:spLocks noGrp="1" noChangeArrowheads="1"/>
          </p:cNvSpPr>
          <p:nvPr>
            <p:ph type="body" idx="1"/>
          </p:nvPr>
        </p:nvSpPr>
        <p:spPr>
          <a:xfrm>
            <a:off x="1270000" y="1447800"/>
            <a:ext cx="6891867" cy="4648200"/>
          </a:xfrm>
        </p:spPr>
        <p:txBody>
          <a:bodyPr/>
          <a:lstStyle/>
          <a:p>
            <a:pPr lvl="1" eaLnBrk="1" hangingPunct="1">
              <a:lnSpc>
                <a:spcPct val="10000"/>
              </a:lnSpc>
            </a:pPr>
            <a:endParaRPr lang="en-US" b="1" dirty="0" smtClean="0">
              <a:solidFill>
                <a:srgbClr val="00FF00"/>
              </a:solidFill>
            </a:endParaRPr>
          </a:p>
          <a:p>
            <a:pPr eaLnBrk="1" hangingPunct="1"/>
            <a:r>
              <a:rPr lang="en-US" b="1" dirty="0" smtClean="0">
                <a:solidFill>
                  <a:srgbClr val="0070C0"/>
                </a:solidFill>
              </a:rPr>
              <a:t>Surgical treatment </a:t>
            </a:r>
          </a:p>
          <a:p>
            <a:pPr eaLnBrk="1" hangingPunct="1">
              <a:lnSpc>
                <a:spcPct val="20000"/>
              </a:lnSpc>
            </a:pPr>
            <a:endParaRPr lang="en-US" b="1" dirty="0" smtClean="0"/>
          </a:p>
          <a:p>
            <a:pPr lvl="1" eaLnBrk="1" hangingPunct="1">
              <a:buClr>
                <a:srgbClr val="00FF00"/>
              </a:buClr>
            </a:pPr>
            <a:r>
              <a:rPr lang="en-US" b="1" dirty="0" smtClean="0">
                <a:solidFill>
                  <a:srgbClr val="00B050"/>
                </a:solidFill>
              </a:rPr>
              <a:t> Ablation of endometrial implants</a:t>
            </a:r>
          </a:p>
          <a:p>
            <a:pPr lvl="1" eaLnBrk="1" hangingPunct="1">
              <a:lnSpc>
                <a:spcPct val="0"/>
              </a:lnSpc>
              <a:buClr>
                <a:srgbClr val="00FF00"/>
              </a:buClr>
              <a:buFontTx/>
              <a:buNone/>
            </a:pPr>
            <a:endParaRPr lang="en-US" b="1" dirty="0" smtClean="0">
              <a:solidFill>
                <a:srgbClr val="00B050"/>
              </a:solidFill>
            </a:endParaRPr>
          </a:p>
          <a:p>
            <a:pPr lvl="1" eaLnBrk="1" hangingPunct="1">
              <a:lnSpc>
                <a:spcPct val="110000"/>
              </a:lnSpc>
              <a:buClr>
                <a:srgbClr val="00FF00"/>
              </a:buClr>
            </a:pPr>
            <a:r>
              <a:rPr lang="en-US" b="1" dirty="0" smtClean="0">
                <a:solidFill>
                  <a:srgbClr val="00B050"/>
                </a:solidFill>
              </a:rPr>
              <a:t> </a:t>
            </a:r>
            <a:r>
              <a:rPr lang="en-US" b="1" dirty="0" err="1" smtClean="0">
                <a:solidFill>
                  <a:srgbClr val="00B050"/>
                </a:solidFill>
              </a:rPr>
              <a:t>Lysis</a:t>
            </a:r>
            <a:r>
              <a:rPr lang="en-US" b="1" dirty="0" smtClean="0">
                <a:solidFill>
                  <a:srgbClr val="00B050"/>
                </a:solidFill>
              </a:rPr>
              <a:t> of adhesions  </a:t>
            </a:r>
          </a:p>
          <a:p>
            <a:pPr lvl="1" eaLnBrk="1" hangingPunct="1">
              <a:lnSpc>
                <a:spcPct val="0"/>
              </a:lnSpc>
              <a:buClr>
                <a:srgbClr val="00FF00"/>
              </a:buClr>
              <a:buFontTx/>
              <a:buNone/>
            </a:pPr>
            <a:endParaRPr lang="en-US" b="1" dirty="0" smtClean="0">
              <a:solidFill>
                <a:srgbClr val="00B050"/>
              </a:solidFill>
            </a:endParaRPr>
          </a:p>
          <a:p>
            <a:pPr lvl="1" eaLnBrk="1" hangingPunct="1"/>
            <a:r>
              <a:rPr lang="en-US" b="1" dirty="0" smtClean="0">
                <a:solidFill>
                  <a:srgbClr val="00B050"/>
                </a:solidFill>
              </a:rPr>
              <a:t> Ablation of </a:t>
            </a:r>
            <a:r>
              <a:rPr lang="en-US" b="1" dirty="0" err="1" smtClean="0">
                <a:solidFill>
                  <a:srgbClr val="00B050"/>
                </a:solidFill>
              </a:rPr>
              <a:t>uterosacral</a:t>
            </a:r>
            <a:r>
              <a:rPr lang="en-US" b="1" dirty="0" smtClean="0">
                <a:solidFill>
                  <a:srgbClr val="00B050"/>
                </a:solidFill>
              </a:rPr>
              <a:t> nerves </a:t>
            </a:r>
          </a:p>
          <a:p>
            <a:pPr lvl="1" eaLnBrk="1" hangingPunct="1">
              <a:lnSpc>
                <a:spcPct val="140000"/>
              </a:lnSpc>
            </a:pPr>
            <a:r>
              <a:rPr lang="en-US" b="1" dirty="0" smtClean="0">
                <a:solidFill>
                  <a:srgbClr val="00B050"/>
                </a:solidFill>
              </a:rPr>
              <a:t> Resection of </a:t>
            </a:r>
            <a:r>
              <a:rPr lang="en-US" b="1" dirty="0" err="1" smtClean="0">
                <a:solidFill>
                  <a:srgbClr val="00B050"/>
                </a:solidFill>
              </a:rPr>
              <a:t>endometriomas</a:t>
            </a:r>
            <a:endParaRPr lang="en-US" b="1" dirty="0" smtClean="0">
              <a:solidFill>
                <a:srgbClr val="00B050"/>
              </a:solidFill>
            </a:endParaRPr>
          </a:p>
          <a:p>
            <a:pPr lvl="1" eaLnBrk="1" hangingPunct="1">
              <a:lnSpc>
                <a:spcPct val="10000"/>
              </a:lnSpc>
            </a:pPr>
            <a:endParaRPr lang="en-US" b="1" dirty="0" smtClean="0">
              <a:solidFill>
                <a:srgbClr val="00FF00"/>
              </a:solidFill>
            </a:endParaRPr>
          </a:p>
          <a:p>
            <a:pPr eaLnBrk="1" hangingPunct="1">
              <a:lnSpc>
                <a:spcPct val="90000"/>
              </a:lnSpc>
            </a:pPr>
            <a:r>
              <a:rPr lang="en-US" b="1" dirty="0" smtClean="0">
                <a:solidFill>
                  <a:srgbClr val="0070C0"/>
                </a:solidFill>
              </a:rPr>
              <a:t>Combined surgical and medical treatment</a:t>
            </a:r>
          </a:p>
          <a:p>
            <a:pPr lvl="1" eaLnBrk="1" hangingPunct="1">
              <a:buClr>
                <a:srgbClr val="00FF00"/>
              </a:buClr>
            </a:pPr>
            <a:endParaRPr lang="en-US"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1143000"/>
          </a:xfrm>
        </p:spPr>
        <p:txBody>
          <a:bodyPr/>
          <a:lstStyle/>
          <a:p>
            <a:pPr eaLnBrk="1" hangingPunct="1"/>
            <a:r>
              <a:rPr lang="en-US" dirty="0" smtClean="0">
                <a:solidFill>
                  <a:schemeClr val="accent2">
                    <a:lumMod val="60000"/>
                    <a:lumOff val="40000"/>
                  </a:schemeClr>
                </a:solidFill>
                <a:effectLst>
                  <a:outerShdw blurRad="38100" dist="38100" dir="2700000" algn="tl">
                    <a:srgbClr val="000000">
                      <a:alpha val="43137"/>
                    </a:srgbClr>
                  </a:outerShdw>
                </a:effectLst>
              </a:rPr>
              <a:t>Treatment of Infertility</a:t>
            </a:r>
          </a:p>
        </p:txBody>
      </p:sp>
      <p:sp>
        <p:nvSpPr>
          <p:cNvPr id="41987" name="Rectangle 3"/>
          <p:cNvSpPr>
            <a:spLocks noGrp="1" noChangeArrowheads="1"/>
          </p:cNvSpPr>
          <p:nvPr>
            <p:ph type="body" idx="1"/>
          </p:nvPr>
        </p:nvSpPr>
        <p:spPr>
          <a:xfrm>
            <a:off x="1270000" y="1371601"/>
            <a:ext cx="6891867" cy="4525963"/>
          </a:xfrm>
        </p:spPr>
        <p:txBody>
          <a:bodyPr/>
          <a:lstStyle/>
          <a:p>
            <a:pPr eaLnBrk="1" hangingPunct="1"/>
            <a:r>
              <a:rPr lang="en-US" sz="2800" b="1" dirty="0" smtClean="0"/>
              <a:t>Removal of disease</a:t>
            </a:r>
          </a:p>
          <a:p>
            <a:pPr lvl="1" eaLnBrk="1" hangingPunct="1">
              <a:buClr>
                <a:srgbClr val="00FF00"/>
              </a:buClr>
            </a:pPr>
            <a:r>
              <a:rPr lang="en-US" sz="2400" b="1" dirty="0" smtClean="0"/>
              <a:t> </a:t>
            </a:r>
            <a:r>
              <a:rPr lang="en-US" sz="2400" b="1" dirty="0" smtClean="0">
                <a:solidFill>
                  <a:srgbClr val="00B050"/>
                </a:solidFill>
              </a:rPr>
              <a:t>Surgery improve conception rates at all 		stages</a:t>
            </a:r>
          </a:p>
          <a:p>
            <a:pPr lvl="1" eaLnBrk="1" hangingPunct="1">
              <a:lnSpc>
                <a:spcPct val="10000"/>
              </a:lnSpc>
            </a:pPr>
            <a:endParaRPr lang="en-US" sz="2400" b="1" dirty="0" smtClean="0"/>
          </a:p>
          <a:p>
            <a:pPr eaLnBrk="1" hangingPunct="1"/>
            <a:r>
              <a:rPr lang="en-US" sz="2800" b="1" dirty="0" smtClean="0"/>
              <a:t>Ovulation induction</a:t>
            </a:r>
          </a:p>
          <a:p>
            <a:pPr lvl="1" eaLnBrk="1" hangingPunct="1">
              <a:buClr>
                <a:srgbClr val="00FF00"/>
              </a:buClr>
            </a:pPr>
            <a:r>
              <a:rPr lang="en-US" sz="2400" b="1" dirty="0" smtClean="0"/>
              <a:t> </a:t>
            </a:r>
            <a:r>
              <a:rPr lang="en-US" sz="2400" b="1" dirty="0" err="1" smtClean="0">
                <a:solidFill>
                  <a:srgbClr val="00B050"/>
                </a:solidFill>
              </a:rPr>
              <a:t>Gonadotropins</a:t>
            </a:r>
            <a:r>
              <a:rPr lang="en-US" sz="2400" b="1" dirty="0" smtClean="0">
                <a:solidFill>
                  <a:srgbClr val="00B050"/>
                </a:solidFill>
              </a:rPr>
              <a:t> with ovarian suppression  </a:t>
            </a:r>
          </a:p>
          <a:p>
            <a:pPr lvl="1" eaLnBrk="1" hangingPunct="1"/>
            <a:r>
              <a:rPr lang="en-US" sz="2400" b="1" dirty="0" smtClean="0">
                <a:solidFill>
                  <a:srgbClr val="00B050"/>
                </a:solidFill>
              </a:rPr>
              <a:t> Insemination with either </a:t>
            </a:r>
            <a:r>
              <a:rPr lang="en-US" sz="2400" b="1" dirty="0" err="1" smtClean="0">
                <a:solidFill>
                  <a:srgbClr val="00B050"/>
                </a:solidFill>
              </a:rPr>
              <a:t>clomiphene</a:t>
            </a:r>
            <a:r>
              <a:rPr lang="en-US" sz="2400" b="1" dirty="0" smtClean="0">
                <a:solidFill>
                  <a:srgbClr val="00B050"/>
                </a:solidFill>
              </a:rPr>
              <a:t> or FSH </a:t>
            </a:r>
          </a:p>
          <a:p>
            <a:pPr lvl="1" eaLnBrk="1" hangingPunct="1">
              <a:lnSpc>
                <a:spcPct val="10000"/>
              </a:lnSpc>
            </a:pPr>
            <a:endParaRPr lang="en-US" sz="2400" b="1" dirty="0" smtClean="0">
              <a:solidFill>
                <a:srgbClr val="00FF00"/>
              </a:solidFill>
            </a:endParaRPr>
          </a:p>
          <a:p>
            <a:pPr eaLnBrk="1" hangingPunct="1"/>
            <a:r>
              <a:rPr lang="en-US" sz="2800" b="1" dirty="0" smtClean="0"/>
              <a:t>Medical suppression of ovarian function</a:t>
            </a:r>
          </a:p>
          <a:p>
            <a:pPr lvl="1" eaLnBrk="1" hangingPunct="1">
              <a:buClr>
                <a:srgbClr val="00FF00"/>
              </a:buClr>
            </a:pPr>
            <a:r>
              <a:rPr lang="en-US" sz="2400" b="1" dirty="0" smtClean="0">
                <a:solidFill>
                  <a:srgbClr val="00B050"/>
                </a:solidFill>
              </a:rPr>
              <a:t> No benefit</a:t>
            </a:r>
          </a:p>
          <a:p>
            <a:pPr lvl="1" eaLnBrk="1" hangingPunct="1">
              <a:lnSpc>
                <a:spcPct val="10000"/>
              </a:lnSpc>
            </a:pPr>
            <a:endParaRPr lang="en-US" sz="2400" b="1" dirty="0" smtClean="0">
              <a:solidFill>
                <a:srgbClr val="00FF00"/>
              </a:solidFill>
            </a:endParaRPr>
          </a:p>
          <a:p>
            <a:pPr eaLnBrk="1" hangingPunct="1"/>
            <a:r>
              <a:rPr lang="en-US" sz="2800" b="1" dirty="0" smtClean="0"/>
              <a:t>Assisted reproductive technology</a:t>
            </a:r>
          </a:p>
          <a:p>
            <a:pPr lvl="1" eaLnBrk="1" hangingPunct="1">
              <a:buFontTx/>
              <a:buNone/>
            </a:pPr>
            <a:endParaRPr lang="en-US" sz="2400" b="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6000" b="1" dirty="0" smtClean="0">
                <a:solidFill>
                  <a:schemeClr val="accent2">
                    <a:lumMod val="60000"/>
                    <a:lumOff val="40000"/>
                  </a:schemeClr>
                </a:solidFill>
                <a:effectLst>
                  <a:outerShdw blurRad="38100" dist="38100" dir="2700000" algn="tl">
                    <a:srgbClr val="000000">
                      <a:alpha val="43137"/>
                    </a:srgbClr>
                  </a:outerShdw>
                </a:effectLst>
              </a:rPr>
              <a:t>Medical Treatment</a:t>
            </a:r>
            <a:endParaRPr lang="en-US" sz="6000" b="1" dirty="0">
              <a:solidFill>
                <a:schemeClr val="accent2">
                  <a:lumMod val="60000"/>
                  <a:lumOff val="40000"/>
                </a:schemeClr>
              </a:solidFill>
              <a:effectLst>
                <a:outerShdw blurRad="38100" dist="38100" dir="2700000" algn="tl">
                  <a:srgbClr val="000000">
                    <a:alpha val="43137"/>
                  </a:srgbClr>
                </a:outerShdw>
              </a:effectLst>
            </a:endParaRPr>
          </a:p>
        </p:txBody>
      </p:sp>
      <p:sp>
        <p:nvSpPr>
          <p:cNvPr id="8" name="Subtitle 7"/>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04800"/>
            <a:ext cx="8229600" cy="1143000"/>
          </a:xfrm>
        </p:spPr>
        <p:txBody>
          <a:bodyPr/>
          <a:lstStyle/>
          <a:p>
            <a:pPr eaLnBrk="1" hangingPunct="1"/>
            <a:r>
              <a:rPr lang="en-US" dirty="0" smtClean="0">
                <a:solidFill>
                  <a:schemeClr val="accent2">
                    <a:lumMod val="60000"/>
                    <a:lumOff val="40000"/>
                  </a:schemeClr>
                </a:solidFill>
                <a:effectLst>
                  <a:outerShdw blurRad="38100" dist="38100" dir="2700000" algn="tl">
                    <a:srgbClr val="000000">
                      <a:alpha val="43137"/>
                    </a:srgbClr>
                  </a:outerShdw>
                </a:effectLst>
              </a:rPr>
              <a:t>Treatment of Pain</a:t>
            </a:r>
          </a:p>
        </p:txBody>
      </p:sp>
      <p:sp>
        <p:nvSpPr>
          <p:cNvPr id="31747" name="Rectangle 3"/>
          <p:cNvSpPr>
            <a:spLocks noGrp="1" noChangeArrowheads="1"/>
          </p:cNvSpPr>
          <p:nvPr>
            <p:ph type="body" idx="1"/>
          </p:nvPr>
        </p:nvSpPr>
        <p:spPr>
          <a:xfrm>
            <a:off x="1117600" y="1600200"/>
            <a:ext cx="6841067" cy="4572000"/>
          </a:xfrm>
        </p:spPr>
        <p:txBody>
          <a:bodyPr/>
          <a:lstStyle/>
          <a:p>
            <a:pPr eaLnBrk="1" hangingPunct="1"/>
            <a:r>
              <a:rPr lang="en-US" b="1" dirty="0" smtClean="0">
                <a:solidFill>
                  <a:srgbClr val="0070C0"/>
                </a:solidFill>
              </a:rPr>
              <a:t>Medical management</a:t>
            </a:r>
          </a:p>
          <a:p>
            <a:pPr eaLnBrk="1" hangingPunct="1">
              <a:lnSpc>
                <a:spcPct val="70000"/>
              </a:lnSpc>
              <a:buFontTx/>
              <a:buNone/>
            </a:pPr>
            <a:r>
              <a:rPr lang="en-US" b="1" dirty="0" smtClean="0">
                <a:solidFill>
                  <a:srgbClr val="0070C0"/>
                </a:solidFill>
              </a:rPr>
              <a:t>	 (ovarian suppression, removal of      </a:t>
            </a:r>
          </a:p>
          <a:p>
            <a:pPr eaLnBrk="1" hangingPunct="1">
              <a:lnSpc>
                <a:spcPct val="70000"/>
              </a:lnSpc>
              <a:buFontTx/>
              <a:buNone/>
            </a:pPr>
            <a:r>
              <a:rPr lang="en-US" b="1" dirty="0" smtClean="0">
                <a:solidFill>
                  <a:srgbClr val="0070C0"/>
                </a:solidFill>
              </a:rPr>
              <a:t>     estrogen)</a:t>
            </a:r>
          </a:p>
          <a:p>
            <a:pPr eaLnBrk="1" hangingPunct="1">
              <a:lnSpc>
                <a:spcPct val="40000"/>
              </a:lnSpc>
              <a:buFontTx/>
              <a:buNone/>
            </a:pPr>
            <a:endParaRPr lang="en-US" b="1" dirty="0" smtClean="0">
              <a:solidFill>
                <a:srgbClr val="00B050"/>
              </a:solidFill>
            </a:endParaRPr>
          </a:p>
          <a:p>
            <a:pPr lvl="1" eaLnBrk="1" hangingPunct="1">
              <a:lnSpc>
                <a:spcPct val="60000"/>
              </a:lnSpc>
              <a:buClr>
                <a:srgbClr val="00FF00"/>
              </a:buClr>
            </a:pPr>
            <a:r>
              <a:rPr lang="en-US" b="1" dirty="0" smtClean="0">
                <a:solidFill>
                  <a:srgbClr val="00B050"/>
                </a:solidFill>
              </a:rPr>
              <a:t> Oral contraceptives, progestin, </a:t>
            </a:r>
            <a:r>
              <a:rPr lang="en-US" b="1" dirty="0" err="1" smtClean="0">
                <a:solidFill>
                  <a:srgbClr val="00B050"/>
                </a:solidFill>
              </a:rPr>
              <a:t>danazol</a:t>
            </a:r>
            <a:endParaRPr lang="en-US" b="1" dirty="0" smtClean="0">
              <a:solidFill>
                <a:srgbClr val="00B050"/>
              </a:solidFill>
            </a:endParaRPr>
          </a:p>
          <a:p>
            <a:pPr lvl="1" eaLnBrk="1" hangingPunct="1">
              <a:lnSpc>
                <a:spcPct val="20000"/>
              </a:lnSpc>
              <a:buClr>
                <a:srgbClr val="00FF00"/>
              </a:buClr>
            </a:pPr>
            <a:endParaRPr lang="en-US" b="1" dirty="0" smtClean="0">
              <a:solidFill>
                <a:srgbClr val="00B050"/>
              </a:solidFill>
            </a:endParaRPr>
          </a:p>
          <a:p>
            <a:pPr lvl="1" eaLnBrk="1" hangingPunct="1">
              <a:buClr>
                <a:srgbClr val="00FF00"/>
              </a:buClr>
            </a:pPr>
            <a:r>
              <a:rPr lang="en-US" b="1" dirty="0" smtClean="0">
                <a:solidFill>
                  <a:srgbClr val="00B050"/>
                </a:solidFill>
              </a:rPr>
              <a:t> </a:t>
            </a:r>
            <a:r>
              <a:rPr lang="en-US" b="1" dirty="0" err="1" smtClean="0">
                <a:solidFill>
                  <a:srgbClr val="00B050"/>
                </a:solidFill>
              </a:rPr>
              <a:t>GnRH</a:t>
            </a:r>
            <a:r>
              <a:rPr lang="en-US" b="1" dirty="0" smtClean="0">
                <a:solidFill>
                  <a:srgbClr val="00B050"/>
                </a:solidFill>
              </a:rPr>
              <a:t> agonist with add-back</a:t>
            </a:r>
          </a:p>
          <a:p>
            <a:pPr lvl="1" eaLnBrk="1" hangingPunct="1">
              <a:lnSpc>
                <a:spcPct val="20000"/>
              </a:lnSpc>
              <a:buClr>
                <a:srgbClr val="00FF00"/>
              </a:buClr>
              <a:buFontTx/>
              <a:buNone/>
            </a:pPr>
            <a:endParaRPr lang="en-US" b="1" dirty="0" smtClean="0">
              <a:solidFill>
                <a:srgbClr val="00B050"/>
              </a:solidFill>
            </a:endParaRPr>
          </a:p>
          <a:p>
            <a:pPr lvl="1" eaLnBrk="1" hangingPunct="1">
              <a:buClr>
                <a:srgbClr val="00FF00"/>
              </a:buClr>
            </a:pPr>
            <a:r>
              <a:rPr lang="en-US" b="1" dirty="0" smtClean="0">
                <a:solidFill>
                  <a:srgbClr val="00B050"/>
                </a:solidFill>
              </a:rPr>
              <a:t> Alternating </a:t>
            </a:r>
            <a:r>
              <a:rPr lang="en-US" b="1" dirty="0" err="1" smtClean="0">
                <a:solidFill>
                  <a:srgbClr val="00B050"/>
                </a:solidFill>
              </a:rPr>
              <a:t>GnRH</a:t>
            </a:r>
            <a:r>
              <a:rPr lang="en-US" b="1" dirty="0" smtClean="0">
                <a:solidFill>
                  <a:srgbClr val="00B050"/>
                </a:solidFill>
              </a:rPr>
              <a:t> agonist and OCs </a:t>
            </a:r>
          </a:p>
          <a:p>
            <a:pPr lvl="1" eaLnBrk="1" hangingPunct="1">
              <a:lnSpc>
                <a:spcPct val="150000"/>
              </a:lnSpc>
              <a:buClr>
                <a:srgbClr val="00FF00"/>
              </a:buClr>
            </a:pPr>
            <a:r>
              <a:rPr lang="en-US" b="1" dirty="0" smtClean="0">
                <a:solidFill>
                  <a:srgbClr val="00B050"/>
                </a:solidFill>
              </a:rPr>
              <a:t> </a:t>
            </a:r>
            <a:r>
              <a:rPr lang="en-US" b="1" dirty="0" err="1" smtClean="0">
                <a:solidFill>
                  <a:srgbClr val="00B050"/>
                </a:solidFill>
              </a:rPr>
              <a:t>Aromatase</a:t>
            </a:r>
            <a:r>
              <a:rPr lang="en-US" b="1" dirty="0" smtClean="0">
                <a:solidFill>
                  <a:srgbClr val="00B050"/>
                </a:solidFill>
              </a:rPr>
              <a:t> inhibitors</a:t>
            </a:r>
          </a:p>
          <a:p>
            <a:pPr lvl="1" eaLnBrk="1" hangingPunct="1">
              <a:lnSpc>
                <a:spcPct val="10000"/>
              </a:lnSpc>
            </a:pPr>
            <a:endParaRPr lang="en-US" b="1" dirty="0" smtClean="0">
              <a:solidFill>
                <a:srgbClr val="00FF00"/>
              </a:solidFill>
            </a:endParaRPr>
          </a:p>
          <a:p>
            <a:pPr lvl="1" eaLnBrk="1" hangingPunct="1">
              <a:buClr>
                <a:srgbClr val="00FF00"/>
              </a:buClr>
            </a:pPr>
            <a:endParaRPr lang="en-US" b="1"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endParaRPr lang="en-US" smtClean="0"/>
          </a:p>
        </p:txBody>
      </p:sp>
      <p:pic>
        <p:nvPicPr>
          <p:cNvPr id="74755" name="Picture 3"/>
          <p:cNvPicPr>
            <a:picLocks noGrp="1" noChangeAspect="1" noChangeArrowheads="1"/>
          </p:cNvPicPr>
          <p:nvPr>
            <p:ph type="body" idx="1"/>
          </p:nvPr>
        </p:nvPicPr>
        <p:blipFill>
          <a:blip r:embed="rId2"/>
          <a:srcRect/>
          <a:stretch>
            <a:fillRect/>
          </a:stretch>
        </p:blipFill>
        <p:spPr>
          <a:xfrm>
            <a:off x="762000" y="533400"/>
            <a:ext cx="7848600" cy="5886450"/>
          </a:xfrm>
          <a:ln w="28575">
            <a:solidFill>
              <a:schemeClr val="tx1"/>
            </a:solidFill>
          </a:ln>
        </p:spPr>
      </p:pic>
      <p:sp>
        <p:nvSpPr>
          <p:cNvPr id="74756" name="Text Box 4"/>
          <p:cNvSpPr txBox="1">
            <a:spLocks noChangeArrowheads="1"/>
          </p:cNvSpPr>
          <p:nvPr/>
        </p:nvSpPr>
        <p:spPr bwMode="auto">
          <a:xfrm>
            <a:off x="3429000" y="1600200"/>
            <a:ext cx="2865438" cy="1006475"/>
          </a:xfrm>
          <a:prstGeom prst="rect">
            <a:avLst/>
          </a:prstGeom>
          <a:solidFill>
            <a:schemeClr val="bg1"/>
          </a:solidFill>
          <a:ln w="9525">
            <a:noFill/>
            <a:miter lim="800000"/>
            <a:headEnd/>
            <a:tailEnd/>
          </a:ln>
        </p:spPr>
        <p:txBody>
          <a:bodyPr wrap="none">
            <a:spAutoFit/>
          </a:bodyPr>
          <a:lstStyle/>
          <a:p>
            <a:pPr>
              <a:buFontTx/>
              <a:buChar char="•"/>
            </a:pPr>
            <a:r>
              <a:rPr lang="en-US" sz="2000"/>
              <a:t>Pain Control</a:t>
            </a:r>
          </a:p>
          <a:p>
            <a:pPr>
              <a:buFontTx/>
              <a:buChar char="•"/>
            </a:pPr>
            <a:r>
              <a:rPr lang="en-US" sz="2000"/>
              <a:t>Restoration of Fertility</a:t>
            </a:r>
          </a:p>
          <a:p>
            <a:pPr>
              <a:buFontTx/>
              <a:buChar char="•"/>
            </a:pPr>
            <a:r>
              <a:rPr lang="en-US" sz="2000"/>
              <a:t>Prevention of Recurrence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66800" y="152400"/>
            <a:ext cx="7772400" cy="1143000"/>
          </a:xfrm>
        </p:spPr>
        <p:txBody>
          <a:bodyPr/>
          <a:lstStyle/>
          <a:p>
            <a:pPr eaLnBrk="1" hangingPunct="1"/>
            <a:r>
              <a:rPr lang="en-US" dirty="0" smtClean="0">
                <a:solidFill>
                  <a:schemeClr val="accent2">
                    <a:lumMod val="40000"/>
                    <a:lumOff val="60000"/>
                  </a:schemeClr>
                </a:solidFill>
                <a:effectLst>
                  <a:outerShdw blurRad="38100" dist="38100" dir="2700000" algn="tl">
                    <a:srgbClr val="000000">
                      <a:alpha val="43137"/>
                    </a:srgbClr>
                  </a:outerShdw>
                </a:effectLst>
              </a:rPr>
              <a:t>The optimal medical treatment</a:t>
            </a:r>
            <a:endParaRPr lang="en-US" sz="3200" b="1" dirty="0" smtClean="0">
              <a:solidFill>
                <a:schemeClr val="accent2">
                  <a:lumMod val="40000"/>
                  <a:lumOff val="60000"/>
                </a:schemeClr>
              </a:solidFill>
              <a:effectLst>
                <a:outerShdw blurRad="38100" dist="38100" dir="2700000" algn="tl">
                  <a:srgbClr val="000000">
                    <a:alpha val="43137"/>
                  </a:srgbClr>
                </a:outerShdw>
              </a:effectLst>
            </a:endParaRPr>
          </a:p>
        </p:txBody>
      </p:sp>
      <p:sp>
        <p:nvSpPr>
          <p:cNvPr id="75779" name="Line 3"/>
          <p:cNvSpPr>
            <a:spLocks noChangeShapeType="1"/>
          </p:cNvSpPr>
          <p:nvPr/>
        </p:nvSpPr>
        <p:spPr bwMode="auto">
          <a:xfrm>
            <a:off x="609600" y="1295400"/>
            <a:ext cx="8001000" cy="0"/>
          </a:xfrm>
          <a:prstGeom prst="line">
            <a:avLst/>
          </a:prstGeom>
          <a:noFill/>
          <a:ln w="9525">
            <a:solidFill>
              <a:srgbClr val="FF3300"/>
            </a:solidFill>
            <a:round/>
            <a:headEnd/>
            <a:tailEnd/>
          </a:ln>
        </p:spPr>
        <p:txBody>
          <a:bodyPr/>
          <a:lstStyle/>
          <a:p>
            <a:endParaRPr lang="en-US"/>
          </a:p>
        </p:txBody>
      </p:sp>
      <p:pic>
        <p:nvPicPr>
          <p:cNvPr id="75780" name="Picture 4" descr="7"/>
          <p:cNvPicPr>
            <a:picLocks noChangeAspect="1" noChangeArrowheads="1"/>
          </p:cNvPicPr>
          <p:nvPr/>
        </p:nvPicPr>
        <p:blipFill>
          <a:blip r:embed="rId2"/>
          <a:srcRect/>
          <a:stretch>
            <a:fillRect/>
          </a:stretch>
        </p:blipFill>
        <p:spPr bwMode="auto">
          <a:xfrm>
            <a:off x="914400" y="2057400"/>
            <a:ext cx="7924800" cy="4038600"/>
          </a:xfrm>
          <a:prstGeom prst="rect">
            <a:avLst/>
          </a:prstGeom>
          <a:noFill/>
          <a:ln w="9525">
            <a:noFill/>
            <a:miter lim="800000"/>
            <a:headEnd/>
            <a:tailEnd/>
          </a:ln>
        </p:spPr>
      </p:pic>
      <p:sp>
        <p:nvSpPr>
          <p:cNvPr id="75781" name="Text Box 5"/>
          <p:cNvSpPr txBox="1">
            <a:spLocks noChangeArrowheads="1"/>
          </p:cNvSpPr>
          <p:nvPr/>
        </p:nvSpPr>
        <p:spPr bwMode="auto">
          <a:xfrm>
            <a:off x="2819400" y="1295400"/>
            <a:ext cx="3471863" cy="701675"/>
          </a:xfrm>
          <a:prstGeom prst="rect">
            <a:avLst/>
          </a:prstGeom>
          <a:noFill/>
          <a:ln w="9525">
            <a:noFill/>
            <a:miter lim="800000"/>
            <a:headEnd/>
            <a:tailEnd/>
          </a:ln>
        </p:spPr>
        <p:txBody>
          <a:bodyPr wrap="none">
            <a:spAutoFit/>
          </a:bodyPr>
          <a:lstStyle/>
          <a:p>
            <a:pPr algn="ctr"/>
            <a:r>
              <a:rPr lang="en-US" sz="2000" b="1">
                <a:solidFill>
                  <a:srgbClr val="FF0000"/>
                </a:solidFill>
                <a:latin typeface="Century Gothic" pitchFamily="34" charset="0"/>
                <a:cs typeface="Times New Roman" pitchFamily="18" charset="0"/>
              </a:rPr>
              <a:t>No menopausal symptoms</a:t>
            </a:r>
            <a:endParaRPr lang="tr-TR" sz="2000" b="1">
              <a:solidFill>
                <a:srgbClr val="FF0000"/>
              </a:solidFill>
              <a:latin typeface="Century Gothic" pitchFamily="34" charset="0"/>
              <a:cs typeface="Times New Roman" pitchFamily="18" charset="0"/>
            </a:endParaRPr>
          </a:p>
          <a:p>
            <a:pPr algn="ctr"/>
            <a:r>
              <a:rPr lang="en-US" sz="2000" b="1">
                <a:solidFill>
                  <a:srgbClr val="FF0000"/>
                </a:solidFill>
                <a:latin typeface="Century Gothic" pitchFamily="34" charset="0"/>
                <a:cs typeface="Times New Roman" pitchFamily="18" charset="0"/>
              </a:rPr>
              <a:t>No proliferation</a:t>
            </a:r>
          </a:p>
        </p:txBody>
      </p:sp>
      <p:sp>
        <p:nvSpPr>
          <p:cNvPr id="75782" name="Text Box 6"/>
          <p:cNvSpPr txBox="1">
            <a:spLocks noChangeArrowheads="1"/>
          </p:cNvSpPr>
          <p:nvPr/>
        </p:nvSpPr>
        <p:spPr bwMode="auto">
          <a:xfrm>
            <a:off x="1371600" y="3810000"/>
            <a:ext cx="1789113" cy="701675"/>
          </a:xfrm>
          <a:prstGeom prst="rect">
            <a:avLst/>
          </a:prstGeom>
          <a:noFill/>
          <a:ln w="9525">
            <a:noFill/>
            <a:miter lim="800000"/>
            <a:headEnd/>
            <a:tailEnd/>
          </a:ln>
        </p:spPr>
        <p:txBody>
          <a:bodyPr wrap="none">
            <a:spAutoFit/>
          </a:bodyPr>
          <a:lstStyle/>
          <a:p>
            <a:pPr algn="ctr"/>
            <a:r>
              <a:rPr lang="tr-TR" sz="2000" b="1">
                <a:solidFill>
                  <a:srgbClr val="FF0000"/>
                </a:solidFill>
                <a:latin typeface="Century Gothic" pitchFamily="34" charset="0"/>
                <a:cs typeface="Times New Roman" pitchFamily="18" charset="0"/>
              </a:rPr>
              <a:t>Menop</a:t>
            </a:r>
            <a:r>
              <a:rPr lang="en-US" sz="2000" b="1">
                <a:solidFill>
                  <a:srgbClr val="FF0000"/>
                </a:solidFill>
                <a:latin typeface="Century Gothic" pitchFamily="34" charset="0"/>
                <a:cs typeface="Times New Roman" pitchFamily="18" charset="0"/>
              </a:rPr>
              <a:t>ausal </a:t>
            </a:r>
          </a:p>
          <a:p>
            <a:pPr algn="ctr"/>
            <a:r>
              <a:rPr lang="en-US" sz="2000" b="1">
                <a:solidFill>
                  <a:srgbClr val="FF0000"/>
                </a:solidFill>
                <a:latin typeface="Century Gothic" pitchFamily="34" charset="0"/>
                <a:cs typeface="Times New Roman" pitchFamily="18" charset="0"/>
              </a:rPr>
              <a:t>Symptoms</a:t>
            </a:r>
          </a:p>
        </p:txBody>
      </p:sp>
      <p:sp>
        <p:nvSpPr>
          <p:cNvPr id="75783" name="Text Box 7"/>
          <p:cNvSpPr txBox="1">
            <a:spLocks noChangeArrowheads="1"/>
          </p:cNvSpPr>
          <p:nvPr/>
        </p:nvSpPr>
        <p:spPr bwMode="auto">
          <a:xfrm>
            <a:off x="5727700" y="3933825"/>
            <a:ext cx="3035300" cy="396875"/>
          </a:xfrm>
          <a:prstGeom prst="rect">
            <a:avLst/>
          </a:prstGeom>
          <a:noFill/>
          <a:ln w="9525">
            <a:noFill/>
            <a:miter lim="800000"/>
            <a:headEnd/>
            <a:tailEnd/>
          </a:ln>
        </p:spPr>
        <p:txBody>
          <a:bodyPr wrap="none">
            <a:spAutoFit/>
          </a:bodyPr>
          <a:lstStyle/>
          <a:p>
            <a:pPr algn="ctr"/>
            <a:r>
              <a:rPr lang="en-US" sz="2000" b="1">
                <a:solidFill>
                  <a:srgbClr val="FF0000"/>
                </a:solidFill>
                <a:latin typeface="Century Gothic" pitchFamily="34" charset="0"/>
                <a:cs typeface="Times New Roman" pitchFamily="18" charset="0"/>
              </a:rPr>
              <a:t>Proliferation of implants</a:t>
            </a:r>
          </a:p>
        </p:txBody>
      </p:sp>
      <p:sp>
        <p:nvSpPr>
          <p:cNvPr id="75784" name="Text Box 8"/>
          <p:cNvSpPr txBox="1">
            <a:spLocks noChangeArrowheads="1"/>
          </p:cNvSpPr>
          <p:nvPr/>
        </p:nvSpPr>
        <p:spPr bwMode="auto">
          <a:xfrm>
            <a:off x="6883400" y="5486400"/>
            <a:ext cx="1533525" cy="825500"/>
          </a:xfrm>
          <a:prstGeom prst="rect">
            <a:avLst/>
          </a:prstGeom>
          <a:noFill/>
          <a:ln w="9525">
            <a:noFill/>
            <a:miter lim="800000"/>
            <a:headEnd/>
            <a:tailEnd/>
          </a:ln>
        </p:spPr>
        <p:txBody>
          <a:bodyPr wrap="none">
            <a:spAutoFit/>
          </a:bodyPr>
          <a:lstStyle/>
          <a:p>
            <a:pPr algn="ctr"/>
            <a:r>
              <a:rPr lang="en-US" sz="1600" b="1">
                <a:solidFill>
                  <a:srgbClr val="1FFF1F"/>
                </a:solidFill>
                <a:latin typeface="Century Gothic" pitchFamily="34" charset="0"/>
                <a:cs typeface="Times New Roman" pitchFamily="18" charset="0"/>
              </a:rPr>
              <a:t>Estradiol level</a:t>
            </a:r>
            <a:endParaRPr lang="tr-TR" sz="1600" b="1">
              <a:solidFill>
                <a:srgbClr val="1FFF1F"/>
              </a:solidFill>
              <a:latin typeface="Century Gothic" pitchFamily="34" charset="0"/>
              <a:cs typeface="Times New Roman" pitchFamily="18" charset="0"/>
            </a:endParaRPr>
          </a:p>
          <a:p>
            <a:pPr algn="ctr"/>
            <a:r>
              <a:rPr lang="tr-TR" sz="1600" b="1">
                <a:solidFill>
                  <a:srgbClr val="1FFF1F"/>
                </a:solidFill>
                <a:latin typeface="Century Gothic" pitchFamily="34" charset="0"/>
                <a:cs typeface="Times New Roman" pitchFamily="18" charset="0"/>
              </a:rPr>
              <a:t>pg/ml</a:t>
            </a:r>
          </a:p>
          <a:p>
            <a:pPr algn="ctr"/>
            <a:endParaRPr lang="en-US" sz="1600" b="1">
              <a:solidFill>
                <a:srgbClr val="1FFF1F"/>
              </a:solidFill>
              <a:latin typeface="Century Gothic" pitchFamily="34" charset="0"/>
              <a:cs typeface="Times New Roman" pitchFamily="18" charset="0"/>
            </a:endParaRPr>
          </a:p>
        </p:txBody>
      </p:sp>
      <p:sp>
        <p:nvSpPr>
          <p:cNvPr id="75785" name="Text Box 9"/>
          <p:cNvSpPr txBox="1">
            <a:spLocks noChangeArrowheads="1"/>
          </p:cNvSpPr>
          <p:nvPr/>
        </p:nvSpPr>
        <p:spPr bwMode="auto">
          <a:xfrm>
            <a:off x="3581400" y="3749675"/>
            <a:ext cx="2014538" cy="822325"/>
          </a:xfrm>
          <a:prstGeom prst="rect">
            <a:avLst/>
          </a:prstGeom>
          <a:noFill/>
          <a:ln w="9525">
            <a:noFill/>
            <a:miter lim="800000"/>
            <a:headEnd/>
            <a:tailEnd/>
          </a:ln>
        </p:spPr>
        <p:txBody>
          <a:bodyPr wrap="none">
            <a:spAutoFit/>
          </a:bodyPr>
          <a:lstStyle/>
          <a:p>
            <a:pPr algn="ctr"/>
            <a:r>
              <a:rPr lang="tr-TR" b="1">
                <a:solidFill>
                  <a:srgbClr val="CC3300"/>
                </a:solidFill>
                <a:latin typeface="Century Gothic" pitchFamily="34" charset="0"/>
                <a:cs typeface="Times New Roman" pitchFamily="18" charset="0"/>
              </a:rPr>
              <a:t>T</a:t>
            </a:r>
            <a:r>
              <a:rPr lang="en-US" b="1">
                <a:solidFill>
                  <a:srgbClr val="CC3300"/>
                </a:solidFill>
                <a:latin typeface="Century Gothic" pitchFamily="34" charset="0"/>
                <a:cs typeface="Times New Roman" pitchFamily="18" charset="0"/>
              </a:rPr>
              <a:t>herapeutic </a:t>
            </a:r>
          </a:p>
          <a:p>
            <a:pPr algn="ctr"/>
            <a:r>
              <a:rPr lang="en-US" b="1">
                <a:solidFill>
                  <a:srgbClr val="CC3300"/>
                </a:solidFill>
                <a:latin typeface="Century Gothic" pitchFamily="34" charset="0"/>
                <a:cs typeface="Times New Roman" pitchFamily="18" charset="0"/>
              </a:rPr>
              <a:t>Window</a:t>
            </a:r>
          </a:p>
        </p:txBody>
      </p:sp>
      <p:sp>
        <p:nvSpPr>
          <p:cNvPr id="75786" name="Line 10"/>
          <p:cNvSpPr>
            <a:spLocks noChangeShapeType="1"/>
          </p:cNvSpPr>
          <p:nvPr/>
        </p:nvSpPr>
        <p:spPr bwMode="auto">
          <a:xfrm>
            <a:off x="4572000" y="2286000"/>
            <a:ext cx="0" cy="533400"/>
          </a:xfrm>
          <a:prstGeom prst="line">
            <a:avLst/>
          </a:prstGeom>
          <a:noFill/>
          <a:ln w="38100">
            <a:solidFill>
              <a:srgbClr val="1FFF1F"/>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dirty="0" smtClean="0">
                <a:solidFill>
                  <a:schemeClr val="accent2">
                    <a:lumMod val="40000"/>
                    <a:lumOff val="60000"/>
                  </a:schemeClr>
                </a:solidFill>
                <a:effectLst>
                  <a:outerShdw blurRad="38100" dist="38100" dir="2700000" algn="tl">
                    <a:srgbClr val="000000">
                      <a:alpha val="43137"/>
                    </a:srgbClr>
                  </a:outerShdw>
                </a:effectLst>
              </a:rPr>
              <a:t>Medical Treatment</a:t>
            </a:r>
          </a:p>
        </p:txBody>
      </p:sp>
      <p:sp>
        <p:nvSpPr>
          <p:cNvPr id="32771" name="Freeform 3"/>
          <p:cNvSpPr>
            <a:spLocks/>
          </p:cNvSpPr>
          <p:nvPr/>
        </p:nvSpPr>
        <p:spPr bwMode="auto">
          <a:xfrm flipV="1">
            <a:off x="6333067" y="2895600"/>
            <a:ext cx="880533" cy="762000"/>
          </a:xfrm>
          <a:custGeom>
            <a:avLst/>
            <a:gdLst>
              <a:gd name="T0" fmla="*/ 96 w 1880"/>
              <a:gd name="T1" fmla="*/ 904 h 1432"/>
              <a:gd name="T2" fmla="*/ 288 w 1880"/>
              <a:gd name="T3" fmla="*/ 1096 h 1432"/>
              <a:gd name="T4" fmla="*/ 384 w 1880"/>
              <a:gd name="T5" fmla="*/ 1384 h 1432"/>
              <a:gd name="T6" fmla="*/ 960 w 1880"/>
              <a:gd name="T7" fmla="*/ 1240 h 1432"/>
              <a:gd name="T8" fmla="*/ 1248 w 1880"/>
              <a:gd name="T9" fmla="*/ 1384 h 1432"/>
              <a:gd name="T10" fmla="*/ 1824 w 1880"/>
              <a:gd name="T11" fmla="*/ 952 h 1432"/>
              <a:gd name="T12" fmla="*/ 1584 w 1880"/>
              <a:gd name="T13" fmla="*/ 472 h 1432"/>
              <a:gd name="T14" fmla="*/ 1344 w 1880"/>
              <a:gd name="T15" fmla="*/ 88 h 1432"/>
              <a:gd name="T16" fmla="*/ 624 w 1880"/>
              <a:gd name="T17" fmla="*/ 40 h 1432"/>
              <a:gd name="T18" fmla="*/ 144 w 1880"/>
              <a:gd name="T19" fmla="*/ 328 h 1432"/>
              <a:gd name="T20" fmla="*/ 96 w 1880"/>
              <a:gd name="T21" fmla="*/ 616 h 1432"/>
              <a:gd name="T22" fmla="*/ 0 w 1880"/>
              <a:gd name="T23" fmla="*/ 760 h 1432"/>
              <a:gd name="T24" fmla="*/ 96 w 1880"/>
              <a:gd name="T25" fmla="*/ 904 h 14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1432"/>
              <a:gd name="T41" fmla="*/ 1880 w 1880"/>
              <a:gd name="T42" fmla="*/ 1432 h 14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1432">
                <a:moveTo>
                  <a:pt x="96" y="904"/>
                </a:moveTo>
                <a:cubicBezTo>
                  <a:pt x="144" y="960"/>
                  <a:pt x="240" y="1016"/>
                  <a:pt x="288" y="1096"/>
                </a:cubicBezTo>
                <a:cubicBezTo>
                  <a:pt x="336" y="1176"/>
                  <a:pt x="272" y="1360"/>
                  <a:pt x="384" y="1384"/>
                </a:cubicBezTo>
                <a:cubicBezTo>
                  <a:pt x="496" y="1408"/>
                  <a:pt x="816" y="1240"/>
                  <a:pt x="960" y="1240"/>
                </a:cubicBezTo>
                <a:cubicBezTo>
                  <a:pt x="1104" y="1240"/>
                  <a:pt x="1104" y="1432"/>
                  <a:pt x="1248" y="1384"/>
                </a:cubicBezTo>
                <a:cubicBezTo>
                  <a:pt x="1392" y="1336"/>
                  <a:pt x="1768" y="1104"/>
                  <a:pt x="1824" y="952"/>
                </a:cubicBezTo>
                <a:cubicBezTo>
                  <a:pt x="1880" y="800"/>
                  <a:pt x="1664" y="616"/>
                  <a:pt x="1584" y="472"/>
                </a:cubicBezTo>
                <a:cubicBezTo>
                  <a:pt x="1504" y="328"/>
                  <a:pt x="1504" y="160"/>
                  <a:pt x="1344" y="88"/>
                </a:cubicBezTo>
                <a:cubicBezTo>
                  <a:pt x="1184" y="16"/>
                  <a:pt x="824" y="0"/>
                  <a:pt x="624" y="40"/>
                </a:cubicBezTo>
                <a:cubicBezTo>
                  <a:pt x="424" y="80"/>
                  <a:pt x="232" y="232"/>
                  <a:pt x="144" y="328"/>
                </a:cubicBezTo>
                <a:cubicBezTo>
                  <a:pt x="56" y="424"/>
                  <a:pt x="120" y="544"/>
                  <a:pt x="96" y="616"/>
                </a:cubicBezTo>
                <a:cubicBezTo>
                  <a:pt x="72" y="688"/>
                  <a:pt x="0" y="712"/>
                  <a:pt x="0" y="760"/>
                </a:cubicBezTo>
                <a:cubicBezTo>
                  <a:pt x="0" y="808"/>
                  <a:pt x="48" y="848"/>
                  <a:pt x="96" y="904"/>
                </a:cubicBezTo>
                <a:close/>
              </a:path>
            </a:pathLst>
          </a:custGeom>
          <a:solidFill>
            <a:schemeClr val="accent1"/>
          </a:solidFill>
          <a:ln w="9525">
            <a:solidFill>
              <a:schemeClr val="tx1"/>
            </a:solidFill>
            <a:round/>
            <a:headEnd/>
            <a:tailEnd/>
          </a:ln>
        </p:spPr>
        <p:txBody>
          <a:bodyPr/>
          <a:lstStyle/>
          <a:p>
            <a:endParaRPr lang="en-US"/>
          </a:p>
        </p:txBody>
      </p:sp>
      <p:sp>
        <p:nvSpPr>
          <p:cNvPr id="32772" name="Oval 4"/>
          <p:cNvSpPr>
            <a:spLocks noChangeArrowheads="1"/>
          </p:cNvSpPr>
          <p:nvPr/>
        </p:nvSpPr>
        <p:spPr bwMode="auto">
          <a:xfrm>
            <a:off x="1659467" y="2895600"/>
            <a:ext cx="1016000" cy="762000"/>
          </a:xfrm>
          <a:prstGeom prst="ellipse">
            <a:avLst/>
          </a:prstGeom>
          <a:solidFill>
            <a:srgbClr val="FFCCCC"/>
          </a:solidFill>
          <a:ln w="9525">
            <a:solidFill>
              <a:srgbClr val="000000"/>
            </a:solidFill>
            <a:round/>
            <a:headEnd/>
            <a:tailEnd/>
          </a:ln>
        </p:spPr>
        <p:txBody>
          <a:bodyPr wrap="none" anchor="ctr"/>
          <a:lstStyle/>
          <a:p>
            <a:pPr algn="ctr"/>
            <a:r>
              <a:rPr lang="en-US" sz="2400" b="1">
                <a:solidFill>
                  <a:srgbClr val="000066"/>
                </a:solidFill>
              </a:rPr>
              <a:t>Ovary</a:t>
            </a:r>
          </a:p>
        </p:txBody>
      </p:sp>
      <p:sp>
        <p:nvSpPr>
          <p:cNvPr id="32773" name="Text Box 5"/>
          <p:cNvSpPr txBox="1">
            <a:spLocks noChangeArrowheads="1"/>
          </p:cNvSpPr>
          <p:nvPr/>
        </p:nvSpPr>
        <p:spPr bwMode="auto">
          <a:xfrm>
            <a:off x="3527778" y="2940050"/>
            <a:ext cx="1850443" cy="646331"/>
          </a:xfrm>
          <a:prstGeom prst="rect">
            <a:avLst/>
          </a:prstGeom>
          <a:noFill/>
          <a:ln w="9525">
            <a:noFill/>
            <a:miter lim="800000"/>
            <a:headEnd/>
            <a:tailEnd/>
          </a:ln>
        </p:spPr>
        <p:txBody>
          <a:bodyPr wrap="none">
            <a:spAutoFit/>
          </a:bodyPr>
          <a:lstStyle/>
          <a:p>
            <a:r>
              <a:rPr lang="en-US" sz="3600" b="1">
                <a:solidFill>
                  <a:srgbClr val="00FF00"/>
                </a:solidFill>
              </a:rPr>
              <a:t>Estrogen</a:t>
            </a:r>
          </a:p>
        </p:txBody>
      </p:sp>
      <p:sp>
        <p:nvSpPr>
          <p:cNvPr id="32774" name="Line 6"/>
          <p:cNvSpPr>
            <a:spLocks noChangeShapeType="1"/>
          </p:cNvSpPr>
          <p:nvPr/>
        </p:nvSpPr>
        <p:spPr bwMode="auto">
          <a:xfrm>
            <a:off x="2878667" y="3276600"/>
            <a:ext cx="541867" cy="0"/>
          </a:xfrm>
          <a:prstGeom prst="line">
            <a:avLst/>
          </a:prstGeom>
          <a:noFill/>
          <a:ln w="76200">
            <a:solidFill>
              <a:schemeClr val="tx1"/>
            </a:solidFill>
            <a:round/>
            <a:headEnd/>
            <a:tailEnd type="triangle" w="med" len="med"/>
          </a:ln>
        </p:spPr>
        <p:txBody>
          <a:bodyPr/>
          <a:lstStyle/>
          <a:p>
            <a:endParaRPr lang="en-US"/>
          </a:p>
        </p:txBody>
      </p:sp>
      <p:sp>
        <p:nvSpPr>
          <p:cNvPr id="32775" name="Line 7"/>
          <p:cNvSpPr>
            <a:spLocks noChangeShapeType="1"/>
          </p:cNvSpPr>
          <p:nvPr/>
        </p:nvSpPr>
        <p:spPr bwMode="auto">
          <a:xfrm>
            <a:off x="5520267" y="3276600"/>
            <a:ext cx="541867" cy="0"/>
          </a:xfrm>
          <a:prstGeom prst="line">
            <a:avLst/>
          </a:prstGeom>
          <a:noFill/>
          <a:ln w="76200">
            <a:solidFill>
              <a:schemeClr val="tx1"/>
            </a:solidFill>
            <a:round/>
            <a:headEnd/>
            <a:tailEnd type="triangle" w="med" len="med"/>
          </a:ln>
        </p:spPr>
        <p:txBody>
          <a:bodyPr/>
          <a:lstStyle/>
          <a:p>
            <a:endParaRPr lang="en-US"/>
          </a:p>
        </p:txBody>
      </p:sp>
      <p:sp>
        <p:nvSpPr>
          <p:cNvPr id="32776" name="Text Box 8"/>
          <p:cNvSpPr txBox="1">
            <a:spLocks noChangeArrowheads="1"/>
          </p:cNvSpPr>
          <p:nvPr/>
        </p:nvSpPr>
        <p:spPr bwMode="auto">
          <a:xfrm>
            <a:off x="5710767" y="3733801"/>
            <a:ext cx="2013179" cy="830997"/>
          </a:xfrm>
          <a:prstGeom prst="rect">
            <a:avLst/>
          </a:prstGeom>
          <a:noFill/>
          <a:ln w="9525">
            <a:noFill/>
            <a:miter lim="800000"/>
            <a:headEnd/>
            <a:tailEnd/>
          </a:ln>
        </p:spPr>
        <p:txBody>
          <a:bodyPr wrap="none">
            <a:spAutoFit/>
          </a:bodyPr>
          <a:lstStyle/>
          <a:p>
            <a:pPr algn="ctr"/>
            <a:r>
              <a:rPr lang="en-US" sz="2400" b="1"/>
              <a:t>Endometriosis</a:t>
            </a:r>
          </a:p>
          <a:p>
            <a:pPr algn="ctr"/>
            <a:r>
              <a:rPr lang="en-US" sz="2400" b="1"/>
              <a:t>Tissue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b="1" smtClean="0"/>
              <a:t>Medical Treatment</a:t>
            </a:r>
          </a:p>
        </p:txBody>
      </p:sp>
      <p:sp>
        <p:nvSpPr>
          <p:cNvPr id="33795" name="Freeform 3"/>
          <p:cNvSpPr>
            <a:spLocks/>
          </p:cNvSpPr>
          <p:nvPr/>
        </p:nvSpPr>
        <p:spPr bwMode="auto">
          <a:xfrm flipV="1">
            <a:off x="6333067" y="2895600"/>
            <a:ext cx="880533" cy="762000"/>
          </a:xfrm>
          <a:custGeom>
            <a:avLst/>
            <a:gdLst>
              <a:gd name="T0" fmla="*/ 96 w 1880"/>
              <a:gd name="T1" fmla="*/ 904 h 1432"/>
              <a:gd name="T2" fmla="*/ 288 w 1880"/>
              <a:gd name="T3" fmla="*/ 1096 h 1432"/>
              <a:gd name="T4" fmla="*/ 384 w 1880"/>
              <a:gd name="T5" fmla="*/ 1384 h 1432"/>
              <a:gd name="T6" fmla="*/ 960 w 1880"/>
              <a:gd name="T7" fmla="*/ 1240 h 1432"/>
              <a:gd name="T8" fmla="*/ 1248 w 1880"/>
              <a:gd name="T9" fmla="*/ 1384 h 1432"/>
              <a:gd name="T10" fmla="*/ 1824 w 1880"/>
              <a:gd name="T11" fmla="*/ 952 h 1432"/>
              <a:gd name="T12" fmla="*/ 1584 w 1880"/>
              <a:gd name="T13" fmla="*/ 472 h 1432"/>
              <a:gd name="T14" fmla="*/ 1344 w 1880"/>
              <a:gd name="T15" fmla="*/ 88 h 1432"/>
              <a:gd name="T16" fmla="*/ 624 w 1880"/>
              <a:gd name="T17" fmla="*/ 40 h 1432"/>
              <a:gd name="T18" fmla="*/ 144 w 1880"/>
              <a:gd name="T19" fmla="*/ 328 h 1432"/>
              <a:gd name="T20" fmla="*/ 96 w 1880"/>
              <a:gd name="T21" fmla="*/ 616 h 1432"/>
              <a:gd name="T22" fmla="*/ 0 w 1880"/>
              <a:gd name="T23" fmla="*/ 760 h 1432"/>
              <a:gd name="T24" fmla="*/ 96 w 1880"/>
              <a:gd name="T25" fmla="*/ 904 h 14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1432"/>
              <a:gd name="T41" fmla="*/ 1880 w 1880"/>
              <a:gd name="T42" fmla="*/ 1432 h 14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1432">
                <a:moveTo>
                  <a:pt x="96" y="904"/>
                </a:moveTo>
                <a:cubicBezTo>
                  <a:pt x="144" y="960"/>
                  <a:pt x="240" y="1016"/>
                  <a:pt x="288" y="1096"/>
                </a:cubicBezTo>
                <a:cubicBezTo>
                  <a:pt x="336" y="1176"/>
                  <a:pt x="272" y="1360"/>
                  <a:pt x="384" y="1384"/>
                </a:cubicBezTo>
                <a:cubicBezTo>
                  <a:pt x="496" y="1408"/>
                  <a:pt x="816" y="1240"/>
                  <a:pt x="960" y="1240"/>
                </a:cubicBezTo>
                <a:cubicBezTo>
                  <a:pt x="1104" y="1240"/>
                  <a:pt x="1104" y="1432"/>
                  <a:pt x="1248" y="1384"/>
                </a:cubicBezTo>
                <a:cubicBezTo>
                  <a:pt x="1392" y="1336"/>
                  <a:pt x="1768" y="1104"/>
                  <a:pt x="1824" y="952"/>
                </a:cubicBezTo>
                <a:cubicBezTo>
                  <a:pt x="1880" y="800"/>
                  <a:pt x="1664" y="616"/>
                  <a:pt x="1584" y="472"/>
                </a:cubicBezTo>
                <a:cubicBezTo>
                  <a:pt x="1504" y="328"/>
                  <a:pt x="1504" y="160"/>
                  <a:pt x="1344" y="88"/>
                </a:cubicBezTo>
                <a:cubicBezTo>
                  <a:pt x="1184" y="16"/>
                  <a:pt x="824" y="0"/>
                  <a:pt x="624" y="40"/>
                </a:cubicBezTo>
                <a:cubicBezTo>
                  <a:pt x="424" y="80"/>
                  <a:pt x="232" y="232"/>
                  <a:pt x="144" y="328"/>
                </a:cubicBezTo>
                <a:cubicBezTo>
                  <a:pt x="56" y="424"/>
                  <a:pt x="120" y="544"/>
                  <a:pt x="96" y="616"/>
                </a:cubicBezTo>
                <a:cubicBezTo>
                  <a:pt x="72" y="688"/>
                  <a:pt x="0" y="712"/>
                  <a:pt x="0" y="760"/>
                </a:cubicBezTo>
                <a:cubicBezTo>
                  <a:pt x="0" y="808"/>
                  <a:pt x="48" y="848"/>
                  <a:pt x="96" y="904"/>
                </a:cubicBezTo>
                <a:close/>
              </a:path>
            </a:pathLst>
          </a:custGeom>
          <a:solidFill>
            <a:schemeClr val="accent1"/>
          </a:solidFill>
          <a:ln w="9525">
            <a:solidFill>
              <a:schemeClr val="tx1"/>
            </a:solidFill>
            <a:round/>
            <a:headEnd/>
            <a:tailEnd/>
          </a:ln>
        </p:spPr>
        <p:txBody>
          <a:bodyPr/>
          <a:lstStyle/>
          <a:p>
            <a:endParaRPr lang="en-US"/>
          </a:p>
        </p:txBody>
      </p:sp>
      <p:sp>
        <p:nvSpPr>
          <p:cNvPr id="33796" name="Oval 4"/>
          <p:cNvSpPr>
            <a:spLocks noChangeArrowheads="1"/>
          </p:cNvSpPr>
          <p:nvPr/>
        </p:nvSpPr>
        <p:spPr bwMode="auto">
          <a:xfrm>
            <a:off x="1659467" y="2895600"/>
            <a:ext cx="1016000" cy="762000"/>
          </a:xfrm>
          <a:prstGeom prst="ellipse">
            <a:avLst/>
          </a:prstGeom>
          <a:solidFill>
            <a:srgbClr val="FFCCCC"/>
          </a:solidFill>
          <a:ln w="9525">
            <a:solidFill>
              <a:srgbClr val="000000"/>
            </a:solidFill>
            <a:round/>
            <a:headEnd/>
            <a:tailEnd/>
          </a:ln>
        </p:spPr>
        <p:txBody>
          <a:bodyPr wrap="none" anchor="ctr"/>
          <a:lstStyle/>
          <a:p>
            <a:pPr algn="ctr"/>
            <a:r>
              <a:rPr lang="en-US" sz="2400" b="1">
                <a:solidFill>
                  <a:srgbClr val="000066"/>
                </a:solidFill>
              </a:rPr>
              <a:t>Ovary</a:t>
            </a:r>
          </a:p>
        </p:txBody>
      </p:sp>
      <p:sp>
        <p:nvSpPr>
          <p:cNvPr id="33797" name="Text Box 5"/>
          <p:cNvSpPr txBox="1">
            <a:spLocks noChangeArrowheads="1"/>
          </p:cNvSpPr>
          <p:nvPr/>
        </p:nvSpPr>
        <p:spPr bwMode="auto">
          <a:xfrm>
            <a:off x="3527778" y="2940050"/>
            <a:ext cx="1850443" cy="646331"/>
          </a:xfrm>
          <a:prstGeom prst="rect">
            <a:avLst/>
          </a:prstGeom>
          <a:noFill/>
          <a:ln w="9525">
            <a:noFill/>
            <a:miter lim="800000"/>
            <a:headEnd/>
            <a:tailEnd/>
          </a:ln>
        </p:spPr>
        <p:txBody>
          <a:bodyPr wrap="none">
            <a:spAutoFit/>
          </a:bodyPr>
          <a:lstStyle/>
          <a:p>
            <a:r>
              <a:rPr lang="en-US" sz="3600" b="1">
                <a:solidFill>
                  <a:srgbClr val="00FF00"/>
                </a:solidFill>
              </a:rPr>
              <a:t>Estrogen</a:t>
            </a:r>
          </a:p>
        </p:txBody>
      </p:sp>
      <p:sp>
        <p:nvSpPr>
          <p:cNvPr id="33798" name="Line 6"/>
          <p:cNvSpPr>
            <a:spLocks noChangeShapeType="1"/>
          </p:cNvSpPr>
          <p:nvPr/>
        </p:nvSpPr>
        <p:spPr bwMode="auto">
          <a:xfrm>
            <a:off x="2878667" y="3276600"/>
            <a:ext cx="541867" cy="0"/>
          </a:xfrm>
          <a:prstGeom prst="line">
            <a:avLst/>
          </a:prstGeom>
          <a:noFill/>
          <a:ln w="76200">
            <a:solidFill>
              <a:schemeClr val="tx1"/>
            </a:solidFill>
            <a:round/>
            <a:headEnd/>
            <a:tailEnd type="triangle" w="med" len="med"/>
          </a:ln>
        </p:spPr>
        <p:txBody>
          <a:bodyPr/>
          <a:lstStyle/>
          <a:p>
            <a:endParaRPr lang="en-US"/>
          </a:p>
        </p:txBody>
      </p:sp>
      <p:sp>
        <p:nvSpPr>
          <p:cNvPr id="33799" name="Line 7"/>
          <p:cNvSpPr>
            <a:spLocks noChangeShapeType="1"/>
          </p:cNvSpPr>
          <p:nvPr/>
        </p:nvSpPr>
        <p:spPr bwMode="auto">
          <a:xfrm>
            <a:off x="5520267" y="3276600"/>
            <a:ext cx="541867" cy="0"/>
          </a:xfrm>
          <a:prstGeom prst="line">
            <a:avLst/>
          </a:prstGeom>
          <a:noFill/>
          <a:ln w="76200">
            <a:solidFill>
              <a:schemeClr val="tx1"/>
            </a:solidFill>
            <a:round/>
            <a:headEnd/>
            <a:tailEnd type="triangle" w="med" len="med"/>
          </a:ln>
        </p:spPr>
        <p:txBody>
          <a:bodyPr/>
          <a:lstStyle/>
          <a:p>
            <a:endParaRPr lang="en-US"/>
          </a:p>
        </p:txBody>
      </p:sp>
      <p:sp>
        <p:nvSpPr>
          <p:cNvPr id="33800" name="Text Box 8"/>
          <p:cNvSpPr txBox="1">
            <a:spLocks noChangeArrowheads="1"/>
          </p:cNvSpPr>
          <p:nvPr/>
        </p:nvSpPr>
        <p:spPr bwMode="auto">
          <a:xfrm>
            <a:off x="5710767" y="3733801"/>
            <a:ext cx="2013179" cy="830997"/>
          </a:xfrm>
          <a:prstGeom prst="rect">
            <a:avLst/>
          </a:prstGeom>
          <a:noFill/>
          <a:ln w="9525">
            <a:noFill/>
            <a:miter lim="800000"/>
            <a:headEnd/>
            <a:tailEnd/>
          </a:ln>
        </p:spPr>
        <p:txBody>
          <a:bodyPr wrap="none">
            <a:spAutoFit/>
          </a:bodyPr>
          <a:lstStyle/>
          <a:p>
            <a:pPr algn="ctr"/>
            <a:r>
              <a:rPr lang="en-US" sz="2400" b="1"/>
              <a:t>Endometriosis</a:t>
            </a:r>
          </a:p>
          <a:p>
            <a:pPr algn="ctr"/>
            <a:r>
              <a:rPr lang="en-US" sz="2400" b="1"/>
              <a:t>Tissue</a:t>
            </a:r>
          </a:p>
        </p:txBody>
      </p:sp>
      <p:sp>
        <p:nvSpPr>
          <p:cNvPr id="33801" name="Line 9"/>
          <p:cNvSpPr>
            <a:spLocks noChangeShapeType="1"/>
          </p:cNvSpPr>
          <p:nvPr/>
        </p:nvSpPr>
        <p:spPr bwMode="auto">
          <a:xfrm>
            <a:off x="1862667" y="2667000"/>
            <a:ext cx="609600" cy="1295400"/>
          </a:xfrm>
          <a:prstGeom prst="line">
            <a:avLst/>
          </a:prstGeom>
          <a:noFill/>
          <a:ln w="57150">
            <a:solidFill>
              <a:srgbClr val="FF0000"/>
            </a:solidFill>
            <a:round/>
            <a:headEnd/>
            <a:tailEnd/>
          </a:ln>
        </p:spPr>
        <p:txBody>
          <a:bodyPr/>
          <a:lstStyle/>
          <a:p>
            <a:endParaRPr lang="en-US"/>
          </a:p>
        </p:txBody>
      </p:sp>
      <p:sp>
        <p:nvSpPr>
          <p:cNvPr id="33802" name="Line 10"/>
          <p:cNvSpPr>
            <a:spLocks noChangeShapeType="1"/>
          </p:cNvSpPr>
          <p:nvPr/>
        </p:nvSpPr>
        <p:spPr bwMode="auto">
          <a:xfrm rot="156471" flipH="1">
            <a:off x="1862667" y="2667000"/>
            <a:ext cx="609600" cy="1295400"/>
          </a:xfrm>
          <a:prstGeom prst="line">
            <a:avLst/>
          </a:prstGeom>
          <a:noFill/>
          <a:ln w="57150">
            <a:solidFill>
              <a:srgbClr val="FF0000"/>
            </a:solidFill>
            <a:round/>
            <a:headEnd/>
            <a:tailEnd/>
          </a:ln>
        </p:spPr>
        <p:txBody>
          <a:bodyPr/>
          <a:lstStyle/>
          <a:p>
            <a:endParaRPr lang="en-US"/>
          </a:p>
        </p:txBody>
      </p:sp>
      <p:sp>
        <p:nvSpPr>
          <p:cNvPr id="33803" name="Text Box 11"/>
          <p:cNvSpPr txBox="1">
            <a:spLocks noChangeArrowheads="1"/>
          </p:cNvSpPr>
          <p:nvPr/>
        </p:nvSpPr>
        <p:spPr bwMode="auto">
          <a:xfrm>
            <a:off x="997656" y="4238626"/>
            <a:ext cx="2660215" cy="1569660"/>
          </a:xfrm>
          <a:prstGeom prst="rect">
            <a:avLst/>
          </a:prstGeom>
          <a:noFill/>
          <a:ln w="9525">
            <a:noFill/>
            <a:miter lim="800000"/>
            <a:headEnd/>
            <a:tailEnd/>
          </a:ln>
        </p:spPr>
        <p:txBody>
          <a:bodyPr wrap="none">
            <a:spAutoFit/>
          </a:bodyPr>
          <a:lstStyle/>
          <a:p>
            <a:r>
              <a:rPr lang="en-US" sz="2400" b="1"/>
              <a:t>Oral contraceptives</a:t>
            </a:r>
          </a:p>
          <a:p>
            <a:r>
              <a:rPr lang="en-US" sz="2400" b="1"/>
              <a:t>Danazol</a:t>
            </a:r>
          </a:p>
          <a:p>
            <a:r>
              <a:rPr lang="en-US" sz="2400" b="1"/>
              <a:t>GnRH agonists</a:t>
            </a:r>
          </a:p>
          <a:p>
            <a:endParaRPr lang="en-US" sz="2400" b="1"/>
          </a:p>
        </p:txBody>
      </p:sp>
      <p:sp>
        <p:nvSpPr>
          <p:cNvPr id="33804" name="Line 12"/>
          <p:cNvSpPr>
            <a:spLocks noChangeShapeType="1"/>
          </p:cNvSpPr>
          <p:nvPr/>
        </p:nvSpPr>
        <p:spPr bwMode="auto">
          <a:xfrm flipH="1">
            <a:off x="5588000" y="2971800"/>
            <a:ext cx="203200" cy="609600"/>
          </a:xfrm>
          <a:prstGeom prst="line">
            <a:avLst/>
          </a:prstGeom>
          <a:noFill/>
          <a:ln w="57150">
            <a:solidFill>
              <a:srgbClr val="FF0000"/>
            </a:solidFill>
            <a:round/>
            <a:headEnd/>
            <a:tailEnd/>
          </a:ln>
        </p:spPr>
        <p:txBody>
          <a:bodyPr/>
          <a:lstStyle/>
          <a:p>
            <a:endParaRPr lang="en-US"/>
          </a:p>
        </p:txBody>
      </p:sp>
      <p:sp>
        <p:nvSpPr>
          <p:cNvPr id="33805" name="Line 13"/>
          <p:cNvSpPr>
            <a:spLocks noChangeShapeType="1"/>
          </p:cNvSpPr>
          <p:nvPr/>
        </p:nvSpPr>
        <p:spPr bwMode="auto">
          <a:xfrm>
            <a:off x="5588000" y="2971800"/>
            <a:ext cx="203200" cy="609600"/>
          </a:xfrm>
          <a:prstGeom prst="line">
            <a:avLst/>
          </a:prstGeom>
          <a:noFill/>
          <a:ln w="57150">
            <a:solidFill>
              <a:srgbClr val="FF0000"/>
            </a:solidFill>
            <a:round/>
            <a:headEnd/>
            <a:tailEnd/>
          </a:ln>
        </p:spPr>
        <p:txBody>
          <a:bodyPr/>
          <a:lstStyle/>
          <a:p>
            <a:endParaRPr lang="en-US"/>
          </a:p>
        </p:txBody>
      </p:sp>
      <p:sp>
        <p:nvSpPr>
          <p:cNvPr id="33806" name="Text Box 14"/>
          <p:cNvSpPr txBox="1">
            <a:spLocks noChangeArrowheads="1"/>
          </p:cNvSpPr>
          <p:nvPr/>
        </p:nvSpPr>
        <p:spPr bwMode="auto">
          <a:xfrm>
            <a:off x="5056012" y="2133600"/>
            <a:ext cx="1412522" cy="457200"/>
          </a:xfrm>
          <a:prstGeom prst="rect">
            <a:avLst/>
          </a:prstGeom>
          <a:noFill/>
          <a:ln w="9525">
            <a:noFill/>
            <a:miter lim="800000"/>
            <a:headEnd/>
            <a:tailEnd/>
          </a:ln>
        </p:spPr>
        <p:txBody>
          <a:bodyPr wrap="none">
            <a:spAutoFit/>
          </a:bodyPr>
          <a:lstStyle/>
          <a:p>
            <a:r>
              <a:rPr lang="en-US" sz="2400" b="1"/>
              <a:t>Progestin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b="1" smtClean="0"/>
              <a:t>Role of Estrogen in Endometriosis</a:t>
            </a:r>
          </a:p>
        </p:txBody>
      </p:sp>
      <p:sp>
        <p:nvSpPr>
          <p:cNvPr id="34819" name="Freeform 3"/>
          <p:cNvSpPr>
            <a:spLocks/>
          </p:cNvSpPr>
          <p:nvPr/>
        </p:nvSpPr>
        <p:spPr bwMode="auto">
          <a:xfrm flipV="1">
            <a:off x="2867378" y="1905000"/>
            <a:ext cx="3465689" cy="3187700"/>
          </a:xfrm>
          <a:custGeom>
            <a:avLst/>
            <a:gdLst>
              <a:gd name="T0" fmla="*/ 96 w 1880"/>
              <a:gd name="T1" fmla="*/ 904 h 1432"/>
              <a:gd name="T2" fmla="*/ 288 w 1880"/>
              <a:gd name="T3" fmla="*/ 1096 h 1432"/>
              <a:gd name="T4" fmla="*/ 384 w 1880"/>
              <a:gd name="T5" fmla="*/ 1384 h 1432"/>
              <a:gd name="T6" fmla="*/ 960 w 1880"/>
              <a:gd name="T7" fmla="*/ 1240 h 1432"/>
              <a:gd name="T8" fmla="*/ 1248 w 1880"/>
              <a:gd name="T9" fmla="*/ 1384 h 1432"/>
              <a:gd name="T10" fmla="*/ 1824 w 1880"/>
              <a:gd name="T11" fmla="*/ 952 h 1432"/>
              <a:gd name="T12" fmla="*/ 1584 w 1880"/>
              <a:gd name="T13" fmla="*/ 472 h 1432"/>
              <a:gd name="T14" fmla="*/ 1344 w 1880"/>
              <a:gd name="T15" fmla="*/ 88 h 1432"/>
              <a:gd name="T16" fmla="*/ 624 w 1880"/>
              <a:gd name="T17" fmla="*/ 40 h 1432"/>
              <a:gd name="T18" fmla="*/ 144 w 1880"/>
              <a:gd name="T19" fmla="*/ 328 h 1432"/>
              <a:gd name="T20" fmla="*/ 96 w 1880"/>
              <a:gd name="T21" fmla="*/ 616 h 1432"/>
              <a:gd name="T22" fmla="*/ 0 w 1880"/>
              <a:gd name="T23" fmla="*/ 760 h 1432"/>
              <a:gd name="T24" fmla="*/ 96 w 1880"/>
              <a:gd name="T25" fmla="*/ 904 h 14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1432"/>
              <a:gd name="T41" fmla="*/ 1880 w 1880"/>
              <a:gd name="T42" fmla="*/ 1432 h 14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1432">
                <a:moveTo>
                  <a:pt x="96" y="904"/>
                </a:moveTo>
                <a:cubicBezTo>
                  <a:pt x="144" y="960"/>
                  <a:pt x="240" y="1016"/>
                  <a:pt x="288" y="1096"/>
                </a:cubicBezTo>
                <a:cubicBezTo>
                  <a:pt x="336" y="1176"/>
                  <a:pt x="272" y="1360"/>
                  <a:pt x="384" y="1384"/>
                </a:cubicBezTo>
                <a:cubicBezTo>
                  <a:pt x="496" y="1408"/>
                  <a:pt x="816" y="1240"/>
                  <a:pt x="960" y="1240"/>
                </a:cubicBezTo>
                <a:cubicBezTo>
                  <a:pt x="1104" y="1240"/>
                  <a:pt x="1104" y="1432"/>
                  <a:pt x="1248" y="1384"/>
                </a:cubicBezTo>
                <a:cubicBezTo>
                  <a:pt x="1392" y="1336"/>
                  <a:pt x="1768" y="1104"/>
                  <a:pt x="1824" y="952"/>
                </a:cubicBezTo>
                <a:cubicBezTo>
                  <a:pt x="1880" y="800"/>
                  <a:pt x="1664" y="616"/>
                  <a:pt x="1584" y="472"/>
                </a:cubicBezTo>
                <a:cubicBezTo>
                  <a:pt x="1504" y="328"/>
                  <a:pt x="1504" y="160"/>
                  <a:pt x="1344" y="88"/>
                </a:cubicBezTo>
                <a:cubicBezTo>
                  <a:pt x="1184" y="16"/>
                  <a:pt x="824" y="0"/>
                  <a:pt x="624" y="40"/>
                </a:cubicBezTo>
                <a:cubicBezTo>
                  <a:pt x="424" y="80"/>
                  <a:pt x="232" y="232"/>
                  <a:pt x="144" y="328"/>
                </a:cubicBezTo>
                <a:cubicBezTo>
                  <a:pt x="56" y="424"/>
                  <a:pt x="120" y="544"/>
                  <a:pt x="96" y="616"/>
                </a:cubicBezTo>
                <a:cubicBezTo>
                  <a:pt x="72" y="688"/>
                  <a:pt x="0" y="712"/>
                  <a:pt x="0" y="760"/>
                </a:cubicBezTo>
                <a:cubicBezTo>
                  <a:pt x="0" y="808"/>
                  <a:pt x="48" y="848"/>
                  <a:pt x="96" y="904"/>
                </a:cubicBezTo>
                <a:close/>
              </a:path>
            </a:pathLst>
          </a:custGeom>
          <a:solidFill>
            <a:schemeClr val="accent1"/>
          </a:solidFill>
          <a:ln w="9525">
            <a:solidFill>
              <a:schemeClr val="tx1"/>
            </a:solidFill>
            <a:round/>
            <a:headEnd/>
            <a:tailEnd/>
          </a:ln>
        </p:spPr>
        <p:txBody>
          <a:bodyPr/>
          <a:lstStyle/>
          <a:p>
            <a:endParaRPr lang="en-US"/>
          </a:p>
        </p:txBody>
      </p:sp>
      <p:sp>
        <p:nvSpPr>
          <p:cNvPr id="34820" name="Text Box 5"/>
          <p:cNvSpPr txBox="1">
            <a:spLocks noChangeArrowheads="1"/>
          </p:cNvSpPr>
          <p:nvPr/>
        </p:nvSpPr>
        <p:spPr bwMode="auto">
          <a:xfrm>
            <a:off x="3527778" y="3238500"/>
            <a:ext cx="1850443" cy="646331"/>
          </a:xfrm>
          <a:prstGeom prst="rect">
            <a:avLst/>
          </a:prstGeom>
          <a:noFill/>
          <a:ln w="9525">
            <a:noFill/>
            <a:miter lim="800000"/>
            <a:headEnd/>
            <a:tailEnd/>
          </a:ln>
        </p:spPr>
        <p:txBody>
          <a:bodyPr wrap="none">
            <a:spAutoFit/>
          </a:bodyPr>
          <a:lstStyle/>
          <a:p>
            <a:r>
              <a:rPr lang="en-US" sz="3600" b="1">
                <a:solidFill>
                  <a:srgbClr val="00FF00"/>
                </a:solidFill>
              </a:rPr>
              <a:t>Estrogen</a:t>
            </a:r>
          </a:p>
        </p:txBody>
      </p:sp>
      <p:sp>
        <p:nvSpPr>
          <p:cNvPr id="34821" name="Line 14"/>
          <p:cNvSpPr>
            <a:spLocks noChangeShapeType="1"/>
          </p:cNvSpPr>
          <p:nvPr/>
        </p:nvSpPr>
        <p:spPr bwMode="auto">
          <a:xfrm flipV="1">
            <a:off x="5503333" y="3200400"/>
            <a:ext cx="0" cy="533400"/>
          </a:xfrm>
          <a:prstGeom prst="line">
            <a:avLst/>
          </a:prstGeom>
          <a:noFill/>
          <a:ln w="57150">
            <a:solidFill>
              <a:srgbClr val="00FF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a:buClr>
                <a:schemeClr val="tx2"/>
              </a:buClr>
            </a:pPr>
            <a:r>
              <a:rPr lang="en-US" b="1" dirty="0">
                <a:solidFill>
                  <a:schemeClr val="accent2">
                    <a:lumMod val="60000"/>
                    <a:lumOff val="40000"/>
                  </a:schemeClr>
                </a:solidFill>
                <a:effectLst>
                  <a:outerShdw blurRad="38100" dist="38100" dir="2700000" algn="tl">
                    <a:srgbClr val="000000">
                      <a:alpha val="43137"/>
                    </a:srgbClr>
                  </a:outerShdw>
                </a:effectLst>
              </a:rPr>
              <a:t>Where is it found in the body?</a:t>
            </a:r>
          </a:p>
        </p:txBody>
      </p:sp>
      <p:sp>
        <p:nvSpPr>
          <p:cNvPr id="47107" name="Rectangle 1027"/>
          <p:cNvSpPr>
            <a:spLocks noGrp="1" noChangeArrowheads="1"/>
          </p:cNvSpPr>
          <p:nvPr>
            <p:ph type="body" idx="1"/>
          </p:nvPr>
        </p:nvSpPr>
        <p:spPr/>
        <p:txBody>
          <a:bodyPr/>
          <a:lstStyle/>
          <a:p>
            <a:pPr>
              <a:buClr>
                <a:schemeClr val="tx2"/>
              </a:buClr>
              <a:buFontTx/>
              <a:buChar char="·"/>
            </a:pPr>
            <a:r>
              <a:rPr lang="en-US" sz="2800" dirty="0">
                <a:solidFill>
                  <a:srgbClr val="0070C0"/>
                </a:solidFill>
                <a:latin typeface="+mj-lt"/>
              </a:rPr>
              <a:t>Usually endometriosis is found in the pelvic area</a:t>
            </a:r>
          </a:p>
          <a:p>
            <a:pPr>
              <a:buClr>
                <a:schemeClr val="tx2"/>
              </a:buClr>
              <a:buFontTx/>
              <a:buChar char="·"/>
            </a:pPr>
            <a:r>
              <a:rPr lang="en-US" sz="2800" dirty="0">
                <a:solidFill>
                  <a:srgbClr val="0070C0"/>
                </a:solidFill>
                <a:latin typeface="+mj-lt"/>
              </a:rPr>
              <a:t>It has been found on every pelvic organ, including the uterus (17-55% of women), ovaries (61-78%), tubes, ligaments, </a:t>
            </a:r>
            <a:r>
              <a:rPr lang="en-US" sz="2800" dirty="0" err="1">
                <a:solidFill>
                  <a:srgbClr val="0070C0"/>
                </a:solidFill>
                <a:latin typeface="+mj-lt"/>
              </a:rPr>
              <a:t>uterers</a:t>
            </a:r>
            <a:r>
              <a:rPr lang="en-US" sz="2800" dirty="0">
                <a:solidFill>
                  <a:srgbClr val="0070C0"/>
                </a:solidFill>
                <a:latin typeface="+mj-lt"/>
              </a:rPr>
              <a:t>, bowel, bladder</a:t>
            </a:r>
          </a:p>
          <a:p>
            <a:pPr>
              <a:buClr>
                <a:schemeClr val="tx2"/>
              </a:buClr>
              <a:buFontTx/>
              <a:buChar char="·"/>
            </a:pPr>
            <a:r>
              <a:rPr lang="en-US" sz="2800" dirty="0">
                <a:solidFill>
                  <a:srgbClr val="0070C0"/>
                </a:solidFill>
                <a:latin typeface="+mj-lt"/>
              </a:rPr>
              <a:t>However, it can be found in anywhere in the </a:t>
            </a:r>
            <a:r>
              <a:rPr lang="en-US" sz="2800" dirty="0" smtClean="0">
                <a:solidFill>
                  <a:srgbClr val="0070C0"/>
                </a:solidFill>
                <a:latin typeface="+mj-lt"/>
              </a:rPr>
              <a:t>body</a:t>
            </a:r>
          </a:p>
          <a:p>
            <a:pPr>
              <a:buClr>
                <a:schemeClr val="tx2"/>
              </a:buClr>
              <a:buFontTx/>
              <a:buChar char="·"/>
            </a:pPr>
            <a:r>
              <a:rPr lang="en-US" dirty="0" smtClean="0">
                <a:solidFill>
                  <a:srgbClr val="0070C0"/>
                </a:solidFill>
                <a:latin typeface="+mj-lt"/>
              </a:rPr>
              <a:t>It </a:t>
            </a:r>
            <a:r>
              <a:rPr lang="en-US" dirty="0">
                <a:solidFill>
                  <a:srgbClr val="0070C0"/>
                </a:solidFill>
                <a:latin typeface="+mj-lt"/>
              </a:rPr>
              <a:t>has been found in the lungs, knees, nose, arms, brain</a:t>
            </a:r>
          </a:p>
          <a:p>
            <a:pPr>
              <a:buClr>
                <a:schemeClr val="tx2"/>
              </a:buClr>
              <a:buFontTx/>
              <a:buChar char="·"/>
            </a:pPr>
            <a:endParaRPr lang="en-US" dirty="0">
              <a:solidFill>
                <a:srgbClr val="0070C0"/>
              </a:solidFill>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b="1" smtClean="0"/>
              <a:t>Role of Estrogen in Endometriosis</a:t>
            </a:r>
          </a:p>
        </p:txBody>
      </p:sp>
      <p:sp>
        <p:nvSpPr>
          <p:cNvPr id="35843" name="Freeform 3"/>
          <p:cNvSpPr>
            <a:spLocks/>
          </p:cNvSpPr>
          <p:nvPr/>
        </p:nvSpPr>
        <p:spPr bwMode="auto">
          <a:xfrm flipV="1">
            <a:off x="2867378" y="1905000"/>
            <a:ext cx="3465689" cy="3187700"/>
          </a:xfrm>
          <a:custGeom>
            <a:avLst/>
            <a:gdLst>
              <a:gd name="T0" fmla="*/ 96 w 1880"/>
              <a:gd name="T1" fmla="*/ 904 h 1432"/>
              <a:gd name="T2" fmla="*/ 288 w 1880"/>
              <a:gd name="T3" fmla="*/ 1096 h 1432"/>
              <a:gd name="T4" fmla="*/ 384 w 1880"/>
              <a:gd name="T5" fmla="*/ 1384 h 1432"/>
              <a:gd name="T6" fmla="*/ 960 w 1880"/>
              <a:gd name="T7" fmla="*/ 1240 h 1432"/>
              <a:gd name="T8" fmla="*/ 1248 w 1880"/>
              <a:gd name="T9" fmla="*/ 1384 h 1432"/>
              <a:gd name="T10" fmla="*/ 1824 w 1880"/>
              <a:gd name="T11" fmla="*/ 952 h 1432"/>
              <a:gd name="T12" fmla="*/ 1584 w 1880"/>
              <a:gd name="T13" fmla="*/ 472 h 1432"/>
              <a:gd name="T14" fmla="*/ 1344 w 1880"/>
              <a:gd name="T15" fmla="*/ 88 h 1432"/>
              <a:gd name="T16" fmla="*/ 624 w 1880"/>
              <a:gd name="T17" fmla="*/ 40 h 1432"/>
              <a:gd name="T18" fmla="*/ 144 w 1880"/>
              <a:gd name="T19" fmla="*/ 328 h 1432"/>
              <a:gd name="T20" fmla="*/ 96 w 1880"/>
              <a:gd name="T21" fmla="*/ 616 h 1432"/>
              <a:gd name="T22" fmla="*/ 0 w 1880"/>
              <a:gd name="T23" fmla="*/ 760 h 1432"/>
              <a:gd name="T24" fmla="*/ 96 w 1880"/>
              <a:gd name="T25" fmla="*/ 904 h 14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1432"/>
              <a:gd name="T41" fmla="*/ 1880 w 1880"/>
              <a:gd name="T42" fmla="*/ 1432 h 14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1432">
                <a:moveTo>
                  <a:pt x="96" y="904"/>
                </a:moveTo>
                <a:cubicBezTo>
                  <a:pt x="144" y="960"/>
                  <a:pt x="240" y="1016"/>
                  <a:pt x="288" y="1096"/>
                </a:cubicBezTo>
                <a:cubicBezTo>
                  <a:pt x="336" y="1176"/>
                  <a:pt x="272" y="1360"/>
                  <a:pt x="384" y="1384"/>
                </a:cubicBezTo>
                <a:cubicBezTo>
                  <a:pt x="496" y="1408"/>
                  <a:pt x="816" y="1240"/>
                  <a:pt x="960" y="1240"/>
                </a:cubicBezTo>
                <a:cubicBezTo>
                  <a:pt x="1104" y="1240"/>
                  <a:pt x="1104" y="1432"/>
                  <a:pt x="1248" y="1384"/>
                </a:cubicBezTo>
                <a:cubicBezTo>
                  <a:pt x="1392" y="1336"/>
                  <a:pt x="1768" y="1104"/>
                  <a:pt x="1824" y="952"/>
                </a:cubicBezTo>
                <a:cubicBezTo>
                  <a:pt x="1880" y="800"/>
                  <a:pt x="1664" y="616"/>
                  <a:pt x="1584" y="472"/>
                </a:cubicBezTo>
                <a:cubicBezTo>
                  <a:pt x="1504" y="328"/>
                  <a:pt x="1504" y="160"/>
                  <a:pt x="1344" y="88"/>
                </a:cubicBezTo>
                <a:cubicBezTo>
                  <a:pt x="1184" y="16"/>
                  <a:pt x="824" y="0"/>
                  <a:pt x="624" y="40"/>
                </a:cubicBezTo>
                <a:cubicBezTo>
                  <a:pt x="424" y="80"/>
                  <a:pt x="232" y="232"/>
                  <a:pt x="144" y="328"/>
                </a:cubicBezTo>
                <a:cubicBezTo>
                  <a:pt x="56" y="424"/>
                  <a:pt x="120" y="544"/>
                  <a:pt x="96" y="616"/>
                </a:cubicBezTo>
                <a:cubicBezTo>
                  <a:pt x="72" y="688"/>
                  <a:pt x="0" y="712"/>
                  <a:pt x="0" y="760"/>
                </a:cubicBezTo>
                <a:cubicBezTo>
                  <a:pt x="0" y="808"/>
                  <a:pt x="48" y="848"/>
                  <a:pt x="96" y="904"/>
                </a:cubicBezTo>
                <a:close/>
              </a:path>
            </a:pathLst>
          </a:custGeom>
          <a:solidFill>
            <a:schemeClr val="accent1"/>
          </a:solidFill>
          <a:ln w="9525">
            <a:solidFill>
              <a:schemeClr val="tx1"/>
            </a:solidFill>
            <a:round/>
            <a:headEnd/>
            <a:tailEnd/>
          </a:ln>
        </p:spPr>
        <p:txBody>
          <a:bodyPr/>
          <a:lstStyle/>
          <a:p>
            <a:endParaRPr lang="en-US"/>
          </a:p>
        </p:txBody>
      </p:sp>
      <p:sp>
        <p:nvSpPr>
          <p:cNvPr id="35844" name="Text Box 4"/>
          <p:cNvSpPr txBox="1">
            <a:spLocks noChangeArrowheads="1"/>
          </p:cNvSpPr>
          <p:nvPr/>
        </p:nvSpPr>
        <p:spPr bwMode="auto">
          <a:xfrm>
            <a:off x="3527778" y="3238500"/>
            <a:ext cx="1850443" cy="646331"/>
          </a:xfrm>
          <a:prstGeom prst="rect">
            <a:avLst/>
          </a:prstGeom>
          <a:noFill/>
          <a:ln w="9525">
            <a:noFill/>
            <a:miter lim="800000"/>
            <a:headEnd/>
            <a:tailEnd/>
          </a:ln>
        </p:spPr>
        <p:txBody>
          <a:bodyPr wrap="none">
            <a:spAutoFit/>
          </a:bodyPr>
          <a:lstStyle/>
          <a:p>
            <a:r>
              <a:rPr lang="en-US" sz="3600" b="1">
                <a:solidFill>
                  <a:srgbClr val="00FF00"/>
                </a:solidFill>
              </a:rPr>
              <a:t>Estrogen</a:t>
            </a:r>
          </a:p>
        </p:txBody>
      </p:sp>
      <p:sp>
        <p:nvSpPr>
          <p:cNvPr id="35845" name="Line 5"/>
          <p:cNvSpPr>
            <a:spLocks noChangeShapeType="1"/>
          </p:cNvSpPr>
          <p:nvPr/>
        </p:nvSpPr>
        <p:spPr bwMode="auto">
          <a:xfrm>
            <a:off x="4775200" y="3975100"/>
            <a:ext cx="812800" cy="1066800"/>
          </a:xfrm>
          <a:prstGeom prst="line">
            <a:avLst/>
          </a:prstGeom>
          <a:noFill/>
          <a:ln w="57150">
            <a:solidFill>
              <a:schemeClr val="tx1"/>
            </a:solidFill>
            <a:round/>
            <a:headEnd/>
            <a:tailEnd type="triangle" w="med" len="med"/>
          </a:ln>
        </p:spPr>
        <p:txBody>
          <a:bodyPr/>
          <a:lstStyle/>
          <a:p>
            <a:endParaRPr lang="en-US"/>
          </a:p>
        </p:txBody>
      </p:sp>
      <p:sp>
        <p:nvSpPr>
          <p:cNvPr id="35846" name="Text Box 6"/>
          <p:cNvSpPr txBox="1">
            <a:spLocks noChangeArrowheads="1"/>
          </p:cNvSpPr>
          <p:nvPr/>
        </p:nvSpPr>
        <p:spPr bwMode="auto">
          <a:xfrm>
            <a:off x="5520267" y="4979988"/>
            <a:ext cx="1964267" cy="519112"/>
          </a:xfrm>
          <a:prstGeom prst="rect">
            <a:avLst/>
          </a:prstGeom>
          <a:noFill/>
          <a:ln w="9525">
            <a:noFill/>
            <a:miter lim="800000"/>
            <a:headEnd/>
            <a:tailEnd/>
          </a:ln>
        </p:spPr>
        <p:txBody>
          <a:bodyPr>
            <a:spAutoFit/>
          </a:bodyPr>
          <a:lstStyle/>
          <a:p>
            <a:r>
              <a:rPr lang="en-US" sz="2800" b="1"/>
              <a:t>Cell growth</a:t>
            </a:r>
          </a:p>
        </p:txBody>
      </p:sp>
      <p:sp>
        <p:nvSpPr>
          <p:cNvPr id="35847" name="Freeform 7"/>
          <p:cNvSpPr>
            <a:spLocks/>
          </p:cNvSpPr>
          <p:nvPr/>
        </p:nvSpPr>
        <p:spPr bwMode="auto">
          <a:xfrm>
            <a:off x="5046133" y="3657600"/>
            <a:ext cx="1614311" cy="927100"/>
          </a:xfrm>
          <a:custGeom>
            <a:avLst/>
            <a:gdLst>
              <a:gd name="T0" fmla="*/ 0 w 1144"/>
              <a:gd name="T1" fmla="*/ 432 h 584"/>
              <a:gd name="T2" fmla="*/ 432 w 1144"/>
              <a:gd name="T3" fmla="*/ 576 h 584"/>
              <a:gd name="T4" fmla="*/ 1008 w 1144"/>
              <a:gd name="T5" fmla="*/ 480 h 584"/>
              <a:gd name="T6" fmla="*/ 1104 w 1144"/>
              <a:gd name="T7" fmla="*/ 192 h 584"/>
              <a:gd name="T8" fmla="*/ 768 w 1144"/>
              <a:gd name="T9" fmla="*/ 0 h 584"/>
              <a:gd name="T10" fmla="*/ 0 60000 65536"/>
              <a:gd name="T11" fmla="*/ 0 60000 65536"/>
              <a:gd name="T12" fmla="*/ 0 60000 65536"/>
              <a:gd name="T13" fmla="*/ 0 60000 65536"/>
              <a:gd name="T14" fmla="*/ 0 60000 65536"/>
              <a:gd name="T15" fmla="*/ 0 w 1144"/>
              <a:gd name="T16" fmla="*/ 0 h 584"/>
              <a:gd name="T17" fmla="*/ 1144 w 1144"/>
              <a:gd name="T18" fmla="*/ 584 h 584"/>
            </a:gdLst>
            <a:ahLst/>
            <a:cxnLst>
              <a:cxn ang="T10">
                <a:pos x="T0" y="T1"/>
              </a:cxn>
              <a:cxn ang="T11">
                <a:pos x="T2" y="T3"/>
              </a:cxn>
              <a:cxn ang="T12">
                <a:pos x="T4" y="T5"/>
              </a:cxn>
              <a:cxn ang="T13">
                <a:pos x="T6" y="T7"/>
              </a:cxn>
              <a:cxn ang="T14">
                <a:pos x="T8" y="T9"/>
              </a:cxn>
            </a:cxnLst>
            <a:rect l="T15" t="T16" r="T17" b="T18"/>
            <a:pathLst>
              <a:path w="1144" h="584">
                <a:moveTo>
                  <a:pt x="0" y="432"/>
                </a:moveTo>
                <a:cubicBezTo>
                  <a:pt x="132" y="500"/>
                  <a:pt x="264" y="568"/>
                  <a:pt x="432" y="576"/>
                </a:cubicBezTo>
                <a:cubicBezTo>
                  <a:pt x="600" y="584"/>
                  <a:pt x="896" y="544"/>
                  <a:pt x="1008" y="480"/>
                </a:cubicBezTo>
                <a:cubicBezTo>
                  <a:pt x="1120" y="416"/>
                  <a:pt x="1144" y="272"/>
                  <a:pt x="1104" y="192"/>
                </a:cubicBezTo>
                <a:cubicBezTo>
                  <a:pt x="1064" y="112"/>
                  <a:pt x="916" y="56"/>
                  <a:pt x="768" y="0"/>
                </a:cubicBezTo>
              </a:path>
            </a:pathLst>
          </a:custGeom>
          <a:noFill/>
          <a:ln w="57150">
            <a:solidFill>
              <a:schemeClr val="tx1"/>
            </a:solidFill>
            <a:round/>
            <a:headEnd/>
            <a:tailEnd type="triangle" w="med" len="med"/>
          </a:ln>
        </p:spPr>
        <p:txBody>
          <a:bodyPr/>
          <a:lstStyle/>
          <a:p>
            <a:endParaRPr lang="en-US"/>
          </a:p>
        </p:txBody>
      </p:sp>
      <p:sp>
        <p:nvSpPr>
          <p:cNvPr id="35848" name="Line 8"/>
          <p:cNvSpPr>
            <a:spLocks noChangeShapeType="1"/>
          </p:cNvSpPr>
          <p:nvPr/>
        </p:nvSpPr>
        <p:spPr bwMode="auto">
          <a:xfrm flipV="1">
            <a:off x="5503333" y="3200400"/>
            <a:ext cx="0" cy="533400"/>
          </a:xfrm>
          <a:prstGeom prst="line">
            <a:avLst/>
          </a:prstGeom>
          <a:noFill/>
          <a:ln w="57150">
            <a:solidFill>
              <a:srgbClr val="00FF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b="1" smtClean="0"/>
              <a:t>Role of Estrogen in Endometriosis</a:t>
            </a:r>
          </a:p>
        </p:txBody>
      </p:sp>
      <p:sp>
        <p:nvSpPr>
          <p:cNvPr id="36867" name="Freeform 3"/>
          <p:cNvSpPr>
            <a:spLocks/>
          </p:cNvSpPr>
          <p:nvPr/>
        </p:nvSpPr>
        <p:spPr bwMode="auto">
          <a:xfrm flipV="1">
            <a:off x="2867378" y="1905000"/>
            <a:ext cx="3465689" cy="3187700"/>
          </a:xfrm>
          <a:custGeom>
            <a:avLst/>
            <a:gdLst>
              <a:gd name="T0" fmla="*/ 96 w 1880"/>
              <a:gd name="T1" fmla="*/ 904 h 1432"/>
              <a:gd name="T2" fmla="*/ 288 w 1880"/>
              <a:gd name="T3" fmla="*/ 1096 h 1432"/>
              <a:gd name="T4" fmla="*/ 384 w 1880"/>
              <a:gd name="T5" fmla="*/ 1384 h 1432"/>
              <a:gd name="T6" fmla="*/ 960 w 1880"/>
              <a:gd name="T7" fmla="*/ 1240 h 1432"/>
              <a:gd name="T8" fmla="*/ 1248 w 1880"/>
              <a:gd name="T9" fmla="*/ 1384 h 1432"/>
              <a:gd name="T10" fmla="*/ 1824 w 1880"/>
              <a:gd name="T11" fmla="*/ 952 h 1432"/>
              <a:gd name="T12" fmla="*/ 1584 w 1880"/>
              <a:gd name="T13" fmla="*/ 472 h 1432"/>
              <a:gd name="T14" fmla="*/ 1344 w 1880"/>
              <a:gd name="T15" fmla="*/ 88 h 1432"/>
              <a:gd name="T16" fmla="*/ 624 w 1880"/>
              <a:gd name="T17" fmla="*/ 40 h 1432"/>
              <a:gd name="T18" fmla="*/ 144 w 1880"/>
              <a:gd name="T19" fmla="*/ 328 h 1432"/>
              <a:gd name="T20" fmla="*/ 96 w 1880"/>
              <a:gd name="T21" fmla="*/ 616 h 1432"/>
              <a:gd name="T22" fmla="*/ 0 w 1880"/>
              <a:gd name="T23" fmla="*/ 760 h 1432"/>
              <a:gd name="T24" fmla="*/ 96 w 1880"/>
              <a:gd name="T25" fmla="*/ 904 h 14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1432"/>
              <a:gd name="T41" fmla="*/ 1880 w 1880"/>
              <a:gd name="T42" fmla="*/ 1432 h 14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1432">
                <a:moveTo>
                  <a:pt x="96" y="904"/>
                </a:moveTo>
                <a:cubicBezTo>
                  <a:pt x="144" y="960"/>
                  <a:pt x="240" y="1016"/>
                  <a:pt x="288" y="1096"/>
                </a:cubicBezTo>
                <a:cubicBezTo>
                  <a:pt x="336" y="1176"/>
                  <a:pt x="272" y="1360"/>
                  <a:pt x="384" y="1384"/>
                </a:cubicBezTo>
                <a:cubicBezTo>
                  <a:pt x="496" y="1408"/>
                  <a:pt x="816" y="1240"/>
                  <a:pt x="960" y="1240"/>
                </a:cubicBezTo>
                <a:cubicBezTo>
                  <a:pt x="1104" y="1240"/>
                  <a:pt x="1104" y="1432"/>
                  <a:pt x="1248" y="1384"/>
                </a:cubicBezTo>
                <a:cubicBezTo>
                  <a:pt x="1392" y="1336"/>
                  <a:pt x="1768" y="1104"/>
                  <a:pt x="1824" y="952"/>
                </a:cubicBezTo>
                <a:cubicBezTo>
                  <a:pt x="1880" y="800"/>
                  <a:pt x="1664" y="616"/>
                  <a:pt x="1584" y="472"/>
                </a:cubicBezTo>
                <a:cubicBezTo>
                  <a:pt x="1504" y="328"/>
                  <a:pt x="1504" y="160"/>
                  <a:pt x="1344" y="88"/>
                </a:cubicBezTo>
                <a:cubicBezTo>
                  <a:pt x="1184" y="16"/>
                  <a:pt x="824" y="0"/>
                  <a:pt x="624" y="40"/>
                </a:cubicBezTo>
                <a:cubicBezTo>
                  <a:pt x="424" y="80"/>
                  <a:pt x="232" y="232"/>
                  <a:pt x="144" y="328"/>
                </a:cubicBezTo>
                <a:cubicBezTo>
                  <a:pt x="56" y="424"/>
                  <a:pt x="120" y="544"/>
                  <a:pt x="96" y="616"/>
                </a:cubicBezTo>
                <a:cubicBezTo>
                  <a:pt x="72" y="688"/>
                  <a:pt x="0" y="712"/>
                  <a:pt x="0" y="760"/>
                </a:cubicBezTo>
                <a:cubicBezTo>
                  <a:pt x="0" y="808"/>
                  <a:pt x="48" y="848"/>
                  <a:pt x="96" y="904"/>
                </a:cubicBezTo>
                <a:close/>
              </a:path>
            </a:pathLst>
          </a:custGeom>
          <a:solidFill>
            <a:schemeClr val="accent1"/>
          </a:solidFill>
          <a:ln w="9525">
            <a:solidFill>
              <a:schemeClr val="tx1"/>
            </a:solidFill>
            <a:round/>
            <a:headEnd/>
            <a:tailEnd/>
          </a:ln>
        </p:spPr>
        <p:txBody>
          <a:bodyPr/>
          <a:lstStyle/>
          <a:p>
            <a:endParaRPr lang="en-US"/>
          </a:p>
        </p:txBody>
      </p:sp>
      <p:sp>
        <p:nvSpPr>
          <p:cNvPr id="36868" name="Text Box 4"/>
          <p:cNvSpPr txBox="1">
            <a:spLocks noChangeArrowheads="1"/>
          </p:cNvSpPr>
          <p:nvPr/>
        </p:nvSpPr>
        <p:spPr bwMode="auto">
          <a:xfrm>
            <a:off x="3516489" y="2528889"/>
            <a:ext cx="2029178" cy="579437"/>
          </a:xfrm>
          <a:prstGeom prst="rect">
            <a:avLst/>
          </a:prstGeom>
          <a:noFill/>
          <a:ln w="9525">
            <a:noFill/>
            <a:miter lim="800000"/>
            <a:headEnd/>
            <a:tailEnd/>
          </a:ln>
        </p:spPr>
        <p:txBody>
          <a:bodyPr wrap="none">
            <a:spAutoFit/>
          </a:bodyPr>
          <a:lstStyle/>
          <a:p>
            <a:r>
              <a:rPr lang="en-US" sz="3200" b="1">
                <a:solidFill>
                  <a:srgbClr val="FFCC00"/>
                </a:solidFill>
              </a:rPr>
              <a:t>Aromatase</a:t>
            </a:r>
          </a:p>
        </p:txBody>
      </p:sp>
      <p:sp>
        <p:nvSpPr>
          <p:cNvPr id="36869" name="Text Box 5"/>
          <p:cNvSpPr txBox="1">
            <a:spLocks noChangeArrowheads="1"/>
          </p:cNvSpPr>
          <p:nvPr/>
        </p:nvSpPr>
        <p:spPr bwMode="auto">
          <a:xfrm>
            <a:off x="3527778" y="3721100"/>
            <a:ext cx="1850443" cy="646331"/>
          </a:xfrm>
          <a:prstGeom prst="rect">
            <a:avLst/>
          </a:prstGeom>
          <a:noFill/>
          <a:ln w="9525">
            <a:noFill/>
            <a:miter lim="800000"/>
            <a:headEnd/>
            <a:tailEnd/>
          </a:ln>
        </p:spPr>
        <p:txBody>
          <a:bodyPr wrap="none">
            <a:spAutoFit/>
          </a:bodyPr>
          <a:lstStyle/>
          <a:p>
            <a:r>
              <a:rPr lang="en-US" sz="3600" b="1">
                <a:solidFill>
                  <a:srgbClr val="00FF00"/>
                </a:solidFill>
              </a:rPr>
              <a:t>Estrogen</a:t>
            </a:r>
          </a:p>
        </p:txBody>
      </p:sp>
      <p:sp>
        <p:nvSpPr>
          <p:cNvPr id="36870" name="Line 6"/>
          <p:cNvSpPr>
            <a:spLocks noChangeShapeType="1"/>
          </p:cNvSpPr>
          <p:nvPr/>
        </p:nvSpPr>
        <p:spPr bwMode="auto">
          <a:xfrm>
            <a:off x="4504267" y="3187700"/>
            <a:ext cx="0" cy="533400"/>
          </a:xfrm>
          <a:prstGeom prst="line">
            <a:avLst/>
          </a:prstGeom>
          <a:noFill/>
          <a:ln w="76200">
            <a:solidFill>
              <a:schemeClr val="tx1"/>
            </a:solidFill>
            <a:round/>
            <a:headEnd/>
            <a:tailEnd type="triangle" w="med" len="med"/>
          </a:ln>
        </p:spPr>
        <p:txBody>
          <a:bodyPr/>
          <a:lstStyle/>
          <a:p>
            <a:endParaRPr lang="en-US"/>
          </a:p>
        </p:txBody>
      </p:sp>
      <p:sp>
        <p:nvSpPr>
          <p:cNvPr id="36871" name="Line 8"/>
          <p:cNvSpPr>
            <a:spLocks noChangeShapeType="1"/>
          </p:cNvSpPr>
          <p:nvPr/>
        </p:nvSpPr>
        <p:spPr bwMode="auto">
          <a:xfrm>
            <a:off x="4504267" y="4406900"/>
            <a:ext cx="812800" cy="1066800"/>
          </a:xfrm>
          <a:prstGeom prst="line">
            <a:avLst/>
          </a:prstGeom>
          <a:noFill/>
          <a:ln w="57150">
            <a:solidFill>
              <a:schemeClr val="tx1"/>
            </a:solidFill>
            <a:round/>
            <a:headEnd/>
            <a:tailEnd type="triangle" w="med" len="med"/>
          </a:ln>
        </p:spPr>
        <p:txBody>
          <a:bodyPr/>
          <a:lstStyle/>
          <a:p>
            <a:endParaRPr lang="en-US"/>
          </a:p>
        </p:txBody>
      </p:sp>
      <p:sp>
        <p:nvSpPr>
          <p:cNvPr id="36872" name="Text Box 9"/>
          <p:cNvSpPr txBox="1">
            <a:spLocks noChangeArrowheads="1"/>
          </p:cNvSpPr>
          <p:nvPr/>
        </p:nvSpPr>
        <p:spPr bwMode="auto">
          <a:xfrm>
            <a:off x="5249333" y="5411788"/>
            <a:ext cx="1964267" cy="519112"/>
          </a:xfrm>
          <a:prstGeom prst="rect">
            <a:avLst/>
          </a:prstGeom>
          <a:noFill/>
          <a:ln w="9525">
            <a:noFill/>
            <a:miter lim="800000"/>
            <a:headEnd/>
            <a:tailEnd/>
          </a:ln>
        </p:spPr>
        <p:txBody>
          <a:bodyPr>
            <a:spAutoFit/>
          </a:bodyPr>
          <a:lstStyle/>
          <a:p>
            <a:r>
              <a:rPr lang="en-US" sz="2800" b="1"/>
              <a:t>Cell growth</a:t>
            </a:r>
          </a:p>
        </p:txBody>
      </p:sp>
      <p:sp>
        <p:nvSpPr>
          <p:cNvPr id="36873" name="Freeform 10"/>
          <p:cNvSpPr>
            <a:spLocks/>
          </p:cNvSpPr>
          <p:nvPr/>
        </p:nvSpPr>
        <p:spPr bwMode="auto">
          <a:xfrm>
            <a:off x="4775200" y="4089400"/>
            <a:ext cx="1614311" cy="927100"/>
          </a:xfrm>
          <a:custGeom>
            <a:avLst/>
            <a:gdLst>
              <a:gd name="T0" fmla="*/ 0 w 1144"/>
              <a:gd name="T1" fmla="*/ 432 h 584"/>
              <a:gd name="T2" fmla="*/ 432 w 1144"/>
              <a:gd name="T3" fmla="*/ 576 h 584"/>
              <a:gd name="T4" fmla="*/ 1008 w 1144"/>
              <a:gd name="T5" fmla="*/ 480 h 584"/>
              <a:gd name="T6" fmla="*/ 1104 w 1144"/>
              <a:gd name="T7" fmla="*/ 192 h 584"/>
              <a:gd name="T8" fmla="*/ 768 w 1144"/>
              <a:gd name="T9" fmla="*/ 0 h 584"/>
              <a:gd name="T10" fmla="*/ 0 60000 65536"/>
              <a:gd name="T11" fmla="*/ 0 60000 65536"/>
              <a:gd name="T12" fmla="*/ 0 60000 65536"/>
              <a:gd name="T13" fmla="*/ 0 60000 65536"/>
              <a:gd name="T14" fmla="*/ 0 60000 65536"/>
              <a:gd name="T15" fmla="*/ 0 w 1144"/>
              <a:gd name="T16" fmla="*/ 0 h 584"/>
              <a:gd name="T17" fmla="*/ 1144 w 1144"/>
              <a:gd name="T18" fmla="*/ 584 h 584"/>
            </a:gdLst>
            <a:ahLst/>
            <a:cxnLst>
              <a:cxn ang="T10">
                <a:pos x="T0" y="T1"/>
              </a:cxn>
              <a:cxn ang="T11">
                <a:pos x="T2" y="T3"/>
              </a:cxn>
              <a:cxn ang="T12">
                <a:pos x="T4" y="T5"/>
              </a:cxn>
              <a:cxn ang="T13">
                <a:pos x="T6" y="T7"/>
              </a:cxn>
              <a:cxn ang="T14">
                <a:pos x="T8" y="T9"/>
              </a:cxn>
            </a:cxnLst>
            <a:rect l="T15" t="T16" r="T17" b="T18"/>
            <a:pathLst>
              <a:path w="1144" h="584">
                <a:moveTo>
                  <a:pt x="0" y="432"/>
                </a:moveTo>
                <a:cubicBezTo>
                  <a:pt x="132" y="500"/>
                  <a:pt x="264" y="568"/>
                  <a:pt x="432" y="576"/>
                </a:cubicBezTo>
                <a:cubicBezTo>
                  <a:pt x="600" y="584"/>
                  <a:pt x="896" y="544"/>
                  <a:pt x="1008" y="480"/>
                </a:cubicBezTo>
                <a:cubicBezTo>
                  <a:pt x="1120" y="416"/>
                  <a:pt x="1144" y="272"/>
                  <a:pt x="1104" y="192"/>
                </a:cubicBezTo>
                <a:cubicBezTo>
                  <a:pt x="1064" y="112"/>
                  <a:pt x="916" y="56"/>
                  <a:pt x="768" y="0"/>
                </a:cubicBezTo>
              </a:path>
            </a:pathLst>
          </a:custGeom>
          <a:noFill/>
          <a:ln w="57150">
            <a:solidFill>
              <a:schemeClr val="tx1"/>
            </a:solidFill>
            <a:round/>
            <a:headEnd/>
            <a:tailEnd type="triangle" w="med" len="med"/>
          </a:ln>
        </p:spPr>
        <p:txBody>
          <a:bodyPr/>
          <a:lstStyle/>
          <a:p>
            <a:endParaRPr lang="en-US"/>
          </a:p>
        </p:txBody>
      </p:sp>
      <p:sp>
        <p:nvSpPr>
          <p:cNvPr id="36874" name="Line 13"/>
          <p:cNvSpPr>
            <a:spLocks noChangeShapeType="1"/>
          </p:cNvSpPr>
          <p:nvPr/>
        </p:nvSpPr>
        <p:spPr bwMode="auto">
          <a:xfrm flipV="1">
            <a:off x="5588000" y="2463800"/>
            <a:ext cx="0" cy="533400"/>
          </a:xfrm>
          <a:prstGeom prst="line">
            <a:avLst/>
          </a:prstGeom>
          <a:noFill/>
          <a:ln w="57150">
            <a:solidFill>
              <a:srgbClr val="FFCC00"/>
            </a:solidFill>
            <a:round/>
            <a:headEnd/>
            <a:tailEnd type="triangle" w="med" len="med"/>
          </a:ln>
        </p:spPr>
        <p:txBody>
          <a:bodyPr/>
          <a:lstStyle/>
          <a:p>
            <a:endParaRPr lang="en-US"/>
          </a:p>
        </p:txBody>
      </p:sp>
      <p:sp>
        <p:nvSpPr>
          <p:cNvPr id="36875" name="Line 14"/>
          <p:cNvSpPr>
            <a:spLocks noChangeShapeType="1"/>
          </p:cNvSpPr>
          <p:nvPr/>
        </p:nvSpPr>
        <p:spPr bwMode="auto">
          <a:xfrm flipV="1">
            <a:off x="5503333" y="3683000"/>
            <a:ext cx="0" cy="533400"/>
          </a:xfrm>
          <a:prstGeom prst="line">
            <a:avLst/>
          </a:prstGeom>
          <a:noFill/>
          <a:ln w="57150">
            <a:solidFill>
              <a:srgbClr val="00FF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b="1" smtClean="0"/>
              <a:t>Role of Estrogen in Endometriosis</a:t>
            </a:r>
          </a:p>
        </p:txBody>
      </p:sp>
      <p:sp>
        <p:nvSpPr>
          <p:cNvPr id="37891" name="Freeform 3"/>
          <p:cNvSpPr>
            <a:spLocks/>
          </p:cNvSpPr>
          <p:nvPr/>
        </p:nvSpPr>
        <p:spPr bwMode="auto">
          <a:xfrm flipV="1">
            <a:off x="2867378" y="1905000"/>
            <a:ext cx="3465689" cy="3187700"/>
          </a:xfrm>
          <a:custGeom>
            <a:avLst/>
            <a:gdLst>
              <a:gd name="T0" fmla="*/ 96 w 1880"/>
              <a:gd name="T1" fmla="*/ 904 h 1432"/>
              <a:gd name="T2" fmla="*/ 288 w 1880"/>
              <a:gd name="T3" fmla="*/ 1096 h 1432"/>
              <a:gd name="T4" fmla="*/ 384 w 1880"/>
              <a:gd name="T5" fmla="*/ 1384 h 1432"/>
              <a:gd name="T6" fmla="*/ 960 w 1880"/>
              <a:gd name="T7" fmla="*/ 1240 h 1432"/>
              <a:gd name="T8" fmla="*/ 1248 w 1880"/>
              <a:gd name="T9" fmla="*/ 1384 h 1432"/>
              <a:gd name="T10" fmla="*/ 1824 w 1880"/>
              <a:gd name="T11" fmla="*/ 952 h 1432"/>
              <a:gd name="T12" fmla="*/ 1584 w 1880"/>
              <a:gd name="T13" fmla="*/ 472 h 1432"/>
              <a:gd name="T14" fmla="*/ 1344 w 1880"/>
              <a:gd name="T15" fmla="*/ 88 h 1432"/>
              <a:gd name="T16" fmla="*/ 624 w 1880"/>
              <a:gd name="T17" fmla="*/ 40 h 1432"/>
              <a:gd name="T18" fmla="*/ 144 w 1880"/>
              <a:gd name="T19" fmla="*/ 328 h 1432"/>
              <a:gd name="T20" fmla="*/ 96 w 1880"/>
              <a:gd name="T21" fmla="*/ 616 h 1432"/>
              <a:gd name="T22" fmla="*/ 0 w 1880"/>
              <a:gd name="T23" fmla="*/ 760 h 1432"/>
              <a:gd name="T24" fmla="*/ 96 w 1880"/>
              <a:gd name="T25" fmla="*/ 904 h 14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1432"/>
              <a:gd name="T41" fmla="*/ 1880 w 1880"/>
              <a:gd name="T42" fmla="*/ 1432 h 14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1432">
                <a:moveTo>
                  <a:pt x="96" y="904"/>
                </a:moveTo>
                <a:cubicBezTo>
                  <a:pt x="144" y="960"/>
                  <a:pt x="240" y="1016"/>
                  <a:pt x="288" y="1096"/>
                </a:cubicBezTo>
                <a:cubicBezTo>
                  <a:pt x="336" y="1176"/>
                  <a:pt x="272" y="1360"/>
                  <a:pt x="384" y="1384"/>
                </a:cubicBezTo>
                <a:cubicBezTo>
                  <a:pt x="496" y="1408"/>
                  <a:pt x="816" y="1240"/>
                  <a:pt x="960" y="1240"/>
                </a:cubicBezTo>
                <a:cubicBezTo>
                  <a:pt x="1104" y="1240"/>
                  <a:pt x="1104" y="1432"/>
                  <a:pt x="1248" y="1384"/>
                </a:cubicBezTo>
                <a:cubicBezTo>
                  <a:pt x="1392" y="1336"/>
                  <a:pt x="1768" y="1104"/>
                  <a:pt x="1824" y="952"/>
                </a:cubicBezTo>
                <a:cubicBezTo>
                  <a:pt x="1880" y="800"/>
                  <a:pt x="1664" y="616"/>
                  <a:pt x="1584" y="472"/>
                </a:cubicBezTo>
                <a:cubicBezTo>
                  <a:pt x="1504" y="328"/>
                  <a:pt x="1504" y="160"/>
                  <a:pt x="1344" y="88"/>
                </a:cubicBezTo>
                <a:cubicBezTo>
                  <a:pt x="1184" y="16"/>
                  <a:pt x="824" y="0"/>
                  <a:pt x="624" y="40"/>
                </a:cubicBezTo>
                <a:cubicBezTo>
                  <a:pt x="424" y="80"/>
                  <a:pt x="232" y="232"/>
                  <a:pt x="144" y="328"/>
                </a:cubicBezTo>
                <a:cubicBezTo>
                  <a:pt x="56" y="424"/>
                  <a:pt x="120" y="544"/>
                  <a:pt x="96" y="616"/>
                </a:cubicBezTo>
                <a:cubicBezTo>
                  <a:pt x="72" y="688"/>
                  <a:pt x="0" y="712"/>
                  <a:pt x="0" y="760"/>
                </a:cubicBezTo>
                <a:cubicBezTo>
                  <a:pt x="0" y="808"/>
                  <a:pt x="48" y="848"/>
                  <a:pt x="96" y="904"/>
                </a:cubicBezTo>
                <a:close/>
              </a:path>
            </a:pathLst>
          </a:custGeom>
          <a:solidFill>
            <a:schemeClr val="accent1"/>
          </a:solidFill>
          <a:ln w="9525">
            <a:solidFill>
              <a:schemeClr val="tx1"/>
            </a:solidFill>
            <a:round/>
            <a:headEnd/>
            <a:tailEnd/>
          </a:ln>
        </p:spPr>
        <p:txBody>
          <a:bodyPr/>
          <a:lstStyle/>
          <a:p>
            <a:endParaRPr lang="en-US"/>
          </a:p>
        </p:txBody>
      </p:sp>
      <p:sp>
        <p:nvSpPr>
          <p:cNvPr id="37892" name="Text Box 4"/>
          <p:cNvSpPr txBox="1">
            <a:spLocks noChangeArrowheads="1"/>
          </p:cNvSpPr>
          <p:nvPr/>
        </p:nvSpPr>
        <p:spPr bwMode="auto">
          <a:xfrm>
            <a:off x="3516489" y="2528889"/>
            <a:ext cx="2029178" cy="579437"/>
          </a:xfrm>
          <a:prstGeom prst="rect">
            <a:avLst/>
          </a:prstGeom>
          <a:noFill/>
          <a:ln w="9525">
            <a:noFill/>
            <a:miter lim="800000"/>
            <a:headEnd/>
            <a:tailEnd/>
          </a:ln>
        </p:spPr>
        <p:txBody>
          <a:bodyPr wrap="none">
            <a:spAutoFit/>
          </a:bodyPr>
          <a:lstStyle/>
          <a:p>
            <a:r>
              <a:rPr lang="en-US" sz="3200" b="1">
                <a:solidFill>
                  <a:srgbClr val="FFCC00"/>
                </a:solidFill>
              </a:rPr>
              <a:t>Aromatase</a:t>
            </a:r>
          </a:p>
        </p:txBody>
      </p:sp>
      <p:sp>
        <p:nvSpPr>
          <p:cNvPr id="37893" name="Text Box 5"/>
          <p:cNvSpPr txBox="1">
            <a:spLocks noChangeArrowheads="1"/>
          </p:cNvSpPr>
          <p:nvPr/>
        </p:nvSpPr>
        <p:spPr bwMode="auto">
          <a:xfrm>
            <a:off x="3527778" y="3721100"/>
            <a:ext cx="1850443" cy="646331"/>
          </a:xfrm>
          <a:prstGeom prst="rect">
            <a:avLst/>
          </a:prstGeom>
          <a:noFill/>
          <a:ln w="9525">
            <a:noFill/>
            <a:miter lim="800000"/>
            <a:headEnd/>
            <a:tailEnd/>
          </a:ln>
        </p:spPr>
        <p:txBody>
          <a:bodyPr wrap="none">
            <a:spAutoFit/>
          </a:bodyPr>
          <a:lstStyle/>
          <a:p>
            <a:r>
              <a:rPr lang="en-US" sz="3600" b="1">
                <a:solidFill>
                  <a:srgbClr val="00FF00"/>
                </a:solidFill>
              </a:rPr>
              <a:t>Estrogen</a:t>
            </a:r>
          </a:p>
        </p:txBody>
      </p:sp>
      <p:sp>
        <p:nvSpPr>
          <p:cNvPr id="37894" name="Line 6"/>
          <p:cNvSpPr>
            <a:spLocks noChangeShapeType="1"/>
          </p:cNvSpPr>
          <p:nvPr/>
        </p:nvSpPr>
        <p:spPr bwMode="auto">
          <a:xfrm>
            <a:off x="4504267" y="3187700"/>
            <a:ext cx="0" cy="533400"/>
          </a:xfrm>
          <a:prstGeom prst="line">
            <a:avLst/>
          </a:prstGeom>
          <a:noFill/>
          <a:ln w="76200">
            <a:solidFill>
              <a:schemeClr val="tx1"/>
            </a:solidFill>
            <a:round/>
            <a:headEnd/>
            <a:tailEnd type="triangle" w="med" len="med"/>
          </a:ln>
        </p:spPr>
        <p:txBody>
          <a:bodyPr/>
          <a:lstStyle/>
          <a:p>
            <a:endParaRPr lang="en-US"/>
          </a:p>
        </p:txBody>
      </p:sp>
      <p:sp>
        <p:nvSpPr>
          <p:cNvPr id="37895" name="Line 7"/>
          <p:cNvSpPr>
            <a:spLocks noChangeShapeType="1"/>
          </p:cNvSpPr>
          <p:nvPr/>
        </p:nvSpPr>
        <p:spPr bwMode="auto">
          <a:xfrm>
            <a:off x="4504267" y="4406900"/>
            <a:ext cx="812800" cy="1066800"/>
          </a:xfrm>
          <a:prstGeom prst="line">
            <a:avLst/>
          </a:prstGeom>
          <a:noFill/>
          <a:ln w="57150">
            <a:solidFill>
              <a:schemeClr val="tx1"/>
            </a:solidFill>
            <a:round/>
            <a:headEnd/>
            <a:tailEnd type="triangle" w="med" len="med"/>
          </a:ln>
        </p:spPr>
        <p:txBody>
          <a:bodyPr/>
          <a:lstStyle/>
          <a:p>
            <a:endParaRPr lang="en-US"/>
          </a:p>
        </p:txBody>
      </p:sp>
      <p:sp>
        <p:nvSpPr>
          <p:cNvPr id="37896" name="Text Box 8"/>
          <p:cNvSpPr txBox="1">
            <a:spLocks noChangeArrowheads="1"/>
          </p:cNvSpPr>
          <p:nvPr/>
        </p:nvSpPr>
        <p:spPr bwMode="auto">
          <a:xfrm>
            <a:off x="5249333" y="5411788"/>
            <a:ext cx="1964267" cy="519112"/>
          </a:xfrm>
          <a:prstGeom prst="rect">
            <a:avLst/>
          </a:prstGeom>
          <a:noFill/>
          <a:ln w="9525">
            <a:noFill/>
            <a:miter lim="800000"/>
            <a:headEnd/>
            <a:tailEnd/>
          </a:ln>
        </p:spPr>
        <p:txBody>
          <a:bodyPr>
            <a:spAutoFit/>
          </a:bodyPr>
          <a:lstStyle/>
          <a:p>
            <a:r>
              <a:rPr lang="en-US" sz="2800" b="1"/>
              <a:t>Cell growth</a:t>
            </a:r>
          </a:p>
        </p:txBody>
      </p:sp>
      <p:sp>
        <p:nvSpPr>
          <p:cNvPr id="37897" name="Freeform 9"/>
          <p:cNvSpPr>
            <a:spLocks/>
          </p:cNvSpPr>
          <p:nvPr/>
        </p:nvSpPr>
        <p:spPr bwMode="auto">
          <a:xfrm>
            <a:off x="4775200" y="4089400"/>
            <a:ext cx="1614311" cy="927100"/>
          </a:xfrm>
          <a:custGeom>
            <a:avLst/>
            <a:gdLst>
              <a:gd name="T0" fmla="*/ 0 w 1144"/>
              <a:gd name="T1" fmla="*/ 432 h 584"/>
              <a:gd name="T2" fmla="*/ 432 w 1144"/>
              <a:gd name="T3" fmla="*/ 576 h 584"/>
              <a:gd name="T4" fmla="*/ 1008 w 1144"/>
              <a:gd name="T5" fmla="*/ 480 h 584"/>
              <a:gd name="T6" fmla="*/ 1104 w 1144"/>
              <a:gd name="T7" fmla="*/ 192 h 584"/>
              <a:gd name="T8" fmla="*/ 768 w 1144"/>
              <a:gd name="T9" fmla="*/ 0 h 584"/>
              <a:gd name="T10" fmla="*/ 0 60000 65536"/>
              <a:gd name="T11" fmla="*/ 0 60000 65536"/>
              <a:gd name="T12" fmla="*/ 0 60000 65536"/>
              <a:gd name="T13" fmla="*/ 0 60000 65536"/>
              <a:gd name="T14" fmla="*/ 0 60000 65536"/>
              <a:gd name="T15" fmla="*/ 0 w 1144"/>
              <a:gd name="T16" fmla="*/ 0 h 584"/>
              <a:gd name="T17" fmla="*/ 1144 w 1144"/>
              <a:gd name="T18" fmla="*/ 584 h 584"/>
            </a:gdLst>
            <a:ahLst/>
            <a:cxnLst>
              <a:cxn ang="T10">
                <a:pos x="T0" y="T1"/>
              </a:cxn>
              <a:cxn ang="T11">
                <a:pos x="T2" y="T3"/>
              </a:cxn>
              <a:cxn ang="T12">
                <a:pos x="T4" y="T5"/>
              </a:cxn>
              <a:cxn ang="T13">
                <a:pos x="T6" y="T7"/>
              </a:cxn>
              <a:cxn ang="T14">
                <a:pos x="T8" y="T9"/>
              </a:cxn>
            </a:cxnLst>
            <a:rect l="T15" t="T16" r="T17" b="T18"/>
            <a:pathLst>
              <a:path w="1144" h="584">
                <a:moveTo>
                  <a:pt x="0" y="432"/>
                </a:moveTo>
                <a:cubicBezTo>
                  <a:pt x="132" y="500"/>
                  <a:pt x="264" y="568"/>
                  <a:pt x="432" y="576"/>
                </a:cubicBezTo>
                <a:cubicBezTo>
                  <a:pt x="600" y="584"/>
                  <a:pt x="896" y="544"/>
                  <a:pt x="1008" y="480"/>
                </a:cubicBezTo>
                <a:cubicBezTo>
                  <a:pt x="1120" y="416"/>
                  <a:pt x="1144" y="272"/>
                  <a:pt x="1104" y="192"/>
                </a:cubicBezTo>
                <a:cubicBezTo>
                  <a:pt x="1064" y="112"/>
                  <a:pt x="916" y="56"/>
                  <a:pt x="768" y="0"/>
                </a:cubicBezTo>
              </a:path>
            </a:pathLst>
          </a:custGeom>
          <a:noFill/>
          <a:ln w="57150">
            <a:solidFill>
              <a:schemeClr val="tx1"/>
            </a:solidFill>
            <a:round/>
            <a:headEnd/>
            <a:tailEnd type="triangle" w="med" len="med"/>
          </a:ln>
        </p:spPr>
        <p:txBody>
          <a:bodyPr/>
          <a:lstStyle/>
          <a:p>
            <a:endParaRPr lang="en-US"/>
          </a:p>
        </p:txBody>
      </p:sp>
      <p:sp>
        <p:nvSpPr>
          <p:cNvPr id="37898" name="Line 10"/>
          <p:cNvSpPr>
            <a:spLocks noChangeShapeType="1"/>
          </p:cNvSpPr>
          <p:nvPr/>
        </p:nvSpPr>
        <p:spPr bwMode="auto">
          <a:xfrm flipV="1">
            <a:off x="5588000" y="2463800"/>
            <a:ext cx="0" cy="533400"/>
          </a:xfrm>
          <a:prstGeom prst="line">
            <a:avLst/>
          </a:prstGeom>
          <a:noFill/>
          <a:ln w="57150">
            <a:solidFill>
              <a:srgbClr val="FFCC00"/>
            </a:solidFill>
            <a:round/>
            <a:headEnd/>
            <a:tailEnd type="triangle" w="med" len="med"/>
          </a:ln>
        </p:spPr>
        <p:txBody>
          <a:bodyPr/>
          <a:lstStyle/>
          <a:p>
            <a:endParaRPr lang="en-US"/>
          </a:p>
        </p:txBody>
      </p:sp>
      <p:sp>
        <p:nvSpPr>
          <p:cNvPr id="37899" name="Line 11"/>
          <p:cNvSpPr>
            <a:spLocks noChangeShapeType="1"/>
          </p:cNvSpPr>
          <p:nvPr/>
        </p:nvSpPr>
        <p:spPr bwMode="auto">
          <a:xfrm flipV="1">
            <a:off x="5503333" y="3683000"/>
            <a:ext cx="0" cy="533400"/>
          </a:xfrm>
          <a:prstGeom prst="line">
            <a:avLst/>
          </a:prstGeom>
          <a:noFill/>
          <a:ln w="57150">
            <a:solidFill>
              <a:srgbClr val="00FF00"/>
            </a:solidFill>
            <a:round/>
            <a:headEnd/>
            <a:tailEnd type="triangle" w="med" len="med"/>
          </a:ln>
        </p:spPr>
        <p:txBody>
          <a:bodyPr/>
          <a:lstStyle/>
          <a:p>
            <a:endParaRPr lang="en-US"/>
          </a:p>
        </p:txBody>
      </p:sp>
      <p:sp>
        <p:nvSpPr>
          <p:cNvPr id="37900" name="Text Box 12"/>
          <p:cNvSpPr txBox="1">
            <a:spLocks noChangeArrowheads="1"/>
          </p:cNvSpPr>
          <p:nvPr/>
        </p:nvSpPr>
        <p:spPr bwMode="auto">
          <a:xfrm>
            <a:off x="1185334" y="2593976"/>
            <a:ext cx="1431867" cy="830997"/>
          </a:xfrm>
          <a:prstGeom prst="rect">
            <a:avLst/>
          </a:prstGeom>
          <a:noFill/>
          <a:ln w="9525">
            <a:noFill/>
            <a:miter lim="800000"/>
            <a:headEnd/>
            <a:tailEnd/>
          </a:ln>
        </p:spPr>
        <p:txBody>
          <a:bodyPr wrap="none">
            <a:spAutoFit/>
          </a:bodyPr>
          <a:lstStyle/>
          <a:p>
            <a:pPr algn="ctr"/>
            <a:r>
              <a:rPr lang="en-US" sz="2400" b="1"/>
              <a:t>PGE2</a:t>
            </a:r>
          </a:p>
          <a:p>
            <a:pPr algn="ctr"/>
            <a:r>
              <a:rPr lang="en-US" sz="2400" b="1"/>
              <a:t>Cytokines</a:t>
            </a:r>
          </a:p>
        </p:txBody>
      </p:sp>
      <p:sp>
        <p:nvSpPr>
          <p:cNvPr id="37901" name="Freeform 13"/>
          <p:cNvSpPr>
            <a:spLocks/>
          </p:cNvSpPr>
          <p:nvPr/>
        </p:nvSpPr>
        <p:spPr bwMode="auto">
          <a:xfrm>
            <a:off x="2065867" y="3340100"/>
            <a:ext cx="1354667" cy="711200"/>
          </a:xfrm>
          <a:custGeom>
            <a:avLst/>
            <a:gdLst>
              <a:gd name="T0" fmla="*/ 960 w 960"/>
              <a:gd name="T1" fmla="*/ 0 h 448"/>
              <a:gd name="T2" fmla="*/ 336 w 960"/>
              <a:gd name="T3" fmla="*/ 432 h 448"/>
              <a:gd name="T4" fmla="*/ 0 w 960"/>
              <a:gd name="T5" fmla="*/ 96 h 448"/>
              <a:gd name="T6" fmla="*/ 0 60000 65536"/>
              <a:gd name="T7" fmla="*/ 0 60000 65536"/>
              <a:gd name="T8" fmla="*/ 0 60000 65536"/>
              <a:gd name="T9" fmla="*/ 0 w 960"/>
              <a:gd name="T10" fmla="*/ 0 h 448"/>
              <a:gd name="T11" fmla="*/ 960 w 960"/>
              <a:gd name="T12" fmla="*/ 448 h 448"/>
            </a:gdLst>
            <a:ahLst/>
            <a:cxnLst>
              <a:cxn ang="T6">
                <a:pos x="T0" y="T1"/>
              </a:cxn>
              <a:cxn ang="T7">
                <a:pos x="T2" y="T3"/>
              </a:cxn>
              <a:cxn ang="T8">
                <a:pos x="T4" y="T5"/>
              </a:cxn>
            </a:cxnLst>
            <a:rect l="T9" t="T10" r="T11" b="T12"/>
            <a:pathLst>
              <a:path w="960" h="448">
                <a:moveTo>
                  <a:pt x="960" y="0"/>
                </a:moveTo>
                <a:cubicBezTo>
                  <a:pt x="728" y="208"/>
                  <a:pt x="496" y="416"/>
                  <a:pt x="336" y="432"/>
                </a:cubicBezTo>
                <a:cubicBezTo>
                  <a:pt x="176" y="448"/>
                  <a:pt x="88" y="272"/>
                  <a:pt x="0" y="96"/>
                </a:cubicBezTo>
              </a:path>
            </a:pathLst>
          </a:custGeom>
          <a:noFill/>
          <a:ln w="57150">
            <a:solidFill>
              <a:schemeClr val="tx1"/>
            </a:solidFill>
            <a:round/>
            <a:headEnd/>
            <a:tailEnd type="triangle" w="med" len="med"/>
          </a:ln>
        </p:spPr>
        <p:txBody>
          <a:bodyPr/>
          <a:lstStyle/>
          <a:p>
            <a:endParaRPr lang="en-US"/>
          </a:p>
        </p:txBody>
      </p:sp>
      <p:sp>
        <p:nvSpPr>
          <p:cNvPr id="37902" name="Freeform 14"/>
          <p:cNvSpPr>
            <a:spLocks/>
          </p:cNvSpPr>
          <p:nvPr/>
        </p:nvSpPr>
        <p:spPr bwMode="auto">
          <a:xfrm rot="-10581895">
            <a:off x="2132190" y="1978025"/>
            <a:ext cx="2099733" cy="609600"/>
          </a:xfrm>
          <a:custGeom>
            <a:avLst/>
            <a:gdLst>
              <a:gd name="T0" fmla="*/ 960 w 960"/>
              <a:gd name="T1" fmla="*/ 0 h 448"/>
              <a:gd name="T2" fmla="*/ 336 w 960"/>
              <a:gd name="T3" fmla="*/ 432 h 448"/>
              <a:gd name="T4" fmla="*/ 0 w 960"/>
              <a:gd name="T5" fmla="*/ 96 h 448"/>
              <a:gd name="T6" fmla="*/ 0 60000 65536"/>
              <a:gd name="T7" fmla="*/ 0 60000 65536"/>
              <a:gd name="T8" fmla="*/ 0 60000 65536"/>
              <a:gd name="T9" fmla="*/ 0 w 960"/>
              <a:gd name="T10" fmla="*/ 0 h 448"/>
              <a:gd name="T11" fmla="*/ 960 w 960"/>
              <a:gd name="T12" fmla="*/ 448 h 448"/>
            </a:gdLst>
            <a:ahLst/>
            <a:cxnLst>
              <a:cxn ang="T6">
                <a:pos x="T0" y="T1"/>
              </a:cxn>
              <a:cxn ang="T7">
                <a:pos x="T2" y="T3"/>
              </a:cxn>
              <a:cxn ang="T8">
                <a:pos x="T4" y="T5"/>
              </a:cxn>
            </a:cxnLst>
            <a:rect l="T9" t="T10" r="T11" b="T12"/>
            <a:pathLst>
              <a:path w="960" h="448">
                <a:moveTo>
                  <a:pt x="960" y="0"/>
                </a:moveTo>
                <a:cubicBezTo>
                  <a:pt x="728" y="208"/>
                  <a:pt x="496" y="416"/>
                  <a:pt x="336" y="432"/>
                </a:cubicBezTo>
                <a:cubicBezTo>
                  <a:pt x="176" y="448"/>
                  <a:pt x="88" y="272"/>
                  <a:pt x="0" y="96"/>
                </a:cubicBezTo>
              </a:path>
            </a:pathLst>
          </a:cu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1143000"/>
          </a:xfrm>
        </p:spPr>
        <p:txBody>
          <a:bodyPr/>
          <a:lstStyle/>
          <a:p>
            <a:pPr eaLnBrk="1" hangingPunct="1"/>
            <a:r>
              <a:rPr lang="en-US" dirty="0" err="1" smtClean="0">
                <a:solidFill>
                  <a:schemeClr val="accent2">
                    <a:lumMod val="40000"/>
                    <a:lumOff val="60000"/>
                  </a:schemeClr>
                </a:solidFill>
                <a:effectLst>
                  <a:outerShdw blurRad="38100" dist="38100" dir="2700000" algn="tl">
                    <a:srgbClr val="000000">
                      <a:alpha val="43137"/>
                    </a:srgbClr>
                  </a:outerShdw>
                </a:effectLst>
              </a:rPr>
              <a:t>Aromatase</a:t>
            </a:r>
            <a:r>
              <a:rPr lang="en-US" dirty="0" smtClean="0">
                <a:solidFill>
                  <a:schemeClr val="accent2">
                    <a:lumMod val="40000"/>
                    <a:lumOff val="60000"/>
                  </a:schemeClr>
                </a:solidFill>
                <a:effectLst>
                  <a:outerShdw blurRad="38100" dist="38100" dir="2700000" algn="tl">
                    <a:srgbClr val="000000">
                      <a:alpha val="43137"/>
                    </a:srgbClr>
                  </a:outerShdw>
                </a:effectLst>
              </a:rPr>
              <a:t> In Endometriosis</a:t>
            </a:r>
          </a:p>
        </p:txBody>
      </p:sp>
      <p:sp>
        <p:nvSpPr>
          <p:cNvPr id="38915" name="Rectangle 3"/>
          <p:cNvSpPr>
            <a:spLocks noGrp="1" noChangeArrowheads="1"/>
          </p:cNvSpPr>
          <p:nvPr>
            <p:ph type="body" idx="1"/>
          </p:nvPr>
        </p:nvSpPr>
        <p:spPr>
          <a:xfrm>
            <a:off x="1185333" y="1371600"/>
            <a:ext cx="7247467" cy="4724400"/>
          </a:xfrm>
        </p:spPr>
        <p:txBody>
          <a:bodyPr/>
          <a:lstStyle/>
          <a:p>
            <a:pPr eaLnBrk="1" hangingPunct="1"/>
            <a:r>
              <a:rPr lang="en-US" sz="2800" b="1" dirty="0" err="1" smtClean="0">
                <a:solidFill>
                  <a:srgbClr val="0070C0"/>
                </a:solidFill>
              </a:rPr>
              <a:t>Aromatase</a:t>
            </a:r>
            <a:r>
              <a:rPr lang="en-US" sz="2800" b="1" dirty="0" smtClean="0">
                <a:solidFill>
                  <a:srgbClr val="0070C0"/>
                </a:solidFill>
              </a:rPr>
              <a:t> is key for the biosynthesis of estrogen</a:t>
            </a:r>
          </a:p>
          <a:p>
            <a:pPr eaLnBrk="1" hangingPunct="1">
              <a:lnSpc>
                <a:spcPct val="20000"/>
              </a:lnSpc>
              <a:buFontTx/>
              <a:buNone/>
            </a:pPr>
            <a:endParaRPr lang="en-US" sz="2800" b="1" dirty="0" smtClean="0">
              <a:solidFill>
                <a:srgbClr val="0070C0"/>
              </a:solidFill>
            </a:endParaRPr>
          </a:p>
          <a:p>
            <a:pPr eaLnBrk="1" hangingPunct="1"/>
            <a:r>
              <a:rPr lang="en-US" sz="2800" b="1" dirty="0" smtClean="0">
                <a:solidFill>
                  <a:srgbClr val="0070C0"/>
                </a:solidFill>
              </a:rPr>
              <a:t>In patients </a:t>
            </a:r>
            <a:r>
              <a:rPr lang="en-US" sz="2800" b="1" dirty="0" err="1" smtClean="0">
                <a:solidFill>
                  <a:srgbClr val="0070C0"/>
                </a:solidFill>
              </a:rPr>
              <a:t>aromatase</a:t>
            </a:r>
            <a:r>
              <a:rPr lang="en-US" sz="2800" b="1" dirty="0" smtClean="0">
                <a:solidFill>
                  <a:srgbClr val="0070C0"/>
                </a:solidFill>
              </a:rPr>
              <a:t> expression is higher in endometriosis tissue than in normal </a:t>
            </a:r>
            <a:r>
              <a:rPr lang="en-US" sz="2800" b="1" dirty="0" err="1" smtClean="0">
                <a:solidFill>
                  <a:srgbClr val="0070C0"/>
                </a:solidFill>
              </a:rPr>
              <a:t>endometrium</a:t>
            </a:r>
            <a:endParaRPr lang="en-US" sz="2800" b="1" dirty="0" smtClean="0">
              <a:solidFill>
                <a:srgbClr val="0070C0"/>
              </a:solidFill>
            </a:endParaRPr>
          </a:p>
          <a:p>
            <a:pPr eaLnBrk="1" hangingPunct="1">
              <a:lnSpc>
                <a:spcPct val="20000"/>
              </a:lnSpc>
            </a:pPr>
            <a:endParaRPr lang="en-US" sz="2800" b="1" dirty="0" smtClean="0">
              <a:solidFill>
                <a:srgbClr val="0070C0"/>
              </a:solidFill>
            </a:endParaRPr>
          </a:p>
          <a:p>
            <a:pPr eaLnBrk="1" hangingPunct="1"/>
            <a:r>
              <a:rPr lang="en-US" sz="2800" b="1" dirty="0" smtClean="0">
                <a:solidFill>
                  <a:srgbClr val="0070C0"/>
                </a:solidFill>
              </a:rPr>
              <a:t>In endometriosis tissue </a:t>
            </a:r>
            <a:r>
              <a:rPr lang="en-US" sz="2800" b="1" dirty="0" err="1" smtClean="0">
                <a:solidFill>
                  <a:srgbClr val="0070C0"/>
                </a:solidFill>
              </a:rPr>
              <a:t>aromatase</a:t>
            </a:r>
            <a:r>
              <a:rPr lang="en-US" sz="2800" b="1" dirty="0" smtClean="0">
                <a:solidFill>
                  <a:srgbClr val="0070C0"/>
                </a:solidFill>
              </a:rPr>
              <a:t> activity is stimulated by prostaglandin</a:t>
            </a:r>
          </a:p>
          <a:p>
            <a:pPr eaLnBrk="1" hangingPunct="1">
              <a:lnSpc>
                <a:spcPct val="20000"/>
              </a:lnSpc>
            </a:pPr>
            <a:endParaRPr lang="en-US" sz="2800" b="1" dirty="0" smtClean="0">
              <a:solidFill>
                <a:srgbClr val="0070C0"/>
              </a:solidFill>
            </a:endParaRPr>
          </a:p>
          <a:p>
            <a:pPr eaLnBrk="1" hangingPunct="1"/>
            <a:r>
              <a:rPr lang="en-US" sz="2800" b="1" dirty="0" smtClean="0">
                <a:solidFill>
                  <a:srgbClr val="0070C0"/>
                </a:solidFill>
              </a:rPr>
              <a:t>Estrogen synthesized by </a:t>
            </a:r>
            <a:r>
              <a:rPr lang="en-US" sz="2800" b="1" dirty="0" err="1" smtClean="0">
                <a:solidFill>
                  <a:srgbClr val="0070C0"/>
                </a:solidFill>
              </a:rPr>
              <a:t>endometriotic</a:t>
            </a:r>
            <a:r>
              <a:rPr lang="en-US" sz="2800" b="1" dirty="0" smtClean="0">
                <a:solidFill>
                  <a:srgbClr val="0070C0"/>
                </a:solidFill>
              </a:rPr>
              <a:t> tissue stimulates growth of lesions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b="1" smtClean="0"/>
              <a:t>Role of Estrogen in Endometriosis</a:t>
            </a:r>
          </a:p>
        </p:txBody>
      </p:sp>
      <p:sp>
        <p:nvSpPr>
          <p:cNvPr id="39939" name="Freeform 3"/>
          <p:cNvSpPr>
            <a:spLocks/>
          </p:cNvSpPr>
          <p:nvPr/>
        </p:nvSpPr>
        <p:spPr bwMode="auto">
          <a:xfrm flipV="1">
            <a:off x="2867378" y="1905000"/>
            <a:ext cx="3465689" cy="3187700"/>
          </a:xfrm>
          <a:custGeom>
            <a:avLst/>
            <a:gdLst>
              <a:gd name="T0" fmla="*/ 96 w 1880"/>
              <a:gd name="T1" fmla="*/ 904 h 1432"/>
              <a:gd name="T2" fmla="*/ 288 w 1880"/>
              <a:gd name="T3" fmla="*/ 1096 h 1432"/>
              <a:gd name="T4" fmla="*/ 384 w 1880"/>
              <a:gd name="T5" fmla="*/ 1384 h 1432"/>
              <a:gd name="T6" fmla="*/ 960 w 1880"/>
              <a:gd name="T7" fmla="*/ 1240 h 1432"/>
              <a:gd name="T8" fmla="*/ 1248 w 1880"/>
              <a:gd name="T9" fmla="*/ 1384 h 1432"/>
              <a:gd name="T10" fmla="*/ 1824 w 1880"/>
              <a:gd name="T11" fmla="*/ 952 h 1432"/>
              <a:gd name="T12" fmla="*/ 1584 w 1880"/>
              <a:gd name="T13" fmla="*/ 472 h 1432"/>
              <a:gd name="T14" fmla="*/ 1344 w 1880"/>
              <a:gd name="T15" fmla="*/ 88 h 1432"/>
              <a:gd name="T16" fmla="*/ 624 w 1880"/>
              <a:gd name="T17" fmla="*/ 40 h 1432"/>
              <a:gd name="T18" fmla="*/ 144 w 1880"/>
              <a:gd name="T19" fmla="*/ 328 h 1432"/>
              <a:gd name="T20" fmla="*/ 96 w 1880"/>
              <a:gd name="T21" fmla="*/ 616 h 1432"/>
              <a:gd name="T22" fmla="*/ 0 w 1880"/>
              <a:gd name="T23" fmla="*/ 760 h 1432"/>
              <a:gd name="T24" fmla="*/ 96 w 1880"/>
              <a:gd name="T25" fmla="*/ 904 h 14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1432"/>
              <a:gd name="T41" fmla="*/ 1880 w 1880"/>
              <a:gd name="T42" fmla="*/ 1432 h 14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1432">
                <a:moveTo>
                  <a:pt x="96" y="904"/>
                </a:moveTo>
                <a:cubicBezTo>
                  <a:pt x="144" y="960"/>
                  <a:pt x="240" y="1016"/>
                  <a:pt x="288" y="1096"/>
                </a:cubicBezTo>
                <a:cubicBezTo>
                  <a:pt x="336" y="1176"/>
                  <a:pt x="272" y="1360"/>
                  <a:pt x="384" y="1384"/>
                </a:cubicBezTo>
                <a:cubicBezTo>
                  <a:pt x="496" y="1408"/>
                  <a:pt x="816" y="1240"/>
                  <a:pt x="960" y="1240"/>
                </a:cubicBezTo>
                <a:cubicBezTo>
                  <a:pt x="1104" y="1240"/>
                  <a:pt x="1104" y="1432"/>
                  <a:pt x="1248" y="1384"/>
                </a:cubicBezTo>
                <a:cubicBezTo>
                  <a:pt x="1392" y="1336"/>
                  <a:pt x="1768" y="1104"/>
                  <a:pt x="1824" y="952"/>
                </a:cubicBezTo>
                <a:cubicBezTo>
                  <a:pt x="1880" y="800"/>
                  <a:pt x="1664" y="616"/>
                  <a:pt x="1584" y="472"/>
                </a:cubicBezTo>
                <a:cubicBezTo>
                  <a:pt x="1504" y="328"/>
                  <a:pt x="1504" y="160"/>
                  <a:pt x="1344" y="88"/>
                </a:cubicBezTo>
                <a:cubicBezTo>
                  <a:pt x="1184" y="16"/>
                  <a:pt x="824" y="0"/>
                  <a:pt x="624" y="40"/>
                </a:cubicBezTo>
                <a:cubicBezTo>
                  <a:pt x="424" y="80"/>
                  <a:pt x="232" y="232"/>
                  <a:pt x="144" y="328"/>
                </a:cubicBezTo>
                <a:cubicBezTo>
                  <a:pt x="56" y="424"/>
                  <a:pt x="120" y="544"/>
                  <a:pt x="96" y="616"/>
                </a:cubicBezTo>
                <a:cubicBezTo>
                  <a:pt x="72" y="688"/>
                  <a:pt x="0" y="712"/>
                  <a:pt x="0" y="760"/>
                </a:cubicBezTo>
                <a:cubicBezTo>
                  <a:pt x="0" y="808"/>
                  <a:pt x="48" y="848"/>
                  <a:pt x="96" y="904"/>
                </a:cubicBezTo>
                <a:close/>
              </a:path>
            </a:pathLst>
          </a:custGeom>
          <a:solidFill>
            <a:schemeClr val="accent1"/>
          </a:solidFill>
          <a:ln w="9525">
            <a:solidFill>
              <a:schemeClr val="tx1"/>
            </a:solidFill>
            <a:round/>
            <a:headEnd/>
            <a:tailEnd/>
          </a:ln>
        </p:spPr>
        <p:txBody>
          <a:bodyPr/>
          <a:lstStyle/>
          <a:p>
            <a:endParaRPr lang="en-US"/>
          </a:p>
        </p:txBody>
      </p:sp>
      <p:sp>
        <p:nvSpPr>
          <p:cNvPr id="39940" name="Text Box 4"/>
          <p:cNvSpPr txBox="1">
            <a:spLocks noChangeArrowheads="1"/>
          </p:cNvSpPr>
          <p:nvPr/>
        </p:nvSpPr>
        <p:spPr bwMode="auto">
          <a:xfrm>
            <a:off x="3516489" y="2528889"/>
            <a:ext cx="2029178" cy="579437"/>
          </a:xfrm>
          <a:prstGeom prst="rect">
            <a:avLst/>
          </a:prstGeom>
          <a:noFill/>
          <a:ln w="9525">
            <a:noFill/>
            <a:miter lim="800000"/>
            <a:headEnd/>
            <a:tailEnd/>
          </a:ln>
        </p:spPr>
        <p:txBody>
          <a:bodyPr wrap="none">
            <a:spAutoFit/>
          </a:bodyPr>
          <a:lstStyle/>
          <a:p>
            <a:r>
              <a:rPr lang="en-US" sz="3200" b="1">
                <a:solidFill>
                  <a:srgbClr val="FFCC00"/>
                </a:solidFill>
              </a:rPr>
              <a:t>Aromatase</a:t>
            </a:r>
          </a:p>
        </p:txBody>
      </p:sp>
      <p:sp>
        <p:nvSpPr>
          <p:cNvPr id="39941" name="Text Box 5"/>
          <p:cNvSpPr txBox="1">
            <a:spLocks noChangeArrowheads="1"/>
          </p:cNvSpPr>
          <p:nvPr/>
        </p:nvSpPr>
        <p:spPr bwMode="auto">
          <a:xfrm>
            <a:off x="3527778" y="3721100"/>
            <a:ext cx="1850443" cy="646331"/>
          </a:xfrm>
          <a:prstGeom prst="rect">
            <a:avLst/>
          </a:prstGeom>
          <a:noFill/>
          <a:ln w="9525">
            <a:noFill/>
            <a:miter lim="800000"/>
            <a:headEnd/>
            <a:tailEnd/>
          </a:ln>
        </p:spPr>
        <p:txBody>
          <a:bodyPr wrap="none">
            <a:spAutoFit/>
          </a:bodyPr>
          <a:lstStyle/>
          <a:p>
            <a:r>
              <a:rPr lang="en-US" sz="3600" b="1">
                <a:solidFill>
                  <a:srgbClr val="00FF00"/>
                </a:solidFill>
              </a:rPr>
              <a:t>Estrogen</a:t>
            </a:r>
          </a:p>
        </p:txBody>
      </p:sp>
      <p:sp>
        <p:nvSpPr>
          <p:cNvPr id="39942" name="Line 6"/>
          <p:cNvSpPr>
            <a:spLocks noChangeShapeType="1"/>
          </p:cNvSpPr>
          <p:nvPr/>
        </p:nvSpPr>
        <p:spPr bwMode="auto">
          <a:xfrm>
            <a:off x="4504267" y="3187700"/>
            <a:ext cx="0" cy="533400"/>
          </a:xfrm>
          <a:prstGeom prst="line">
            <a:avLst/>
          </a:prstGeom>
          <a:noFill/>
          <a:ln w="76200">
            <a:solidFill>
              <a:schemeClr val="tx1"/>
            </a:solidFill>
            <a:round/>
            <a:headEnd/>
            <a:tailEnd type="triangle" w="med" len="med"/>
          </a:ln>
        </p:spPr>
        <p:txBody>
          <a:bodyPr/>
          <a:lstStyle/>
          <a:p>
            <a:endParaRPr lang="en-US"/>
          </a:p>
        </p:txBody>
      </p:sp>
      <p:sp>
        <p:nvSpPr>
          <p:cNvPr id="39943" name="Line 7"/>
          <p:cNvSpPr>
            <a:spLocks noChangeShapeType="1"/>
          </p:cNvSpPr>
          <p:nvPr/>
        </p:nvSpPr>
        <p:spPr bwMode="auto">
          <a:xfrm>
            <a:off x="4504267" y="4406900"/>
            <a:ext cx="812800" cy="1066800"/>
          </a:xfrm>
          <a:prstGeom prst="line">
            <a:avLst/>
          </a:prstGeom>
          <a:noFill/>
          <a:ln w="57150">
            <a:solidFill>
              <a:schemeClr val="tx1"/>
            </a:solidFill>
            <a:round/>
            <a:headEnd/>
            <a:tailEnd type="triangle" w="med" len="med"/>
          </a:ln>
        </p:spPr>
        <p:txBody>
          <a:bodyPr/>
          <a:lstStyle/>
          <a:p>
            <a:endParaRPr lang="en-US"/>
          </a:p>
        </p:txBody>
      </p:sp>
      <p:sp>
        <p:nvSpPr>
          <p:cNvPr id="39944" name="Text Box 8"/>
          <p:cNvSpPr txBox="1">
            <a:spLocks noChangeArrowheads="1"/>
          </p:cNvSpPr>
          <p:nvPr/>
        </p:nvSpPr>
        <p:spPr bwMode="auto">
          <a:xfrm>
            <a:off x="5249333" y="5411788"/>
            <a:ext cx="1964267" cy="519112"/>
          </a:xfrm>
          <a:prstGeom prst="rect">
            <a:avLst/>
          </a:prstGeom>
          <a:noFill/>
          <a:ln w="9525">
            <a:noFill/>
            <a:miter lim="800000"/>
            <a:headEnd/>
            <a:tailEnd/>
          </a:ln>
        </p:spPr>
        <p:txBody>
          <a:bodyPr>
            <a:spAutoFit/>
          </a:bodyPr>
          <a:lstStyle/>
          <a:p>
            <a:r>
              <a:rPr lang="en-US" sz="2800" b="1"/>
              <a:t>Cell growth</a:t>
            </a:r>
          </a:p>
        </p:txBody>
      </p:sp>
      <p:sp>
        <p:nvSpPr>
          <p:cNvPr id="39945" name="Freeform 9"/>
          <p:cNvSpPr>
            <a:spLocks/>
          </p:cNvSpPr>
          <p:nvPr/>
        </p:nvSpPr>
        <p:spPr bwMode="auto">
          <a:xfrm>
            <a:off x="4775200" y="4089400"/>
            <a:ext cx="1614311" cy="927100"/>
          </a:xfrm>
          <a:custGeom>
            <a:avLst/>
            <a:gdLst>
              <a:gd name="T0" fmla="*/ 0 w 1144"/>
              <a:gd name="T1" fmla="*/ 432 h 584"/>
              <a:gd name="T2" fmla="*/ 432 w 1144"/>
              <a:gd name="T3" fmla="*/ 576 h 584"/>
              <a:gd name="T4" fmla="*/ 1008 w 1144"/>
              <a:gd name="T5" fmla="*/ 480 h 584"/>
              <a:gd name="T6" fmla="*/ 1104 w 1144"/>
              <a:gd name="T7" fmla="*/ 192 h 584"/>
              <a:gd name="T8" fmla="*/ 768 w 1144"/>
              <a:gd name="T9" fmla="*/ 0 h 584"/>
              <a:gd name="T10" fmla="*/ 0 60000 65536"/>
              <a:gd name="T11" fmla="*/ 0 60000 65536"/>
              <a:gd name="T12" fmla="*/ 0 60000 65536"/>
              <a:gd name="T13" fmla="*/ 0 60000 65536"/>
              <a:gd name="T14" fmla="*/ 0 60000 65536"/>
              <a:gd name="T15" fmla="*/ 0 w 1144"/>
              <a:gd name="T16" fmla="*/ 0 h 584"/>
              <a:gd name="T17" fmla="*/ 1144 w 1144"/>
              <a:gd name="T18" fmla="*/ 584 h 584"/>
            </a:gdLst>
            <a:ahLst/>
            <a:cxnLst>
              <a:cxn ang="T10">
                <a:pos x="T0" y="T1"/>
              </a:cxn>
              <a:cxn ang="T11">
                <a:pos x="T2" y="T3"/>
              </a:cxn>
              <a:cxn ang="T12">
                <a:pos x="T4" y="T5"/>
              </a:cxn>
              <a:cxn ang="T13">
                <a:pos x="T6" y="T7"/>
              </a:cxn>
              <a:cxn ang="T14">
                <a:pos x="T8" y="T9"/>
              </a:cxn>
            </a:cxnLst>
            <a:rect l="T15" t="T16" r="T17" b="T18"/>
            <a:pathLst>
              <a:path w="1144" h="584">
                <a:moveTo>
                  <a:pt x="0" y="432"/>
                </a:moveTo>
                <a:cubicBezTo>
                  <a:pt x="132" y="500"/>
                  <a:pt x="264" y="568"/>
                  <a:pt x="432" y="576"/>
                </a:cubicBezTo>
                <a:cubicBezTo>
                  <a:pt x="600" y="584"/>
                  <a:pt x="896" y="544"/>
                  <a:pt x="1008" y="480"/>
                </a:cubicBezTo>
                <a:cubicBezTo>
                  <a:pt x="1120" y="416"/>
                  <a:pt x="1144" y="272"/>
                  <a:pt x="1104" y="192"/>
                </a:cubicBezTo>
                <a:cubicBezTo>
                  <a:pt x="1064" y="112"/>
                  <a:pt x="916" y="56"/>
                  <a:pt x="768" y="0"/>
                </a:cubicBezTo>
              </a:path>
            </a:pathLst>
          </a:custGeom>
          <a:noFill/>
          <a:ln w="57150">
            <a:solidFill>
              <a:schemeClr val="tx1"/>
            </a:solidFill>
            <a:round/>
            <a:headEnd/>
            <a:tailEnd type="triangle" w="med" len="med"/>
          </a:ln>
        </p:spPr>
        <p:txBody>
          <a:bodyPr/>
          <a:lstStyle/>
          <a:p>
            <a:endParaRPr lang="en-US"/>
          </a:p>
        </p:txBody>
      </p:sp>
      <p:sp>
        <p:nvSpPr>
          <p:cNvPr id="39946" name="Line 10"/>
          <p:cNvSpPr>
            <a:spLocks noChangeShapeType="1"/>
          </p:cNvSpPr>
          <p:nvPr/>
        </p:nvSpPr>
        <p:spPr bwMode="auto">
          <a:xfrm flipV="1">
            <a:off x="5588000" y="2463800"/>
            <a:ext cx="0" cy="533400"/>
          </a:xfrm>
          <a:prstGeom prst="line">
            <a:avLst/>
          </a:prstGeom>
          <a:noFill/>
          <a:ln w="57150">
            <a:solidFill>
              <a:srgbClr val="FFCC00"/>
            </a:solidFill>
            <a:round/>
            <a:headEnd/>
            <a:tailEnd type="triangle" w="med" len="med"/>
          </a:ln>
        </p:spPr>
        <p:txBody>
          <a:bodyPr/>
          <a:lstStyle/>
          <a:p>
            <a:endParaRPr lang="en-US"/>
          </a:p>
        </p:txBody>
      </p:sp>
      <p:sp>
        <p:nvSpPr>
          <p:cNvPr id="39947" name="Line 11"/>
          <p:cNvSpPr>
            <a:spLocks noChangeShapeType="1"/>
          </p:cNvSpPr>
          <p:nvPr/>
        </p:nvSpPr>
        <p:spPr bwMode="auto">
          <a:xfrm flipV="1">
            <a:off x="5503333" y="3683000"/>
            <a:ext cx="0" cy="533400"/>
          </a:xfrm>
          <a:prstGeom prst="line">
            <a:avLst/>
          </a:prstGeom>
          <a:noFill/>
          <a:ln w="57150">
            <a:solidFill>
              <a:srgbClr val="00FF00"/>
            </a:solidFill>
            <a:round/>
            <a:headEnd/>
            <a:tailEnd type="triangle" w="med" len="med"/>
          </a:ln>
        </p:spPr>
        <p:txBody>
          <a:bodyPr/>
          <a:lstStyle/>
          <a:p>
            <a:endParaRPr lang="en-US"/>
          </a:p>
        </p:txBody>
      </p:sp>
      <p:sp>
        <p:nvSpPr>
          <p:cNvPr id="39948" name="Text Box 12"/>
          <p:cNvSpPr txBox="1">
            <a:spLocks noChangeArrowheads="1"/>
          </p:cNvSpPr>
          <p:nvPr/>
        </p:nvSpPr>
        <p:spPr bwMode="auto">
          <a:xfrm>
            <a:off x="1185334" y="2593976"/>
            <a:ext cx="1431867" cy="830997"/>
          </a:xfrm>
          <a:prstGeom prst="rect">
            <a:avLst/>
          </a:prstGeom>
          <a:noFill/>
          <a:ln w="9525">
            <a:noFill/>
            <a:miter lim="800000"/>
            <a:headEnd/>
            <a:tailEnd/>
          </a:ln>
        </p:spPr>
        <p:txBody>
          <a:bodyPr wrap="none">
            <a:spAutoFit/>
          </a:bodyPr>
          <a:lstStyle/>
          <a:p>
            <a:pPr algn="ctr"/>
            <a:r>
              <a:rPr lang="en-US" sz="2400" b="1"/>
              <a:t>PGE2</a:t>
            </a:r>
          </a:p>
          <a:p>
            <a:pPr algn="ctr"/>
            <a:r>
              <a:rPr lang="en-US" sz="2400" b="1"/>
              <a:t>Cytokines</a:t>
            </a:r>
          </a:p>
        </p:txBody>
      </p:sp>
      <p:sp>
        <p:nvSpPr>
          <p:cNvPr id="39949" name="Freeform 13"/>
          <p:cNvSpPr>
            <a:spLocks/>
          </p:cNvSpPr>
          <p:nvPr/>
        </p:nvSpPr>
        <p:spPr bwMode="auto">
          <a:xfrm>
            <a:off x="2065867" y="3340100"/>
            <a:ext cx="1354667" cy="711200"/>
          </a:xfrm>
          <a:custGeom>
            <a:avLst/>
            <a:gdLst>
              <a:gd name="T0" fmla="*/ 960 w 960"/>
              <a:gd name="T1" fmla="*/ 0 h 448"/>
              <a:gd name="T2" fmla="*/ 336 w 960"/>
              <a:gd name="T3" fmla="*/ 432 h 448"/>
              <a:gd name="T4" fmla="*/ 0 w 960"/>
              <a:gd name="T5" fmla="*/ 96 h 448"/>
              <a:gd name="T6" fmla="*/ 0 60000 65536"/>
              <a:gd name="T7" fmla="*/ 0 60000 65536"/>
              <a:gd name="T8" fmla="*/ 0 60000 65536"/>
              <a:gd name="T9" fmla="*/ 0 w 960"/>
              <a:gd name="T10" fmla="*/ 0 h 448"/>
              <a:gd name="T11" fmla="*/ 960 w 960"/>
              <a:gd name="T12" fmla="*/ 448 h 448"/>
            </a:gdLst>
            <a:ahLst/>
            <a:cxnLst>
              <a:cxn ang="T6">
                <a:pos x="T0" y="T1"/>
              </a:cxn>
              <a:cxn ang="T7">
                <a:pos x="T2" y="T3"/>
              </a:cxn>
              <a:cxn ang="T8">
                <a:pos x="T4" y="T5"/>
              </a:cxn>
            </a:cxnLst>
            <a:rect l="T9" t="T10" r="T11" b="T12"/>
            <a:pathLst>
              <a:path w="960" h="448">
                <a:moveTo>
                  <a:pt x="960" y="0"/>
                </a:moveTo>
                <a:cubicBezTo>
                  <a:pt x="728" y="208"/>
                  <a:pt x="496" y="416"/>
                  <a:pt x="336" y="432"/>
                </a:cubicBezTo>
                <a:cubicBezTo>
                  <a:pt x="176" y="448"/>
                  <a:pt x="88" y="272"/>
                  <a:pt x="0" y="96"/>
                </a:cubicBezTo>
              </a:path>
            </a:pathLst>
          </a:custGeom>
          <a:noFill/>
          <a:ln w="57150">
            <a:solidFill>
              <a:schemeClr val="tx1"/>
            </a:solidFill>
            <a:round/>
            <a:headEnd/>
            <a:tailEnd type="triangle" w="med" len="med"/>
          </a:ln>
        </p:spPr>
        <p:txBody>
          <a:bodyPr/>
          <a:lstStyle/>
          <a:p>
            <a:endParaRPr lang="en-US"/>
          </a:p>
        </p:txBody>
      </p:sp>
      <p:sp>
        <p:nvSpPr>
          <p:cNvPr id="39950" name="Freeform 14"/>
          <p:cNvSpPr>
            <a:spLocks/>
          </p:cNvSpPr>
          <p:nvPr/>
        </p:nvSpPr>
        <p:spPr bwMode="auto">
          <a:xfrm rot="-10581895">
            <a:off x="2132190" y="1978025"/>
            <a:ext cx="2099733" cy="609600"/>
          </a:xfrm>
          <a:custGeom>
            <a:avLst/>
            <a:gdLst>
              <a:gd name="T0" fmla="*/ 960 w 960"/>
              <a:gd name="T1" fmla="*/ 0 h 448"/>
              <a:gd name="T2" fmla="*/ 336 w 960"/>
              <a:gd name="T3" fmla="*/ 432 h 448"/>
              <a:gd name="T4" fmla="*/ 0 w 960"/>
              <a:gd name="T5" fmla="*/ 96 h 448"/>
              <a:gd name="T6" fmla="*/ 0 60000 65536"/>
              <a:gd name="T7" fmla="*/ 0 60000 65536"/>
              <a:gd name="T8" fmla="*/ 0 60000 65536"/>
              <a:gd name="T9" fmla="*/ 0 w 960"/>
              <a:gd name="T10" fmla="*/ 0 h 448"/>
              <a:gd name="T11" fmla="*/ 960 w 960"/>
              <a:gd name="T12" fmla="*/ 448 h 448"/>
            </a:gdLst>
            <a:ahLst/>
            <a:cxnLst>
              <a:cxn ang="T6">
                <a:pos x="T0" y="T1"/>
              </a:cxn>
              <a:cxn ang="T7">
                <a:pos x="T2" y="T3"/>
              </a:cxn>
              <a:cxn ang="T8">
                <a:pos x="T4" y="T5"/>
              </a:cxn>
            </a:cxnLst>
            <a:rect l="T9" t="T10" r="T11" b="T12"/>
            <a:pathLst>
              <a:path w="960" h="448">
                <a:moveTo>
                  <a:pt x="960" y="0"/>
                </a:moveTo>
                <a:cubicBezTo>
                  <a:pt x="728" y="208"/>
                  <a:pt x="496" y="416"/>
                  <a:pt x="336" y="432"/>
                </a:cubicBezTo>
                <a:cubicBezTo>
                  <a:pt x="176" y="448"/>
                  <a:pt x="88" y="272"/>
                  <a:pt x="0" y="96"/>
                </a:cubicBezTo>
              </a:path>
            </a:pathLst>
          </a:custGeom>
          <a:noFill/>
          <a:ln w="57150">
            <a:solidFill>
              <a:schemeClr val="tx1"/>
            </a:solidFill>
            <a:round/>
            <a:headEnd/>
            <a:tailEnd type="triangle" w="med" len="med"/>
          </a:ln>
        </p:spPr>
        <p:txBody>
          <a:bodyPr/>
          <a:lstStyle/>
          <a:p>
            <a:endParaRPr lang="en-US"/>
          </a:p>
        </p:txBody>
      </p:sp>
      <p:sp>
        <p:nvSpPr>
          <p:cNvPr id="39951" name="Text Box 15"/>
          <p:cNvSpPr txBox="1">
            <a:spLocks noChangeArrowheads="1"/>
          </p:cNvSpPr>
          <p:nvPr/>
        </p:nvSpPr>
        <p:spPr bwMode="auto">
          <a:xfrm>
            <a:off x="5575301" y="1538288"/>
            <a:ext cx="3568700" cy="519112"/>
          </a:xfrm>
          <a:prstGeom prst="rect">
            <a:avLst/>
          </a:prstGeom>
          <a:noFill/>
          <a:ln w="9525">
            <a:noFill/>
            <a:miter lim="800000"/>
            <a:headEnd/>
            <a:tailEnd/>
          </a:ln>
        </p:spPr>
        <p:txBody>
          <a:bodyPr>
            <a:spAutoFit/>
          </a:bodyPr>
          <a:lstStyle/>
          <a:p>
            <a:r>
              <a:rPr lang="en-US" sz="2800" b="1"/>
              <a:t>Aromatase Inhibitors       </a:t>
            </a:r>
          </a:p>
        </p:txBody>
      </p:sp>
      <p:sp>
        <p:nvSpPr>
          <p:cNvPr id="39952" name="Text Box 16"/>
          <p:cNvSpPr txBox="1">
            <a:spLocks noChangeArrowheads="1"/>
          </p:cNvSpPr>
          <p:nvPr/>
        </p:nvSpPr>
        <p:spPr bwMode="auto">
          <a:xfrm>
            <a:off x="6333067" y="2016126"/>
            <a:ext cx="2019079" cy="1274195"/>
          </a:xfrm>
          <a:prstGeom prst="rect">
            <a:avLst/>
          </a:prstGeom>
          <a:noFill/>
          <a:ln w="9525">
            <a:noFill/>
            <a:miter lim="800000"/>
            <a:headEnd/>
            <a:tailEnd/>
          </a:ln>
        </p:spPr>
        <p:txBody>
          <a:bodyPr wrap="none">
            <a:spAutoFit/>
          </a:bodyPr>
          <a:lstStyle/>
          <a:p>
            <a:pPr>
              <a:buFontTx/>
              <a:buChar char="•"/>
            </a:pPr>
            <a:r>
              <a:rPr lang="en-US" sz="2400" b="1"/>
              <a:t> Letrozole</a:t>
            </a:r>
          </a:p>
          <a:p>
            <a:pPr>
              <a:lnSpc>
                <a:spcPct val="110000"/>
              </a:lnSpc>
              <a:buFontTx/>
              <a:buChar char="•"/>
            </a:pPr>
            <a:r>
              <a:rPr lang="en-US" sz="2400" b="1"/>
              <a:t> Exemestane </a:t>
            </a:r>
          </a:p>
          <a:p>
            <a:pPr>
              <a:lnSpc>
                <a:spcPct val="110000"/>
              </a:lnSpc>
              <a:buFontTx/>
              <a:buChar char="•"/>
            </a:pPr>
            <a:r>
              <a:rPr lang="en-US" sz="2400" b="1"/>
              <a:t> Anastrozole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b="1" smtClean="0"/>
              <a:t>Role of Estrogen in Endometriosis</a:t>
            </a:r>
          </a:p>
        </p:txBody>
      </p:sp>
      <p:sp>
        <p:nvSpPr>
          <p:cNvPr id="40963" name="Freeform 3"/>
          <p:cNvSpPr>
            <a:spLocks/>
          </p:cNvSpPr>
          <p:nvPr/>
        </p:nvSpPr>
        <p:spPr bwMode="auto">
          <a:xfrm flipV="1">
            <a:off x="2867378" y="1905000"/>
            <a:ext cx="3465689" cy="3187700"/>
          </a:xfrm>
          <a:custGeom>
            <a:avLst/>
            <a:gdLst>
              <a:gd name="T0" fmla="*/ 96 w 1880"/>
              <a:gd name="T1" fmla="*/ 904 h 1432"/>
              <a:gd name="T2" fmla="*/ 288 w 1880"/>
              <a:gd name="T3" fmla="*/ 1096 h 1432"/>
              <a:gd name="T4" fmla="*/ 384 w 1880"/>
              <a:gd name="T5" fmla="*/ 1384 h 1432"/>
              <a:gd name="T6" fmla="*/ 960 w 1880"/>
              <a:gd name="T7" fmla="*/ 1240 h 1432"/>
              <a:gd name="T8" fmla="*/ 1248 w 1880"/>
              <a:gd name="T9" fmla="*/ 1384 h 1432"/>
              <a:gd name="T10" fmla="*/ 1824 w 1880"/>
              <a:gd name="T11" fmla="*/ 952 h 1432"/>
              <a:gd name="T12" fmla="*/ 1584 w 1880"/>
              <a:gd name="T13" fmla="*/ 472 h 1432"/>
              <a:gd name="T14" fmla="*/ 1344 w 1880"/>
              <a:gd name="T15" fmla="*/ 88 h 1432"/>
              <a:gd name="T16" fmla="*/ 624 w 1880"/>
              <a:gd name="T17" fmla="*/ 40 h 1432"/>
              <a:gd name="T18" fmla="*/ 144 w 1880"/>
              <a:gd name="T19" fmla="*/ 328 h 1432"/>
              <a:gd name="T20" fmla="*/ 96 w 1880"/>
              <a:gd name="T21" fmla="*/ 616 h 1432"/>
              <a:gd name="T22" fmla="*/ 0 w 1880"/>
              <a:gd name="T23" fmla="*/ 760 h 1432"/>
              <a:gd name="T24" fmla="*/ 96 w 1880"/>
              <a:gd name="T25" fmla="*/ 904 h 14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0"/>
              <a:gd name="T40" fmla="*/ 0 h 1432"/>
              <a:gd name="T41" fmla="*/ 1880 w 1880"/>
              <a:gd name="T42" fmla="*/ 1432 h 14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0" h="1432">
                <a:moveTo>
                  <a:pt x="96" y="904"/>
                </a:moveTo>
                <a:cubicBezTo>
                  <a:pt x="144" y="960"/>
                  <a:pt x="240" y="1016"/>
                  <a:pt x="288" y="1096"/>
                </a:cubicBezTo>
                <a:cubicBezTo>
                  <a:pt x="336" y="1176"/>
                  <a:pt x="272" y="1360"/>
                  <a:pt x="384" y="1384"/>
                </a:cubicBezTo>
                <a:cubicBezTo>
                  <a:pt x="496" y="1408"/>
                  <a:pt x="816" y="1240"/>
                  <a:pt x="960" y="1240"/>
                </a:cubicBezTo>
                <a:cubicBezTo>
                  <a:pt x="1104" y="1240"/>
                  <a:pt x="1104" y="1432"/>
                  <a:pt x="1248" y="1384"/>
                </a:cubicBezTo>
                <a:cubicBezTo>
                  <a:pt x="1392" y="1336"/>
                  <a:pt x="1768" y="1104"/>
                  <a:pt x="1824" y="952"/>
                </a:cubicBezTo>
                <a:cubicBezTo>
                  <a:pt x="1880" y="800"/>
                  <a:pt x="1664" y="616"/>
                  <a:pt x="1584" y="472"/>
                </a:cubicBezTo>
                <a:cubicBezTo>
                  <a:pt x="1504" y="328"/>
                  <a:pt x="1504" y="160"/>
                  <a:pt x="1344" y="88"/>
                </a:cubicBezTo>
                <a:cubicBezTo>
                  <a:pt x="1184" y="16"/>
                  <a:pt x="824" y="0"/>
                  <a:pt x="624" y="40"/>
                </a:cubicBezTo>
                <a:cubicBezTo>
                  <a:pt x="424" y="80"/>
                  <a:pt x="232" y="232"/>
                  <a:pt x="144" y="328"/>
                </a:cubicBezTo>
                <a:cubicBezTo>
                  <a:pt x="56" y="424"/>
                  <a:pt x="120" y="544"/>
                  <a:pt x="96" y="616"/>
                </a:cubicBezTo>
                <a:cubicBezTo>
                  <a:pt x="72" y="688"/>
                  <a:pt x="0" y="712"/>
                  <a:pt x="0" y="760"/>
                </a:cubicBezTo>
                <a:cubicBezTo>
                  <a:pt x="0" y="808"/>
                  <a:pt x="48" y="848"/>
                  <a:pt x="96" y="904"/>
                </a:cubicBezTo>
                <a:close/>
              </a:path>
            </a:pathLst>
          </a:custGeom>
          <a:solidFill>
            <a:schemeClr val="accent1"/>
          </a:solidFill>
          <a:ln w="9525">
            <a:solidFill>
              <a:schemeClr val="tx1"/>
            </a:solidFill>
            <a:round/>
            <a:headEnd/>
            <a:tailEnd/>
          </a:ln>
        </p:spPr>
        <p:txBody>
          <a:bodyPr/>
          <a:lstStyle/>
          <a:p>
            <a:endParaRPr lang="en-US"/>
          </a:p>
        </p:txBody>
      </p:sp>
      <p:sp>
        <p:nvSpPr>
          <p:cNvPr id="40964" name="Text Box 4"/>
          <p:cNvSpPr txBox="1">
            <a:spLocks noChangeArrowheads="1"/>
          </p:cNvSpPr>
          <p:nvPr/>
        </p:nvSpPr>
        <p:spPr bwMode="auto">
          <a:xfrm>
            <a:off x="3516489" y="2528889"/>
            <a:ext cx="2029178" cy="579437"/>
          </a:xfrm>
          <a:prstGeom prst="rect">
            <a:avLst/>
          </a:prstGeom>
          <a:noFill/>
          <a:ln w="9525">
            <a:noFill/>
            <a:miter lim="800000"/>
            <a:headEnd/>
            <a:tailEnd/>
          </a:ln>
        </p:spPr>
        <p:txBody>
          <a:bodyPr wrap="none">
            <a:spAutoFit/>
          </a:bodyPr>
          <a:lstStyle/>
          <a:p>
            <a:r>
              <a:rPr lang="en-US" sz="3200" b="1">
                <a:solidFill>
                  <a:srgbClr val="FFCC00"/>
                </a:solidFill>
              </a:rPr>
              <a:t>Aromatase</a:t>
            </a:r>
          </a:p>
        </p:txBody>
      </p:sp>
      <p:sp>
        <p:nvSpPr>
          <p:cNvPr id="40965" name="Text Box 5"/>
          <p:cNvSpPr txBox="1">
            <a:spLocks noChangeArrowheads="1"/>
          </p:cNvSpPr>
          <p:nvPr/>
        </p:nvSpPr>
        <p:spPr bwMode="auto">
          <a:xfrm>
            <a:off x="3527778" y="3721100"/>
            <a:ext cx="1850443" cy="646331"/>
          </a:xfrm>
          <a:prstGeom prst="rect">
            <a:avLst/>
          </a:prstGeom>
          <a:noFill/>
          <a:ln w="9525">
            <a:noFill/>
            <a:miter lim="800000"/>
            <a:headEnd/>
            <a:tailEnd/>
          </a:ln>
        </p:spPr>
        <p:txBody>
          <a:bodyPr wrap="none">
            <a:spAutoFit/>
          </a:bodyPr>
          <a:lstStyle/>
          <a:p>
            <a:r>
              <a:rPr lang="en-US" sz="3600" b="1">
                <a:solidFill>
                  <a:srgbClr val="00FF00"/>
                </a:solidFill>
              </a:rPr>
              <a:t>Estrogen</a:t>
            </a:r>
          </a:p>
        </p:txBody>
      </p:sp>
      <p:sp>
        <p:nvSpPr>
          <p:cNvPr id="40966" name="Line 6"/>
          <p:cNvSpPr>
            <a:spLocks noChangeShapeType="1"/>
          </p:cNvSpPr>
          <p:nvPr/>
        </p:nvSpPr>
        <p:spPr bwMode="auto">
          <a:xfrm>
            <a:off x="4504267" y="3187700"/>
            <a:ext cx="0" cy="533400"/>
          </a:xfrm>
          <a:prstGeom prst="line">
            <a:avLst/>
          </a:prstGeom>
          <a:noFill/>
          <a:ln w="76200">
            <a:solidFill>
              <a:schemeClr val="tx1"/>
            </a:solidFill>
            <a:round/>
            <a:headEnd/>
            <a:tailEnd type="triangle" w="med" len="med"/>
          </a:ln>
        </p:spPr>
        <p:txBody>
          <a:bodyPr/>
          <a:lstStyle/>
          <a:p>
            <a:endParaRPr lang="en-US"/>
          </a:p>
        </p:txBody>
      </p:sp>
      <p:sp>
        <p:nvSpPr>
          <p:cNvPr id="40967" name="Line 7"/>
          <p:cNvSpPr>
            <a:spLocks noChangeShapeType="1"/>
          </p:cNvSpPr>
          <p:nvPr/>
        </p:nvSpPr>
        <p:spPr bwMode="auto">
          <a:xfrm>
            <a:off x="4504267" y="4406900"/>
            <a:ext cx="812800" cy="1066800"/>
          </a:xfrm>
          <a:prstGeom prst="line">
            <a:avLst/>
          </a:prstGeom>
          <a:noFill/>
          <a:ln w="57150">
            <a:solidFill>
              <a:schemeClr val="tx1"/>
            </a:solidFill>
            <a:round/>
            <a:headEnd/>
            <a:tailEnd type="triangle" w="med" len="med"/>
          </a:ln>
        </p:spPr>
        <p:txBody>
          <a:bodyPr/>
          <a:lstStyle/>
          <a:p>
            <a:endParaRPr lang="en-US"/>
          </a:p>
        </p:txBody>
      </p:sp>
      <p:sp>
        <p:nvSpPr>
          <p:cNvPr id="40968" name="Text Box 8"/>
          <p:cNvSpPr txBox="1">
            <a:spLocks noChangeArrowheads="1"/>
          </p:cNvSpPr>
          <p:nvPr/>
        </p:nvSpPr>
        <p:spPr bwMode="auto">
          <a:xfrm>
            <a:off x="5249333" y="5411788"/>
            <a:ext cx="1964267" cy="519112"/>
          </a:xfrm>
          <a:prstGeom prst="rect">
            <a:avLst/>
          </a:prstGeom>
          <a:noFill/>
          <a:ln w="9525">
            <a:noFill/>
            <a:miter lim="800000"/>
            <a:headEnd/>
            <a:tailEnd/>
          </a:ln>
        </p:spPr>
        <p:txBody>
          <a:bodyPr>
            <a:spAutoFit/>
          </a:bodyPr>
          <a:lstStyle/>
          <a:p>
            <a:r>
              <a:rPr lang="en-US" sz="2800" b="1"/>
              <a:t>Cell growth</a:t>
            </a:r>
          </a:p>
        </p:txBody>
      </p:sp>
      <p:sp>
        <p:nvSpPr>
          <p:cNvPr id="40969" name="Freeform 9"/>
          <p:cNvSpPr>
            <a:spLocks/>
          </p:cNvSpPr>
          <p:nvPr/>
        </p:nvSpPr>
        <p:spPr bwMode="auto">
          <a:xfrm>
            <a:off x="4775200" y="4089400"/>
            <a:ext cx="1614311" cy="927100"/>
          </a:xfrm>
          <a:custGeom>
            <a:avLst/>
            <a:gdLst>
              <a:gd name="T0" fmla="*/ 0 w 1144"/>
              <a:gd name="T1" fmla="*/ 432 h 584"/>
              <a:gd name="T2" fmla="*/ 432 w 1144"/>
              <a:gd name="T3" fmla="*/ 576 h 584"/>
              <a:gd name="T4" fmla="*/ 1008 w 1144"/>
              <a:gd name="T5" fmla="*/ 480 h 584"/>
              <a:gd name="T6" fmla="*/ 1104 w 1144"/>
              <a:gd name="T7" fmla="*/ 192 h 584"/>
              <a:gd name="T8" fmla="*/ 768 w 1144"/>
              <a:gd name="T9" fmla="*/ 0 h 584"/>
              <a:gd name="T10" fmla="*/ 0 60000 65536"/>
              <a:gd name="T11" fmla="*/ 0 60000 65536"/>
              <a:gd name="T12" fmla="*/ 0 60000 65536"/>
              <a:gd name="T13" fmla="*/ 0 60000 65536"/>
              <a:gd name="T14" fmla="*/ 0 60000 65536"/>
              <a:gd name="T15" fmla="*/ 0 w 1144"/>
              <a:gd name="T16" fmla="*/ 0 h 584"/>
              <a:gd name="T17" fmla="*/ 1144 w 1144"/>
              <a:gd name="T18" fmla="*/ 584 h 584"/>
            </a:gdLst>
            <a:ahLst/>
            <a:cxnLst>
              <a:cxn ang="T10">
                <a:pos x="T0" y="T1"/>
              </a:cxn>
              <a:cxn ang="T11">
                <a:pos x="T2" y="T3"/>
              </a:cxn>
              <a:cxn ang="T12">
                <a:pos x="T4" y="T5"/>
              </a:cxn>
              <a:cxn ang="T13">
                <a:pos x="T6" y="T7"/>
              </a:cxn>
              <a:cxn ang="T14">
                <a:pos x="T8" y="T9"/>
              </a:cxn>
            </a:cxnLst>
            <a:rect l="T15" t="T16" r="T17" b="T18"/>
            <a:pathLst>
              <a:path w="1144" h="584">
                <a:moveTo>
                  <a:pt x="0" y="432"/>
                </a:moveTo>
                <a:cubicBezTo>
                  <a:pt x="132" y="500"/>
                  <a:pt x="264" y="568"/>
                  <a:pt x="432" y="576"/>
                </a:cubicBezTo>
                <a:cubicBezTo>
                  <a:pt x="600" y="584"/>
                  <a:pt x="896" y="544"/>
                  <a:pt x="1008" y="480"/>
                </a:cubicBezTo>
                <a:cubicBezTo>
                  <a:pt x="1120" y="416"/>
                  <a:pt x="1144" y="272"/>
                  <a:pt x="1104" y="192"/>
                </a:cubicBezTo>
                <a:cubicBezTo>
                  <a:pt x="1064" y="112"/>
                  <a:pt x="916" y="56"/>
                  <a:pt x="768" y="0"/>
                </a:cubicBezTo>
              </a:path>
            </a:pathLst>
          </a:custGeom>
          <a:noFill/>
          <a:ln w="57150">
            <a:solidFill>
              <a:schemeClr val="tx1"/>
            </a:solidFill>
            <a:round/>
            <a:headEnd/>
            <a:tailEnd type="triangle" w="med" len="med"/>
          </a:ln>
        </p:spPr>
        <p:txBody>
          <a:bodyPr/>
          <a:lstStyle/>
          <a:p>
            <a:endParaRPr lang="en-US"/>
          </a:p>
        </p:txBody>
      </p:sp>
      <p:sp>
        <p:nvSpPr>
          <p:cNvPr id="40970" name="Line 10"/>
          <p:cNvSpPr>
            <a:spLocks noChangeShapeType="1"/>
          </p:cNvSpPr>
          <p:nvPr/>
        </p:nvSpPr>
        <p:spPr bwMode="auto">
          <a:xfrm flipV="1">
            <a:off x="5588000" y="2463800"/>
            <a:ext cx="0" cy="533400"/>
          </a:xfrm>
          <a:prstGeom prst="line">
            <a:avLst/>
          </a:prstGeom>
          <a:noFill/>
          <a:ln w="57150">
            <a:solidFill>
              <a:srgbClr val="FFCC00"/>
            </a:solidFill>
            <a:round/>
            <a:headEnd/>
            <a:tailEnd type="triangle" w="med" len="med"/>
          </a:ln>
        </p:spPr>
        <p:txBody>
          <a:bodyPr/>
          <a:lstStyle/>
          <a:p>
            <a:endParaRPr lang="en-US"/>
          </a:p>
        </p:txBody>
      </p:sp>
      <p:sp>
        <p:nvSpPr>
          <p:cNvPr id="40971" name="Line 11"/>
          <p:cNvSpPr>
            <a:spLocks noChangeShapeType="1"/>
          </p:cNvSpPr>
          <p:nvPr/>
        </p:nvSpPr>
        <p:spPr bwMode="auto">
          <a:xfrm flipV="1">
            <a:off x="5503333" y="3683000"/>
            <a:ext cx="0" cy="533400"/>
          </a:xfrm>
          <a:prstGeom prst="line">
            <a:avLst/>
          </a:prstGeom>
          <a:noFill/>
          <a:ln w="57150">
            <a:solidFill>
              <a:srgbClr val="00FF00"/>
            </a:solidFill>
            <a:round/>
            <a:headEnd/>
            <a:tailEnd type="triangle" w="med" len="med"/>
          </a:ln>
        </p:spPr>
        <p:txBody>
          <a:bodyPr/>
          <a:lstStyle/>
          <a:p>
            <a:endParaRPr lang="en-US"/>
          </a:p>
        </p:txBody>
      </p:sp>
      <p:sp>
        <p:nvSpPr>
          <p:cNvPr id="40972" name="Text Box 12"/>
          <p:cNvSpPr txBox="1">
            <a:spLocks noChangeArrowheads="1"/>
          </p:cNvSpPr>
          <p:nvPr/>
        </p:nvSpPr>
        <p:spPr bwMode="auto">
          <a:xfrm>
            <a:off x="1185334" y="2593976"/>
            <a:ext cx="1431867" cy="830997"/>
          </a:xfrm>
          <a:prstGeom prst="rect">
            <a:avLst/>
          </a:prstGeom>
          <a:noFill/>
          <a:ln w="9525">
            <a:noFill/>
            <a:miter lim="800000"/>
            <a:headEnd/>
            <a:tailEnd/>
          </a:ln>
        </p:spPr>
        <p:txBody>
          <a:bodyPr wrap="none">
            <a:spAutoFit/>
          </a:bodyPr>
          <a:lstStyle/>
          <a:p>
            <a:pPr algn="ctr"/>
            <a:r>
              <a:rPr lang="en-US" sz="2400" b="1"/>
              <a:t>PGE2</a:t>
            </a:r>
          </a:p>
          <a:p>
            <a:pPr algn="ctr"/>
            <a:r>
              <a:rPr lang="en-US" sz="2400" b="1"/>
              <a:t>Cytokines</a:t>
            </a:r>
          </a:p>
        </p:txBody>
      </p:sp>
      <p:sp>
        <p:nvSpPr>
          <p:cNvPr id="40973" name="Freeform 13"/>
          <p:cNvSpPr>
            <a:spLocks/>
          </p:cNvSpPr>
          <p:nvPr/>
        </p:nvSpPr>
        <p:spPr bwMode="auto">
          <a:xfrm>
            <a:off x="2065867" y="3340100"/>
            <a:ext cx="1354667" cy="711200"/>
          </a:xfrm>
          <a:custGeom>
            <a:avLst/>
            <a:gdLst>
              <a:gd name="T0" fmla="*/ 960 w 960"/>
              <a:gd name="T1" fmla="*/ 0 h 448"/>
              <a:gd name="T2" fmla="*/ 336 w 960"/>
              <a:gd name="T3" fmla="*/ 432 h 448"/>
              <a:gd name="T4" fmla="*/ 0 w 960"/>
              <a:gd name="T5" fmla="*/ 96 h 448"/>
              <a:gd name="T6" fmla="*/ 0 60000 65536"/>
              <a:gd name="T7" fmla="*/ 0 60000 65536"/>
              <a:gd name="T8" fmla="*/ 0 60000 65536"/>
              <a:gd name="T9" fmla="*/ 0 w 960"/>
              <a:gd name="T10" fmla="*/ 0 h 448"/>
              <a:gd name="T11" fmla="*/ 960 w 960"/>
              <a:gd name="T12" fmla="*/ 448 h 448"/>
            </a:gdLst>
            <a:ahLst/>
            <a:cxnLst>
              <a:cxn ang="T6">
                <a:pos x="T0" y="T1"/>
              </a:cxn>
              <a:cxn ang="T7">
                <a:pos x="T2" y="T3"/>
              </a:cxn>
              <a:cxn ang="T8">
                <a:pos x="T4" y="T5"/>
              </a:cxn>
            </a:cxnLst>
            <a:rect l="T9" t="T10" r="T11" b="T12"/>
            <a:pathLst>
              <a:path w="960" h="448">
                <a:moveTo>
                  <a:pt x="960" y="0"/>
                </a:moveTo>
                <a:cubicBezTo>
                  <a:pt x="728" y="208"/>
                  <a:pt x="496" y="416"/>
                  <a:pt x="336" y="432"/>
                </a:cubicBezTo>
                <a:cubicBezTo>
                  <a:pt x="176" y="448"/>
                  <a:pt x="88" y="272"/>
                  <a:pt x="0" y="96"/>
                </a:cubicBezTo>
              </a:path>
            </a:pathLst>
          </a:custGeom>
          <a:noFill/>
          <a:ln w="57150">
            <a:solidFill>
              <a:schemeClr val="tx1"/>
            </a:solidFill>
            <a:round/>
            <a:headEnd/>
            <a:tailEnd type="triangle" w="med" len="med"/>
          </a:ln>
        </p:spPr>
        <p:txBody>
          <a:bodyPr/>
          <a:lstStyle/>
          <a:p>
            <a:endParaRPr lang="en-US"/>
          </a:p>
        </p:txBody>
      </p:sp>
      <p:sp>
        <p:nvSpPr>
          <p:cNvPr id="40974" name="Freeform 14"/>
          <p:cNvSpPr>
            <a:spLocks/>
          </p:cNvSpPr>
          <p:nvPr/>
        </p:nvSpPr>
        <p:spPr bwMode="auto">
          <a:xfrm rot="-10581895">
            <a:off x="2132190" y="1978025"/>
            <a:ext cx="2099733" cy="609600"/>
          </a:xfrm>
          <a:custGeom>
            <a:avLst/>
            <a:gdLst>
              <a:gd name="T0" fmla="*/ 960 w 960"/>
              <a:gd name="T1" fmla="*/ 0 h 448"/>
              <a:gd name="T2" fmla="*/ 336 w 960"/>
              <a:gd name="T3" fmla="*/ 432 h 448"/>
              <a:gd name="T4" fmla="*/ 0 w 960"/>
              <a:gd name="T5" fmla="*/ 96 h 448"/>
              <a:gd name="T6" fmla="*/ 0 60000 65536"/>
              <a:gd name="T7" fmla="*/ 0 60000 65536"/>
              <a:gd name="T8" fmla="*/ 0 60000 65536"/>
              <a:gd name="T9" fmla="*/ 0 w 960"/>
              <a:gd name="T10" fmla="*/ 0 h 448"/>
              <a:gd name="T11" fmla="*/ 960 w 960"/>
              <a:gd name="T12" fmla="*/ 448 h 448"/>
            </a:gdLst>
            <a:ahLst/>
            <a:cxnLst>
              <a:cxn ang="T6">
                <a:pos x="T0" y="T1"/>
              </a:cxn>
              <a:cxn ang="T7">
                <a:pos x="T2" y="T3"/>
              </a:cxn>
              <a:cxn ang="T8">
                <a:pos x="T4" y="T5"/>
              </a:cxn>
            </a:cxnLst>
            <a:rect l="T9" t="T10" r="T11" b="T12"/>
            <a:pathLst>
              <a:path w="960" h="448">
                <a:moveTo>
                  <a:pt x="960" y="0"/>
                </a:moveTo>
                <a:cubicBezTo>
                  <a:pt x="728" y="208"/>
                  <a:pt x="496" y="416"/>
                  <a:pt x="336" y="432"/>
                </a:cubicBezTo>
                <a:cubicBezTo>
                  <a:pt x="176" y="448"/>
                  <a:pt x="88" y="272"/>
                  <a:pt x="0" y="96"/>
                </a:cubicBezTo>
              </a:path>
            </a:pathLst>
          </a:custGeom>
          <a:noFill/>
          <a:ln w="57150">
            <a:solidFill>
              <a:schemeClr val="tx1"/>
            </a:solidFill>
            <a:round/>
            <a:headEnd/>
            <a:tailEnd type="triangle" w="med" len="med"/>
          </a:ln>
        </p:spPr>
        <p:txBody>
          <a:bodyPr/>
          <a:lstStyle/>
          <a:p>
            <a:endParaRPr lang="en-US"/>
          </a:p>
        </p:txBody>
      </p:sp>
      <p:sp>
        <p:nvSpPr>
          <p:cNvPr id="40975" name="Text Box 15"/>
          <p:cNvSpPr txBox="1">
            <a:spLocks noChangeArrowheads="1"/>
          </p:cNvSpPr>
          <p:nvPr/>
        </p:nvSpPr>
        <p:spPr bwMode="auto">
          <a:xfrm>
            <a:off x="5575301" y="1538288"/>
            <a:ext cx="3568700" cy="519112"/>
          </a:xfrm>
          <a:prstGeom prst="rect">
            <a:avLst/>
          </a:prstGeom>
          <a:noFill/>
          <a:ln w="9525">
            <a:noFill/>
            <a:miter lim="800000"/>
            <a:headEnd/>
            <a:tailEnd/>
          </a:ln>
        </p:spPr>
        <p:txBody>
          <a:bodyPr>
            <a:spAutoFit/>
          </a:bodyPr>
          <a:lstStyle/>
          <a:p>
            <a:r>
              <a:rPr lang="en-US" sz="2800" b="1"/>
              <a:t>Aromatase Inhibitors       </a:t>
            </a:r>
          </a:p>
        </p:txBody>
      </p:sp>
      <p:sp>
        <p:nvSpPr>
          <p:cNvPr id="40976" name="Text Box 16"/>
          <p:cNvSpPr txBox="1">
            <a:spLocks noChangeArrowheads="1"/>
          </p:cNvSpPr>
          <p:nvPr/>
        </p:nvSpPr>
        <p:spPr bwMode="auto">
          <a:xfrm>
            <a:off x="6333067" y="2016126"/>
            <a:ext cx="2019079" cy="1680460"/>
          </a:xfrm>
          <a:prstGeom prst="rect">
            <a:avLst/>
          </a:prstGeom>
          <a:noFill/>
          <a:ln w="9525">
            <a:noFill/>
            <a:miter lim="800000"/>
            <a:headEnd/>
            <a:tailEnd/>
          </a:ln>
        </p:spPr>
        <p:txBody>
          <a:bodyPr wrap="none">
            <a:spAutoFit/>
          </a:bodyPr>
          <a:lstStyle/>
          <a:p>
            <a:pPr>
              <a:buFontTx/>
              <a:buChar char="•"/>
            </a:pPr>
            <a:r>
              <a:rPr lang="en-US" sz="2400" b="1"/>
              <a:t> Letrozole</a:t>
            </a:r>
          </a:p>
          <a:p>
            <a:pPr>
              <a:lnSpc>
                <a:spcPct val="110000"/>
              </a:lnSpc>
              <a:buFontTx/>
              <a:buChar char="•"/>
            </a:pPr>
            <a:r>
              <a:rPr lang="en-US" sz="2400" b="1"/>
              <a:t> Exemestane </a:t>
            </a:r>
          </a:p>
          <a:p>
            <a:pPr>
              <a:lnSpc>
                <a:spcPct val="110000"/>
              </a:lnSpc>
              <a:buFontTx/>
              <a:buChar char="•"/>
            </a:pPr>
            <a:r>
              <a:rPr lang="en-US" sz="2400" b="1"/>
              <a:t> Anastrozole</a:t>
            </a:r>
          </a:p>
          <a:p>
            <a:pPr>
              <a:lnSpc>
                <a:spcPct val="110000"/>
              </a:lnSpc>
              <a:buFontTx/>
              <a:buChar char="•"/>
            </a:pPr>
            <a:r>
              <a:rPr lang="en-US" sz="2400" b="1"/>
              <a:t> Danazol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smtClean="0">
                <a:solidFill>
                  <a:schemeClr val="accent2">
                    <a:lumMod val="60000"/>
                    <a:lumOff val="40000"/>
                  </a:schemeClr>
                </a:solidFill>
                <a:effectLst>
                  <a:outerShdw blurRad="38100" dist="38100" dir="2700000" algn="tl">
                    <a:srgbClr val="000000">
                      <a:alpha val="43137"/>
                    </a:srgbClr>
                  </a:outerShdw>
                </a:effectLst>
              </a:rPr>
              <a:t>Oral Contraceptives</a:t>
            </a:r>
            <a:endParaRPr lang="en-US" dirty="0">
              <a:solidFill>
                <a:schemeClr val="accent2">
                  <a:lumMod val="60000"/>
                  <a:lumOff val="40000"/>
                </a:schemeClr>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p:txBody>
          <a:bodyPr>
            <a:normAutofit/>
          </a:bodyPr>
          <a:lstStyle/>
          <a:p>
            <a:pPr lvl="1">
              <a:buClr>
                <a:schemeClr val="tx2"/>
              </a:buClr>
              <a:buFontTx/>
              <a:buChar char="·"/>
            </a:pPr>
            <a:r>
              <a:rPr lang="en-US" dirty="0" smtClean="0">
                <a:solidFill>
                  <a:schemeClr val="tx2"/>
                </a:solidFill>
              </a:rPr>
              <a:t>Some </a:t>
            </a:r>
            <a:r>
              <a:rPr lang="en-US" dirty="0">
                <a:solidFill>
                  <a:schemeClr val="tx2"/>
                </a:solidFill>
              </a:rPr>
              <a:t>women takes contraceptive pills each day all month, without the sugar pills to let her have her period, however, no guidelines exist which regulate the length of time which is safe for the woman to go on taking the contraceptive </a:t>
            </a:r>
            <a:r>
              <a:rPr lang="en-US" dirty="0" smtClean="0">
                <a:solidFill>
                  <a:schemeClr val="tx2"/>
                </a:solidFill>
              </a:rPr>
              <a:t>pills</a:t>
            </a:r>
          </a:p>
          <a:p>
            <a:pPr lvl="1">
              <a:buClr>
                <a:schemeClr val="tx2"/>
              </a:buClr>
              <a:buFontTx/>
              <a:buChar char="·"/>
            </a:pPr>
            <a:endParaRPr lang="en-US" dirty="0">
              <a:solidFill>
                <a:schemeClr val="tx2"/>
              </a:solidFill>
            </a:endParaRPr>
          </a:p>
          <a:p>
            <a:pPr lvl="1">
              <a:buClr>
                <a:schemeClr val="tx2"/>
              </a:buClr>
              <a:buFontTx/>
              <a:buChar char="·"/>
            </a:pPr>
            <a:r>
              <a:rPr lang="en-US" dirty="0">
                <a:solidFill>
                  <a:schemeClr val="tx2"/>
                </a:solidFill>
              </a:rPr>
              <a:t>I</a:t>
            </a:r>
            <a:r>
              <a:rPr lang="en-US" dirty="0" smtClean="0">
                <a:solidFill>
                  <a:schemeClr val="tx2"/>
                </a:solidFill>
              </a:rPr>
              <a:t>f </a:t>
            </a:r>
            <a:r>
              <a:rPr lang="en-US" dirty="0">
                <a:solidFill>
                  <a:schemeClr val="tx2"/>
                </a:solidFill>
              </a:rPr>
              <a:t>a woman does not have her period, then the displaced endometrial cells won’t bleed, which relieves pain and adhesions</a:t>
            </a:r>
          </a:p>
          <a:p>
            <a:pPr>
              <a:buClr>
                <a:schemeClr val="tx2"/>
              </a:buClr>
              <a:buNone/>
            </a:pPr>
            <a:endParaRPr lang="en-US" sz="2800" dirty="0">
              <a:solidFill>
                <a:schemeClr val="tx2"/>
              </a:solidFill>
            </a:endParaRPr>
          </a:p>
          <a:p>
            <a:pPr>
              <a:buClr>
                <a:schemeClr val="tx2"/>
              </a:buClr>
              <a:buFontTx/>
              <a:buChar char="·"/>
            </a:pP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buClr>
                <a:schemeClr val="tx2"/>
              </a:buClr>
            </a:pPr>
            <a:r>
              <a:rPr lang="en-US" b="1" dirty="0" err="1">
                <a:solidFill>
                  <a:schemeClr val="accent2">
                    <a:lumMod val="60000"/>
                    <a:lumOff val="40000"/>
                  </a:schemeClr>
                </a:solidFill>
                <a:effectLst>
                  <a:outerShdw blurRad="38100" dist="38100" dir="2700000" algn="tl">
                    <a:srgbClr val="000000">
                      <a:alpha val="43137"/>
                    </a:srgbClr>
                  </a:outerShdw>
                </a:effectLst>
                <a:latin typeface="+mn-lt"/>
              </a:rPr>
              <a:t>Danazol</a:t>
            </a:r>
            <a:r>
              <a:rPr lang="en-US" b="1" dirty="0">
                <a:solidFill>
                  <a:schemeClr val="accent2">
                    <a:lumMod val="60000"/>
                    <a:lumOff val="40000"/>
                  </a:schemeClr>
                </a:solidFill>
                <a:effectLst>
                  <a:outerShdw blurRad="38100" dist="38100" dir="2700000" algn="tl">
                    <a:srgbClr val="000000">
                      <a:alpha val="43137"/>
                    </a:srgbClr>
                  </a:outerShdw>
                </a:effectLst>
                <a:latin typeface="+mn-lt"/>
              </a:rPr>
              <a:t> (</a:t>
            </a:r>
            <a:r>
              <a:rPr lang="en-US" b="1" dirty="0" err="1">
                <a:solidFill>
                  <a:schemeClr val="accent2">
                    <a:lumMod val="60000"/>
                    <a:lumOff val="40000"/>
                  </a:schemeClr>
                </a:solidFill>
                <a:effectLst>
                  <a:outerShdw blurRad="38100" dist="38100" dir="2700000" algn="tl">
                    <a:srgbClr val="000000">
                      <a:alpha val="43137"/>
                    </a:srgbClr>
                  </a:outerShdw>
                </a:effectLst>
                <a:latin typeface="+mn-lt"/>
              </a:rPr>
              <a:t>Danocrine</a:t>
            </a:r>
            <a:r>
              <a:rPr lang="en-US" b="1" dirty="0">
                <a:solidFill>
                  <a:schemeClr val="accent2">
                    <a:lumMod val="60000"/>
                    <a:lumOff val="40000"/>
                  </a:schemeClr>
                </a:solidFill>
                <a:effectLst>
                  <a:outerShdw blurRad="38100" dist="38100" dir="2700000" algn="tl">
                    <a:srgbClr val="000000">
                      <a:alpha val="43137"/>
                    </a:srgbClr>
                  </a:outerShdw>
                </a:effectLst>
                <a:latin typeface="+mn-lt"/>
              </a:rPr>
              <a:t>)</a:t>
            </a:r>
            <a:endParaRPr lang="en-US" sz="1600" b="1" dirty="0">
              <a:solidFill>
                <a:schemeClr val="accent2">
                  <a:lumMod val="60000"/>
                  <a:lumOff val="40000"/>
                </a:schemeClr>
              </a:solidFill>
              <a:effectLst>
                <a:outerShdw blurRad="38100" dist="38100" dir="2700000" algn="tl">
                  <a:srgbClr val="000000">
                    <a:alpha val="43137"/>
                  </a:srgbClr>
                </a:outerShdw>
              </a:effectLst>
              <a:latin typeface="+mn-lt"/>
            </a:endParaRPr>
          </a:p>
        </p:txBody>
      </p:sp>
      <p:sp>
        <p:nvSpPr>
          <p:cNvPr id="73731" name="Rectangle 3"/>
          <p:cNvSpPr>
            <a:spLocks noGrp="1" noChangeArrowheads="1"/>
          </p:cNvSpPr>
          <p:nvPr>
            <p:ph type="body" idx="1"/>
          </p:nvPr>
        </p:nvSpPr>
        <p:spPr>
          <a:xfrm>
            <a:off x="457200" y="1447800"/>
            <a:ext cx="8229600" cy="5181600"/>
          </a:xfrm>
        </p:spPr>
        <p:txBody>
          <a:bodyPr>
            <a:noAutofit/>
          </a:bodyPr>
          <a:lstStyle/>
          <a:p>
            <a:pPr>
              <a:buClr>
                <a:schemeClr val="tx2"/>
              </a:buClr>
              <a:buNone/>
            </a:pPr>
            <a:r>
              <a:rPr lang="en-US" sz="2000" dirty="0" smtClean="0">
                <a:solidFill>
                  <a:schemeClr val="tx2"/>
                </a:solidFill>
              </a:rPr>
              <a:t>.    synthetic </a:t>
            </a:r>
            <a:r>
              <a:rPr lang="en-US" sz="2000" dirty="0">
                <a:solidFill>
                  <a:schemeClr val="tx2"/>
                </a:solidFill>
              </a:rPr>
              <a:t>version of the male hormone testosterone</a:t>
            </a:r>
          </a:p>
          <a:p>
            <a:pPr>
              <a:buClr>
                <a:schemeClr val="tx2"/>
              </a:buClr>
              <a:buFontTx/>
              <a:buChar char="·"/>
            </a:pPr>
            <a:r>
              <a:rPr lang="en-US" sz="2000" dirty="0">
                <a:solidFill>
                  <a:schemeClr val="tx2"/>
                </a:solidFill>
              </a:rPr>
              <a:t>inhibits the release of FSH and LH by the pituitary gland</a:t>
            </a:r>
          </a:p>
          <a:p>
            <a:pPr>
              <a:buClr>
                <a:schemeClr val="tx2"/>
              </a:buClr>
              <a:buFontTx/>
              <a:buChar char="·"/>
            </a:pPr>
            <a:r>
              <a:rPr lang="en-US" sz="2000" dirty="0">
                <a:solidFill>
                  <a:schemeClr val="tx2"/>
                </a:solidFill>
              </a:rPr>
              <a:t>decreases estrogen levels similar to menopause, stops ovulation</a:t>
            </a:r>
          </a:p>
          <a:p>
            <a:pPr>
              <a:buClr>
                <a:schemeClr val="tx2"/>
              </a:buClr>
              <a:buFontTx/>
              <a:buChar char="·"/>
            </a:pPr>
            <a:r>
              <a:rPr lang="en-US" sz="2000" dirty="0">
                <a:solidFill>
                  <a:schemeClr val="tx2"/>
                </a:solidFill>
              </a:rPr>
              <a:t>shrink abnormal implants</a:t>
            </a:r>
          </a:p>
          <a:p>
            <a:pPr>
              <a:buClr>
                <a:schemeClr val="tx2"/>
              </a:buClr>
              <a:buFontTx/>
              <a:buChar char="·"/>
            </a:pPr>
            <a:r>
              <a:rPr lang="en-US" sz="2000" dirty="0">
                <a:solidFill>
                  <a:schemeClr val="tx2"/>
                </a:solidFill>
              </a:rPr>
              <a:t>improved symptoms in 89% of patients</a:t>
            </a:r>
          </a:p>
          <a:p>
            <a:pPr>
              <a:buClr>
                <a:schemeClr val="tx2"/>
              </a:buClr>
              <a:buFontTx/>
              <a:buChar char="·"/>
            </a:pPr>
            <a:r>
              <a:rPr lang="en-US" sz="2000" dirty="0">
                <a:solidFill>
                  <a:schemeClr val="tx2"/>
                </a:solidFill>
              </a:rPr>
              <a:t>side effects:</a:t>
            </a:r>
          </a:p>
          <a:p>
            <a:pPr lvl="1">
              <a:buClr>
                <a:schemeClr val="tx2"/>
              </a:buClr>
              <a:buFontTx/>
              <a:buChar char="·"/>
            </a:pPr>
            <a:r>
              <a:rPr lang="en-US" sz="2000" dirty="0">
                <a:solidFill>
                  <a:schemeClr val="tx2"/>
                </a:solidFill>
              </a:rPr>
              <a:t>deepening of the voice, abnormal hair growth, reduced breast size, water retention, weight gain (nearly all gain weight between 8-10 lbs.), acne, irregular vaginal bleeding, muscle cramps</a:t>
            </a:r>
          </a:p>
          <a:p>
            <a:pPr>
              <a:buClr>
                <a:schemeClr val="tx2"/>
              </a:buClr>
              <a:buFontTx/>
              <a:buChar char="·"/>
            </a:pPr>
            <a:r>
              <a:rPr lang="en-US" sz="2000" dirty="0">
                <a:solidFill>
                  <a:schemeClr val="tx2"/>
                </a:solidFill>
              </a:rPr>
              <a:t>it is now shown that </a:t>
            </a:r>
            <a:r>
              <a:rPr lang="en-US" sz="2000" dirty="0" err="1">
                <a:solidFill>
                  <a:schemeClr val="tx2"/>
                </a:solidFill>
              </a:rPr>
              <a:t>danazol</a:t>
            </a:r>
            <a:r>
              <a:rPr lang="en-US" sz="2000" dirty="0">
                <a:solidFill>
                  <a:schemeClr val="tx2"/>
                </a:solidFill>
              </a:rPr>
              <a:t> does not eradicate endometriosis</a:t>
            </a:r>
          </a:p>
          <a:p>
            <a:pPr>
              <a:buClr>
                <a:schemeClr val="tx2"/>
              </a:buClr>
              <a:buFontTx/>
              <a:buChar char="·"/>
            </a:pPr>
            <a:r>
              <a:rPr lang="en-US" sz="2000" dirty="0">
                <a:solidFill>
                  <a:schemeClr val="tx2"/>
                </a:solidFill>
              </a:rPr>
              <a:t>it is also shown to be ineffective in long term relief of pain</a:t>
            </a:r>
          </a:p>
          <a:p>
            <a:pPr>
              <a:buClr>
                <a:schemeClr val="tx2"/>
              </a:buClr>
              <a:buFontTx/>
              <a:buChar char="·"/>
            </a:pPr>
            <a:endParaRPr lang="en-US" sz="2000" dirty="0">
              <a:solidFill>
                <a:schemeClr val="tx2"/>
              </a:solidFill>
            </a:endParaRPr>
          </a:p>
          <a:p>
            <a:pPr lvl="1">
              <a:buClr>
                <a:schemeClr val="tx2"/>
              </a:buClr>
              <a:buFontTx/>
              <a:buChar char="·"/>
            </a:pP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buClr>
                <a:schemeClr val="tx2"/>
              </a:buClr>
            </a:pPr>
            <a:r>
              <a:rPr lang="en-US" b="1" dirty="0" err="1">
                <a:solidFill>
                  <a:schemeClr val="accent2">
                    <a:lumMod val="60000"/>
                    <a:lumOff val="40000"/>
                  </a:schemeClr>
                </a:solidFill>
                <a:effectLst>
                  <a:outerShdw blurRad="38100" dist="38100" dir="2700000" algn="tl">
                    <a:srgbClr val="000000">
                      <a:alpha val="43137"/>
                    </a:srgbClr>
                  </a:outerShdw>
                </a:effectLst>
                <a:latin typeface="+mn-lt"/>
              </a:rPr>
              <a:t>GnRH</a:t>
            </a:r>
            <a:r>
              <a:rPr lang="en-US" b="1" dirty="0">
                <a:solidFill>
                  <a:schemeClr val="accent2">
                    <a:lumMod val="60000"/>
                    <a:lumOff val="40000"/>
                  </a:schemeClr>
                </a:solidFill>
                <a:effectLst>
                  <a:outerShdw blurRad="38100" dist="38100" dir="2700000" algn="tl">
                    <a:srgbClr val="000000">
                      <a:alpha val="43137"/>
                    </a:srgbClr>
                  </a:outerShdw>
                </a:effectLst>
                <a:latin typeface="+mn-lt"/>
              </a:rPr>
              <a:t> Analogs</a:t>
            </a:r>
          </a:p>
        </p:txBody>
      </p:sp>
      <p:sp>
        <p:nvSpPr>
          <p:cNvPr id="76803" name="Rectangle 3"/>
          <p:cNvSpPr>
            <a:spLocks noGrp="1" noChangeArrowheads="1"/>
          </p:cNvSpPr>
          <p:nvPr>
            <p:ph type="body" idx="1"/>
          </p:nvPr>
        </p:nvSpPr>
        <p:spPr/>
        <p:txBody>
          <a:bodyPr>
            <a:noAutofit/>
          </a:bodyPr>
          <a:lstStyle/>
          <a:p>
            <a:pPr lvl="1">
              <a:buClr>
                <a:schemeClr val="tx2"/>
              </a:buClr>
              <a:buNone/>
            </a:pPr>
            <a:r>
              <a:rPr lang="en-US" dirty="0" smtClean="0">
                <a:solidFill>
                  <a:schemeClr val="tx2"/>
                </a:solidFill>
              </a:rPr>
              <a:t>.  depletion </a:t>
            </a:r>
            <a:r>
              <a:rPr lang="en-US" dirty="0">
                <a:solidFill>
                  <a:schemeClr val="tx2"/>
                </a:solidFill>
              </a:rPr>
              <a:t>of pituitary hormones which regulate the release of estrogen from the ovaries</a:t>
            </a:r>
          </a:p>
          <a:p>
            <a:pPr lvl="1">
              <a:buClr>
                <a:schemeClr val="tx2"/>
              </a:buClr>
              <a:buFontTx/>
              <a:buChar char="·"/>
            </a:pPr>
            <a:r>
              <a:rPr lang="en-US" dirty="0">
                <a:solidFill>
                  <a:schemeClr val="tx2"/>
                </a:solidFill>
              </a:rPr>
              <a:t>estrogen level decreases to menopause levels  (reversible menopause)</a:t>
            </a:r>
          </a:p>
          <a:p>
            <a:pPr lvl="1">
              <a:buClr>
                <a:schemeClr val="tx2"/>
              </a:buClr>
              <a:buFontTx/>
              <a:buChar char="·"/>
            </a:pPr>
            <a:r>
              <a:rPr lang="en-US" dirty="0">
                <a:solidFill>
                  <a:schemeClr val="tx2"/>
                </a:solidFill>
              </a:rPr>
              <a:t>ovulation does not occur</a:t>
            </a:r>
          </a:p>
          <a:p>
            <a:pPr lvl="1">
              <a:buClr>
                <a:schemeClr val="tx2"/>
              </a:buClr>
              <a:buFontTx/>
              <a:buChar char="·"/>
            </a:pPr>
            <a:r>
              <a:rPr lang="en-US" dirty="0" err="1">
                <a:solidFill>
                  <a:schemeClr val="tx2"/>
                </a:solidFill>
              </a:rPr>
              <a:t>endometrium</a:t>
            </a:r>
            <a:r>
              <a:rPr lang="en-US" dirty="0">
                <a:solidFill>
                  <a:schemeClr val="tx2"/>
                </a:solidFill>
              </a:rPr>
              <a:t> does not grow</a:t>
            </a:r>
          </a:p>
          <a:p>
            <a:pPr lvl="1">
              <a:buClr>
                <a:schemeClr val="tx2"/>
              </a:buClr>
              <a:buFontTx/>
              <a:buChar char="·"/>
            </a:pPr>
            <a:r>
              <a:rPr lang="en-US" dirty="0">
                <a:solidFill>
                  <a:schemeClr val="tx2"/>
                </a:solidFill>
              </a:rPr>
              <a:t>may reduce </a:t>
            </a:r>
            <a:r>
              <a:rPr lang="en-US" dirty="0" err="1">
                <a:solidFill>
                  <a:schemeClr val="tx2"/>
                </a:solidFill>
              </a:rPr>
              <a:t>endo</a:t>
            </a:r>
            <a:r>
              <a:rPr lang="en-US" dirty="0">
                <a:solidFill>
                  <a:schemeClr val="tx2"/>
                </a:solidFill>
              </a:rPr>
              <a:t>-related pain</a:t>
            </a:r>
          </a:p>
          <a:p>
            <a:pPr lvl="1">
              <a:buClr>
                <a:schemeClr val="tx2"/>
              </a:buClr>
              <a:buFontTx/>
              <a:buChar char="·"/>
            </a:pPr>
            <a:r>
              <a:rPr lang="en-US" dirty="0" err="1" smtClean="0">
                <a:solidFill>
                  <a:schemeClr val="tx2"/>
                </a:solidFill>
              </a:rPr>
              <a:t>Synarel</a:t>
            </a:r>
            <a:r>
              <a:rPr lang="en-US" dirty="0" smtClean="0">
                <a:solidFill>
                  <a:schemeClr val="tx2"/>
                </a:solidFill>
              </a:rPr>
              <a:t>, </a:t>
            </a:r>
            <a:r>
              <a:rPr lang="en-US" dirty="0" err="1" smtClean="0">
                <a:solidFill>
                  <a:schemeClr val="tx2"/>
                </a:solidFill>
              </a:rPr>
              <a:t>Lupron</a:t>
            </a:r>
            <a:r>
              <a:rPr lang="en-US" dirty="0" smtClean="0">
                <a:solidFill>
                  <a:schemeClr val="tx2"/>
                </a:solidFill>
              </a:rPr>
              <a:t>, </a:t>
            </a:r>
            <a:r>
              <a:rPr lang="en-US" dirty="0" err="1" smtClean="0">
                <a:solidFill>
                  <a:schemeClr val="tx2"/>
                </a:solidFill>
              </a:rPr>
              <a:t>Zoladex</a:t>
            </a:r>
            <a:r>
              <a:rPr lang="en-US" dirty="0" smtClean="0">
                <a:solidFill>
                  <a:schemeClr val="tx2"/>
                </a:solidFill>
              </a:rPr>
              <a:t>.</a:t>
            </a:r>
            <a:endParaRPr lang="en-US" dirty="0">
              <a:solidFill>
                <a:schemeClr val="tx2"/>
              </a:solidFill>
            </a:endParaRPr>
          </a:p>
          <a:p>
            <a:pPr lvl="1">
              <a:buClr>
                <a:schemeClr val="tx2"/>
              </a:buClr>
              <a:buFontTx/>
              <a:buChar char="·"/>
            </a:pPr>
            <a:endParaRPr lang="en-US" dirty="0">
              <a:solidFill>
                <a:schemeClr val="tx2"/>
              </a:solidFill>
            </a:endParaRPr>
          </a:p>
          <a:p>
            <a:pPr lvl="1">
              <a:buClr>
                <a:schemeClr val="tx2"/>
              </a:buClr>
              <a:buFontTx/>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buClr>
                <a:schemeClr val="tx2"/>
              </a:buClr>
            </a:pPr>
            <a:r>
              <a:rPr lang="en-US" dirty="0" err="1">
                <a:solidFill>
                  <a:schemeClr val="accent2">
                    <a:lumMod val="60000"/>
                    <a:lumOff val="40000"/>
                  </a:schemeClr>
                </a:solidFill>
                <a:effectLst>
                  <a:outerShdw blurRad="38100" dist="38100" dir="2700000" algn="tl">
                    <a:srgbClr val="000000">
                      <a:alpha val="43137"/>
                    </a:srgbClr>
                  </a:outerShdw>
                </a:effectLst>
                <a:latin typeface="+mn-lt"/>
              </a:rPr>
              <a:t>Synarel</a:t>
            </a:r>
            <a:r>
              <a:rPr lang="en-US" dirty="0">
                <a:solidFill>
                  <a:schemeClr val="accent2">
                    <a:lumMod val="60000"/>
                    <a:lumOff val="40000"/>
                  </a:schemeClr>
                </a:solidFill>
                <a:effectLst>
                  <a:outerShdw blurRad="38100" dist="38100" dir="2700000" algn="tl">
                    <a:srgbClr val="000000">
                      <a:alpha val="43137"/>
                    </a:srgbClr>
                  </a:outerShdw>
                </a:effectLst>
                <a:latin typeface="+mn-lt"/>
              </a:rPr>
              <a:t> (</a:t>
            </a:r>
            <a:r>
              <a:rPr lang="en-US" dirty="0" err="1">
                <a:solidFill>
                  <a:schemeClr val="accent2">
                    <a:lumMod val="60000"/>
                    <a:lumOff val="40000"/>
                  </a:schemeClr>
                </a:solidFill>
                <a:effectLst>
                  <a:outerShdw blurRad="38100" dist="38100" dir="2700000" algn="tl">
                    <a:srgbClr val="000000">
                      <a:alpha val="43137"/>
                    </a:srgbClr>
                  </a:outerShdw>
                </a:effectLst>
                <a:latin typeface="+mn-lt"/>
              </a:rPr>
              <a:t>nafarelin</a:t>
            </a:r>
            <a:r>
              <a:rPr lang="en-US" dirty="0">
                <a:solidFill>
                  <a:schemeClr val="accent2">
                    <a:lumMod val="60000"/>
                    <a:lumOff val="40000"/>
                  </a:schemeClr>
                </a:solidFill>
                <a:effectLst>
                  <a:outerShdw blurRad="38100" dist="38100" dir="2700000" algn="tl">
                    <a:srgbClr val="000000">
                      <a:alpha val="43137"/>
                    </a:srgbClr>
                  </a:outerShdw>
                </a:effectLst>
                <a:latin typeface="+mn-lt"/>
              </a:rPr>
              <a:t> acetate)</a:t>
            </a:r>
            <a:endParaRPr lang="en-US" sz="2000" dirty="0">
              <a:solidFill>
                <a:schemeClr val="accent2">
                  <a:lumMod val="60000"/>
                  <a:lumOff val="40000"/>
                </a:schemeClr>
              </a:solidFill>
              <a:effectLst>
                <a:outerShdw blurRad="38100" dist="38100" dir="2700000" algn="tl">
                  <a:srgbClr val="000000">
                    <a:alpha val="43137"/>
                  </a:srgbClr>
                </a:outerShdw>
              </a:effectLst>
              <a:latin typeface="+mn-lt"/>
            </a:endParaRPr>
          </a:p>
        </p:txBody>
      </p:sp>
      <p:sp>
        <p:nvSpPr>
          <p:cNvPr id="79875" name="Rectangle 3"/>
          <p:cNvSpPr>
            <a:spLocks noGrp="1" noChangeArrowheads="1"/>
          </p:cNvSpPr>
          <p:nvPr>
            <p:ph type="body" idx="1"/>
          </p:nvPr>
        </p:nvSpPr>
        <p:spPr/>
        <p:txBody>
          <a:bodyPr>
            <a:normAutofit/>
          </a:bodyPr>
          <a:lstStyle/>
          <a:p>
            <a:pPr>
              <a:buClr>
                <a:schemeClr val="tx2"/>
              </a:buClr>
              <a:buFontTx/>
              <a:buChar char="·"/>
            </a:pPr>
            <a:r>
              <a:rPr lang="en-US" sz="2800" dirty="0">
                <a:solidFill>
                  <a:schemeClr val="tx2"/>
                </a:solidFill>
              </a:rPr>
              <a:t>nasal spray approved in 1990</a:t>
            </a:r>
          </a:p>
          <a:p>
            <a:pPr>
              <a:buClr>
                <a:schemeClr val="tx2"/>
              </a:buClr>
              <a:buFontTx/>
              <a:buChar char="·"/>
            </a:pPr>
            <a:r>
              <a:rPr lang="en-US" sz="2800" dirty="0">
                <a:solidFill>
                  <a:schemeClr val="tx2"/>
                </a:solidFill>
              </a:rPr>
              <a:t>relieves symptoms and shrinks implant or stops them from growing</a:t>
            </a:r>
          </a:p>
          <a:p>
            <a:pPr>
              <a:buClr>
                <a:schemeClr val="tx2"/>
              </a:buClr>
              <a:buFontTx/>
              <a:buChar char="·"/>
            </a:pPr>
            <a:r>
              <a:rPr lang="en-US" sz="2800" dirty="0">
                <a:solidFill>
                  <a:schemeClr val="tx2"/>
                </a:solidFill>
              </a:rPr>
              <a:t>puts body into menopausal like state</a:t>
            </a:r>
          </a:p>
          <a:p>
            <a:pPr>
              <a:buClr>
                <a:schemeClr val="tx2"/>
              </a:buClr>
              <a:buFontTx/>
              <a:buChar char="·"/>
            </a:pPr>
            <a:r>
              <a:rPr lang="en-US" sz="2800" i="1" dirty="0">
                <a:solidFill>
                  <a:srgbClr val="92D050"/>
                </a:solidFill>
                <a:effectLst>
                  <a:outerShdw blurRad="38100" dist="38100" dir="2700000" algn="tl">
                    <a:srgbClr val="000000">
                      <a:alpha val="43137"/>
                    </a:srgbClr>
                  </a:outerShdw>
                </a:effectLst>
              </a:rPr>
              <a:t>side effects:</a:t>
            </a:r>
          </a:p>
          <a:p>
            <a:pPr lvl="1">
              <a:buClr>
                <a:schemeClr val="tx2"/>
              </a:buClr>
              <a:buFontTx/>
              <a:buChar char="·"/>
            </a:pPr>
            <a:r>
              <a:rPr lang="en-US" dirty="0">
                <a:solidFill>
                  <a:schemeClr val="tx2"/>
                </a:solidFill>
              </a:rPr>
              <a:t>hot flashes; vaginal dryness; lighter, less frequent, or no menstruation; headaches; nasal irritation</a:t>
            </a:r>
          </a:p>
          <a:p>
            <a:pPr>
              <a:buClr>
                <a:schemeClr val="tx2"/>
              </a:buClr>
              <a:buFontTx/>
              <a:buChar char="·"/>
            </a:pPr>
            <a:r>
              <a:rPr lang="en-US" sz="2800" i="1" dirty="0">
                <a:solidFill>
                  <a:srgbClr val="92D050"/>
                </a:solidFill>
                <a:effectLst>
                  <a:outerShdw blurRad="38100" dist="38100" dir="2700000" algn="tl">
                    <a:srgbClr val="000000">
                      <a:alpha val="43137"/>
                    </a:srgbClr>
                  </a:outerShdw>
                </a:effectLst>
              </a:rPr>
              <a:t>should not be used </a:t>
            </a:r>
            <a:r>
              <a:rPr lang="en-US" sz="2800" dirty="0">
                <a:solidFill>
                  <a:schemeClr val="tx2"/>
                </a:solidFill>
              </a:rPr>
              <a:t>in women who are pregnant, breast feeding, or have undiagnosed vaginal bleeding</a:t>
            </a:r>
          </a:p>
          <a:p>
            <a:pPr lvl="1">
              <a:buClr>
                <a:schemeClr val="tx2"/>
              </a:buClr>
              <a:buFontTx/>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3"/>
          <a:srcRect/>
          <a:stretch>
            <a:fillRect/>
          </a:stretch>
        </p:blipFill>
        <p:spPr bwMode="auto">
          <a:xfrm>
            <a:off x="4191000" y="1828800"/>
            <a:ext cx="4470400" cy="3124200"/>
          </a:xfrm>
          <a:prstGeom prst="rect">
            <a:avLst/>
          </a:prstGeom>
          <a:noFill/>
          <a:ln w="57150">
            <a:solidFill>
              <a:schemeClr val="tx2"/>
            </a:solidFill>
            <a:miter lim="800000"/>
            <a:headEnd/>
            <a:tailEnd/>
          </a:ln>
          <a:effectLst>
            <a:outerShdw dist="107763" dir="2700000" algn="ctr" rotWithShape="0">
              <a:schemeClr val="bg2"/>
            </a:outerShdw>
          </a:effectLst>
        </p:spPr>
      </p:pic>
      <p:sp>
        <p:nvSpPr>
          <p:cNvPr id="192515" name="Rectangle 3"/>
          <p:cNvSpPr>
            <a:spLocks noGrp="1" noChangeArrowheads="1"/>
          </p:cNvSpPr>
          <p:nvPr>
            <p:ph type="title"/>
          </p:nvPr>
        </p:nvSpPr>
        <p:spPr>
          <a:xfrm>
            <a:off x="533400" y="304800"/>
            <a:ext cx="8389938" cy="1143000"/>
          </a:xfrm>
        </p:spPr>
        <p:txBody>
          <a:bodyPr>
            <a:normAutofit/>
          </a:bodyPr>
          <a:lstStyle/>
          <a:p>
            <a:pPr eaLnBrk="1" hangingPunct="1">
              <a:defRPr/>
            </a:pPr>
            <a:r>
              <a:rPr lang="en-US" sz="2800" b="1" dirty="0" smtClean="0">
                <a:solidFill>
                  <a:schemeClr val="accent2">
                    <a:lumMod val="60000"/>
                    <a:lumOff val="40000"/>
                  </a:schemeClr>
                </a:solidFill>
                <a:effectLst>
                  <a:outerShdw blurRad="38100" dist="38100" dir="2700000" algn="tl">
                    <a:srgbClr val="000000">
                      <a:alpha val="43137"/>
                    </a:srgbClr>
                  </a:outerShdw>
                </a:effectLst>
              </a:rPr>
              <a:t>Commonly affected organs and structures: Ovaries and the sacral ligament</a:t>
            </a:r>
            <a:endParaRPr lang="tr-TR" sz="2800" b="1" dirty="0" smtClean="0">
              <a:solidFill>
                <a:schemeClr val="accent2">
                  <a:lumMod val="60000"/>
                  <a:lumOff val="40000"/>
                </a:schemeClr>
              </a:solidFill>
              <a:effectLst>
                <a:outerShdw blurRad="38100" dist="38100" dir="2700000" algn="tl">
                  <a:srgbClr val="000000">
                    <a:alpha val="43137"/>
                  </a:srgbClr>
                </a:outerShdw>
              </a:effectLst>
            </a:endParaRPr>
          </a:p>
        </p:txBody>
      </p:sp>
      <p:pic>
        <p:nvPicPr>
          <p:cNvPr id="192516" name="Picture 4"/>
          <p:cNvPicPr>
            <a:picLocks noChangeAspect="1" noChangeArrowheads="1"/>
          </p:cNvPicPr>
          <p:nvPr/>
        </p:nvPicPr>
        <p:blipFill>
          <a:blip r:embed="rId4"/>
          <a:srcRect/>
          <a:stretch>
            <a:fillRect/>
          </a:stretch>
        </p:blipFill>
        <p:spPr bwMode="auto">
          <a:xfrm>
            <a:off x="1143000" y="3810000"/>
            <a:ext cx="3589337" cy="2752725"/>
          </a:xfrm>
          <a:prstGeom prst="rect">
            <a:avLst/>
          </a:prstGeom>
          <a:noFill/>
          <a:ln w="57150">
            <a:solidFill>
              <a:schemeClr val="tx1"/>
            </a:solidFill>
            <a:miter lim="800000"/>
            <a:headEnd/>
            <a:tailEnd/>
          </a:ln>
          <a:effectLst>
            <a:outerShdw dist="107763" dir="2700000" algn="ctr" rotWithShape="0">
              <a:schemeClr val="bg2"/>
            </a:outerShdw>
          </a:effectLst>
        </p:spPr>
      </p:pic>
      <p:sp>
        <p:nvSpPr>
          <p:cNvPr id="192517" name="AutoShape 5"/>
          <p:cNvSpPr>
            <a:spLocks noChangeArrowheads="1"/>
          </p:cNvSpPr>
          <p:nvPr/>
        </p:nvSpPr>
        <p:spPr bwMode="auto">
          <a:xfrm>
            <a:off x="5410200" y="1981200"/>
            <a:ext cx="271463" cy="228600"/>
          </a:xfrm>
          <a:prstGeom prst="irregularSeal1">
            <a:avLst/>
          </a:prstGeom>
          <a:solidFill>
            <a:srgbClr val="FF3300"/>
          </a:solidFill>
          <a:ln w="9525">
            <a:solidFill>
              <a:schemeClr val="tx2"/>
            </a:solidFill>
            <a:miter lim="800000"/>
            <a:headEnd/>
            <a:tailEnd/>
          </a:ln>
        </p:spPr>
        <p:txBody>
          <a:bodyPr wrap="none" anchor="ctr"/>
          <a:lstStyle/>
          <a:p>
            <a:endParaRPr lang="en-US"/>
          </a:p>
        </p:txBody>
      </p:sp>
      <p:sp>
        <p:nvSpPr>
          <p:cNvPr id="192518" name="AutoShape 6"/>
          <p:cNvSpPr>
            <a:spLocks noChangeArrowheads="1"/>
          </p:cNvSpPr>
          <p:nvPr/>
        </p:nvSpPr>
        <p:spPr bwMode="auto">
          <a:xfrm>
            <a:off x="6164263" y="3048000"/>
            <a:ext cx="269875" cy="228600"/>
          </a:xfrm>
          <a:prstGeom prst="irregularSeal1">
            <a:avLst/>
          </a:prstGeom>
          <a:solidFill>
            <a:srgbClr val="FF3300"/>
          </a:solidFill>
          <a:ln w="9525">
            <a:solidFill>
              <a:schemeClr val="tx2"/>
            </a:solidFill>
            <a:miter lim="800000"/>
            <a:headEnd/>
            <a:tailEnd/>
          </a:ln>
        </p:spPr>
        <p:txBody>
          <a:bodyPr wrap="none" anchor="ctr"/>
          <a:lstStyle/>
          <a:p>
            <a:endParaRPr lang="en-US"/>
          </a:p>
        </p:txBody>
      </p:sp>
      <p:sp>
        <p:nvSpPr>
          <p:cNvPr id="192519" name="AutoShape 7"/>
          <p:cNvSpPr>
            <a:spLocks noChangeArrowheads="1"/>
          </p:cNvSpPr>
          <p:nvPr/>
        </p:nvSpPr>
        <p:spPr bwMode="auto">
          <a:xfrm>
            <a:off x="2895600" y="4724400"/>
            <a:ext cx="609600" cy="533400"/>
          </a:xfrm>
          <a:prstGeom prst="irregularSeal1">
            <a:avLst/>
          </a:prstGeom>
          <a:solidFill>
            <a:srgbClr val="FF3300"/>
          </a:solidFill>
          <a:ln w="9525">
            <a:solidFill>
              <a:schemeClr val="tx2"/>
            </a:solidFill>
            <a:miter lim="800000"/>
            <a:headEnd/>
            <a:tailEnd/>
          </a:ln>
        </p:spPr>
        <p:txBody>
          <a:bodyPr wrap="none" anchor="ctr"/>
          <a:lstStyle/>
          <a:p>
            <a:endParaRPr lang="en-US"/>
          </a:p>
        </p:txBody>
      </p:sp>
      <p:sp>
        <p:nvSpPr>
          <p:cNvPr id="192520" name="AutoShape 8"/>
          <p:cNvSpPr>
            <a:spLocks noChangeArrowheads="1"/>
          </p:cNvSpPr>
          <p:nvPr/>
        </p:nvSpPr>
        <p:spPr bwMode="auto">
          <a:xfrm>
            <a:off x="1685925" y="4800600"/>
            <a:ext cx="609600" cy="533400"/>
          </a:xfrm>
          <a:prstGeom prst="irregularSeal1">
            <a:avLst/>
          </a:prstGeom>
          <a:solidFill>
            <a:srgbClr val="FF3300"/>
          </a:solidFill>
          <a:ln w="9525">
            <a:solidFill>
              <a:schemeClr val="tx2"/>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buClr>
                <a:schemeClr val="tx2"/>
              </a:buClr>
            </a:pPr>
            <a:r>
              <a:rPr lang="en-US" dirty="0" err="1">
                <a:solidFill>
                  <a:schemeClr val="accent2">
                    <a:lumMod val="60000"/>
                    <a:lumOff val="40000"/>
                  </a:schemeClr>
                </a:solidFill>
                <a:effectLst>
                  <a:outerShdw blurRad="38100" dist="38100" dir="2700000" algn="tl">
                    <a:srgbClr val="000000">
                      <a:alpha val="43137"/>
                    </a:srgbClr>
                  </a:outerShdw>
                </a:effectLst>
                <a:latin typeface="+mn-lt"/>
              </a:rPr>
              <a:t>Zoladex</a:t>
            </a:r>
            <a:r>
              <a:rPr lang="en-US" dirty="0">
                <a:solidFill>
                  <a:schemeClr val="accent2">
                    <a:lumMod val="60000"/>
                    <a:lumOff val="40000"/>
                  </a:schemeClr>
                </a:solidFill>
                <a:effectLst>
                  <a:outerShdw blurRad="38100" dist="38100" dir="2700000" algn="tl">
                    <a:srgbClr val="000000">
                      <a:alpha val="43137"/>
                    </a:srgbClr>
                  </a:outerShdw>
                </a:effectLst>
                <a:latin typeface="+mn-lt"/>
              </a:rPr>
              <a:t> (</a:t>
            </a:r>
            <a:r>
              <a:rPr lang="en-US" dirty="0" err="1">
                <a:solidFill>
                  <a:schemeClr val="accent2">
                    <a:lumMod val="60000"/>
                    <a:lumOff val="40000"/>
                  </a:schemeClr>
                </a:solidFill>
                <a:effectLst>
                  <a:outerShdw blurRad="38100" dist="38100" dir="2700000" algn="tl">
                    <a:srgbClr val="000000">
                      <a:alpha val="43137"/>
                    </a:srgbClr>
                  </a:outerShdw>
                </a:effectLst>
                <a:latin typeface="+mn-lt"/>
              </a:rPr>
              <a:t>goserelin</a:t>
            </a:r>
            <a:r>
              <a:rPr lang="en-US" dirty="0">
                <a:solidFill>
                  <a:schemeClr val="accent2">
                    <a:lumMod val="60000"/>
                    <a:lumOff val="40000"/>
                  </a:schemeClr>
                </a:solidFill>
                <a:effectLst>
                  <a:outerShdw blurRad="38100" dist="38100" dir="2700000" algn="tl">
                    <a:srgbClr val="000000">
                      <a:alpha val="43137"/>
                    </a:srgbClr>
                  </a:outerShdw>
                </a:effectLst>
                <a:latin typeface="+mn-lt"/>
              </a:rPr>
              <a:t> acetate)</a:t>
            </a:r>
          </a:p>
        </p:txBody>
      </p:sp>
      <p:sp>
        <p:nvSpPr>
          <p:cNvPr id="95235" name="Rectangle 3"/>
          <p:cNvSpPr>
            <a:spLocks noGrp="1" noChangeArrowheads="1"/>
          </p:cNvSpPr>
          <p:nvPr>
            <p:ph type="body" idx="1"/>
          </p:nvPr>
        </p:nvSpPr>
        <p:spPr/>
        <p:txBody>
          <a:bodyPr/>
          <a:lstStyle/>
          <a:p>
            <a:pPr>
              <a:buClr>
                <a:schemeClr val="tx2"/>
              </a:buClr>
              <a:buFontTx/>
              <a:buChar char="·"/>
            </a:pPr>
            <a:r>
              <a:rPr lang="en-US">
                <a:solidFill>
                  <a:schemeClr val="tx2"/>
                </a:solidFill>
                <a:latin typeface="Times New Roman" pitchFamily="18" charset="0"/>
              </a:rPr>
              <a:t>created specifically for treatment of endometriosis in 1990</a:t>
            </a:r>
          </a:p>
          <a:p>
            <a:pPr>
              <a:buClr>
                <a:schemeClr val="tx2"/>
              </a:buClr>
              <a:buFontTx/>
              <a:buChar char="·"/>
            </a:pPr>
            <a:r>
              <a:rPr lang="en-US">
                <a:solidFill>
                  <a:schemeClr val="tx2"/>
                </a:solidFill>
                <a:latin typeface="Times New Roman" pitchFamily="18" charset="0"/>
              </a:rPr>
              <a:t>by decreasing the amount of estrogen in the body, the body is induced into a menopausal state</a:t>
            </a:r>
          </a:p>
          <a:p>
            <a:pPr>
              <a:buClr>
                <a:schemeClr val="tx2"/>
              </a:buClr>
              <a:buFontTx/>
              <a:buChar char="·"/>
            </a:pPr>
            <a:r>
              <a:rPr lang="en-US">
                <a:solidFill>
                  <a:schemeClr val="tx2"/>
                </a:solidFill>
                <a:latin typeface="Times New Roman" pitchFamily="18" charset="0"/>
              </a:rPr>
              <a:t>may be administered by a subcutaneous implant which is placed in the abdominal wall</a:t>
            </a:r>
          </a:p>
          <a:p>
            <a:pPr>
              <a:buClr>
                <a:schemeClr val="tx2"/>
              </a:buClr>
              <a:buFontTx/>
              <a:buChar char="·"/>
            </a:pPr>
            <a:endParaRPr lang="en-US">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buClr>
                <a:schemeClr val="tx2"/>
              </a:buClr>
            </a:pPr>
            <a:r>
              <a:rPr lang="en-US" dirty="0" err="1">
                <a:solidFill>
                  <a:schemeClr val="accent2">
                    <a:lumMod val="60000"/>
                    <a:lumOff val="40000"/>
                  </a:schemeClr>
                </a:solidFill>
                <a:effectLst>
                  <a:outerShdw blurRad="38100" dist="38100" dir="2700000" algn="tl">
                    <a:srgbClr val="000000">
                      <a:alpha val="43137"/>
                    </a:srgbClr>
                  </a:outerShdw>
                </a:effectLst>
                <a:latin typeface="+mn-lt"/>
              </a:rPr>
              <a:t>Lupron</a:t>
            </a:r>
            <a:r>
              <a:rPr lang="en-US" dirty="0">
                <a:solidFill>
                  <a:schemeClr val="accent2">
                    <a:lumMod val="60000"/>
                    <a:lumOff val="40000"/>
                  </a:schemeClr>
                </a:solidFill>
                <a:effectLst>
                  <a:outerShdw blurRad="38100" dist="38100" dir="2700000" algn="tl">
                    <a:srgbClr val="000000">
                      <a:alpha val="43137"/>
                    </a:srgbClr>
                  </a:outerShdw>
                </a:effectLst>
                <a:latin typeface="+mn-lt"/>
              </a:rPr>
              <a:t>  (</a:t>
            </a:r>
            <a:r>
              <a:rPr lang="en-US" dirty="0" err="1">
                <a:solidFill>
                  <a:schemeClr val="accent2">
                    <a:lumMod val="60000"/>
                    <a:lumOff val="40000"/>
                  </a:schemeClr>
                </a:solidFill>
                <a:effectLst>
                  <a:outerShdw blurRad="38100" dist="38100" dir="2700000" algn="tl">
                    <a:srgbClr val="000000">
                      <a:alpha val="43137"/>
                    </a:srgbClr>
                  </a:outerShdw>
                </a:effectLst>
                <a:latin typeface="+mn-lt"/>
              </a:rPr>
              <a:t>leuprolide</a:t>
            </a:r>
            <a:r>
              <a:rPr lang="en-US" dirty="0">
                <a:solidFill>
                  <a:schemeClr val="accent2">
                    <a:lumMod val="60000"/>
                    <a:lumOff val="40000"/>
                  </a:schemeClr>
                </a:solidFill>
                <a:effectLst>
                  <a:outerShdw blurRad="38100" dist="38100" dir="2700000" algn="tl">
                    <a:srgbClr val="000000">
                      <a:alpha val="43137"/>
                    </a:srgbClr>
                  </a:outerShdw>
                </a:effectLst>
                <a:latin typeface="+mn-lt"/>
              </a:rPr>
              <a:t> acetate)</a:t>
            </a:r>
          </a:p>
        </p:txBody>
      </p:sp>
      <p:sp>
        <p:nvSpPr>
          <p:cNvPr id="120835" name="Rectangle 3"/>
          <p:cNvSpPr>
            <a:spLocks noGrp="1" noChangeArrowheads="1"/>
          </p:cNvSpPr>
          <p:nvPr>
            <p:ph type="body" idx="1"/>
          </p:nvPr>
        </p:nvSpPr>
        <p:spPr/>
        <p:txBody>
          <a:bodyPr/>
          <a:lstStyle/>
          <a:p>
            <a:pPr>
              <a:buClr>
                <a:schemeClr val="tx2"/>
              </a:buClr>
              <a:buFontTx/>
              <a:buChar char="·"/>
            </a:pPr>
            <a:r>
              <a:rPr lang="en-US" dirty="0">
                <a:solidFill>
                  <a:schemeClr val="tx2"/>
                </a:solidFill>
              </a:rPr>
              <a:t>approved by FDA in 1992</a:t>
            </a:r>
          </a:p>
          <a:p>
            <a:pPr>
              <a:buClr>
                <a:schemeClr val="tx2"/>
              </a:buClr>
              <a:buFontTx/>
              <a:buChar char="·"/>
            </a:pPr>
            <a:r>
              <a:rPr lang="en-US" dirty="0">
                <a:solidFill>
                  <a:schemeClr val="tx2"/>
                </a:solidFill>
              </a:rPr>
              <a:t>subcutaneous injection, nasal spray</a:t>
            </a:r>
          </a:p>
          <a:p>
            <a:pPr>
              <a:buClr>
                <a:schemeClr val="tx2"/>
              </a:buClr>
              <a:buFontTx/>
              <a:buChar char="·"/>
            </a:pPr>
            <a:r>
              <a:rPr lang="en-US" dirty="0">
                <a:solidFill>
                  <a:schemeClr val="tx2"/>
                </a:solidFill>
              </a:rPr>
              <a:t>side effects similar to </a:t>
            </a:r>
            <a:r>
              <a:rPr lang="en-US" dirty="0" err="1">
                <a:solidFill>
                  <a:schemeClr val="tx2"/>
                </a:solidFill>
              </a:rPr>
              <a:t>synarel</a:t>
            </a:r>
            <a:endParaRPr lang="en-US" dirty="0">
              <a:solidFill>
                <a:schemeClr val="tx2"/>
              </a:solidFill>
            </a:endParaRPr>
          </a:p>
          <a:p>
            <a:pPr>
              <a:buClr>
                <a:schemeClr val="tx2"/>
              </a:buClr>
              <a:buFontTx/>
              <a:buChar char="·"/>
            </a:pPr>
            <a:r>
              <a:rPr lang="en-US" dirty="0">
                <a:solidFill>
                  <a:schemeClr val="tx2"/>
                </a:solidFill>
              </a:rPr>
              <a:t>most commonly used </a:t>
            </a:r>
            <a:r>
              <a:rPr lang="en-US" dirty="0" err="1">
                <a:solidFill>
                  <a:schemeClr val="tx2"/>
                </a:solidFill>
              </a:rPr>
              <a:t>GnRH</a:t>
            </a:r>
            <a:endParaRPr lang="en-US" dirty="0">
              <a:solidFill>
                <a:schemeClr val="tx2"/>
              </a:solidFill>
            </a:endParaRPr>
          </a:p>
          <a:p>
            <a:pPr>
              <a:buClr>
                <a:schemeClr val="tx2"/>
              </a:buClr>
              <a:buFontTx/>
              <a:buChar char="·"/>
            </a:pPr>
            <a:r>
              <a:rPr lang="en-US" sz="2800" i="1" dirty="0" err="1">
                <a:solidFill>
                  <a:srgbClr val="CEE402"/>
                </a:solidFill>
                <a:effectLst>
                  <a:outerShdw blurRad="38100" dist="38100" dir="2700000" algn="tl">
                    <a:srgbClr val="000000">
                      <a:alpha val="43137"/>
                    </a:srgbClr>
                  </a:outerShdw>
                </a:effectLst>
              </a:rPr>
              <a:t>Lupron</a:t>
            </a:r>
            <a:r>
              <a:rPr lang="en-US" sz="2800" i="1" dirty="0">
                <a:solidFill>
                  <a:srgbClr val="CEE402"/>
                </a:solidFill>
                <a:effectLst>
                  <a:outerShdw blurRad="38100" dist="38100" dir="2700000" algn="tl">
                    <a:srgbClr val="000000">
                      <a:alpha val="43137"/>
                    </a:srgbClr>
                  </a:outerShdw>
                </a:effectLst>
              </a:rPr>
              <a:t>, </a:t>
            </a:r>
            <a:r>
              <a:rPr lang="en-US" sz="2800" i="1" dirty="0" err="1">
                <a:solidFill>
                  <a:srgbClr val="CEE402"/>
                </a:solidFill>
                <a:effectLst>
                  <a:outerShdw blurRad="38100" dist="38100" dir="2700000" algn="tl">
                    <a:srgbClr val="000000">
                      <a:alpha val="43137"/>
                    </a:srgbClr>
                  </a:outerShdw>
                </a:effectLst>
              </a:rPr>
              <a:t>Syranel</a:t>
            </a:r>
            <a:r>
              <a:rPr lang="en-US" sz="2800" i="1" dirty="0">
                <a:solidFill>
                  <a:srgbClr val="CEE402"/>
                </a:solidFill>
                <a:effectLst>
                  <a:outerShdw blurRad="38100" dist="38100" dir="2700000" algn="tl">
                    <a:srgbClr val="000000">
                      <a:alpha val="43137"/>
                    </a:srgbClr>
                  </a:outerShdw>
                </a:effectLst>
              </a:rPr>
              <a:t> and </a:t>
            </a:r>
            <a:r>
              <a:rPr lang="en-US" sz="2800" i="1" dirty="0" err="1">
                <a:solidFill>
                  <a:srgbClr val="CEE402"/>
                </a:solidFill>
                <a:effectLst>
                  <a:outerShdw blurRad="38100" dist="38100" dir="2700000" algn="tl">
                    <a:srgbClr val="000000">
                      <a:alpha val="43137"/>
                    </a:srgbClr>
                  </a:outerShdw>
                </a:effectLst>
              </a:rPr>
              <a:t>Zoladex</a:t>
            </a:r>
            <a:r>
              <a:rPr lang="en-US" sz="2800" i="1" dirty="0">
                <a:solidFill>
                  <a:srgbClr val="CEE402"/>
                </a:solidFill>
                <a:effectLst>
                  <a:outerShdw blurRad="38100" dist="38100" dir="2700000" algn="tl">
                    <a:srgbClr val="000000">
                      <a:alpha val="43137"/>
                    </a:srgbClr>
                  </a:outerShdw>
                </a:effectLst>
              </a:rPr>
              <a:t>  are more effective that other drugs at relieving pain but are prescribed for no more than six months at a time because of the unpleasant and undesirable side effects</a:t>
            </a:r>
          </a:p>
          <a:p>
            <a:pPr>
              <a:buClr>
                <a:schemeClr val="tx2"/>
              </a:buClr>
              <a:buFontTx/>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buClr>
                <a:schemeClr val="tx2"/>
              </a:buClr>
            </a:pPr>
            <a:r>
              <a:rPr lang="en-US" dirty="0" err="1">
                <a:solidFill>
                  <a:schemeClr val="accent2">
                    <a:lumMod val="60000"/>
                    <a:lumOff val="40000"/>
                  </a:schemeClr>
                </a:solidFill>
                <a:effectLst>
                  <a:outerShdw blurRad="38100" dist="38100" dir="2700000" algn="tl">
                    <a:srgbClr val="000000">
                      <a:alpha val="43137"/>
                    </a:srgbClr>
                  </a:outerShdw>
                </a:effectLst>
                <a:latin typeface="+mn-lt"/>
              </a:rPr>
              <a:t>Progestins</a:t>
            </a:r>
            <a:endParaRPr lang="en-US" sz="2000" dirty="0">
              <a:solidFill>
                <a:schemeClr val="accent2">
                  <a:lumMod val="60000"/>
                  <a:lumOff val="40000"/>
                </a:schemeClr>
              </a:solidFill>
              <a:effectLst>
                <a:outerShdw blurRad="38100" dist="38100" dir="2700000" algn="tl">
                  <a:srgbClr val="000000">
                    <a:alpha val="43137"/>
                  </a:srgbClr>
                </a:outerShdw>
              </a:effectLst>
              <a:latin typeface="+mn-lt"/>
            </a:endParaRPr>
          </a:p>
        </p:txBody>
      </p:sp>
      <p:sp>
        <p:nvSpPr>
          <p:cNvPr id="80899" name="Rectangle 3"/>
          <p:cNvSpPr>
            <a:spLocks noGrp="1" noChangeArrowheads="1"/>
          </p:cNvSpPr>
          <p:nvPr>
            <p:ph type="body" idx="1"/>
          </p:nvPr>
        </p:nvSpPr>
        <p:spPr/>
        <p:txBody>
          <a:bodyPr/>
          <a:lstStyle/>
          <a:p>
            <a:pPr lvl="1">
              <a:buClr>
                <a:schemeClr val="tx2"/>
              </a:buClr>
              <a:buFontTx/>
              <a:buChar char="·"/>
            </a:pPr>
            <a:r>
              <a:rPr lang="en-US" sz="2000" dirty="0">
                <a:solidFill>
                  <a:schemeClr val="tx2"/>
                </a:solidFill>
              </a:rPr>
              <a:t>progesterone- like drugs, can be injected or taken as a pill</a:t>
            </a:r>
          </a:p>
          <a:p>
            <a:pPr lvl="1">
              <a:buClr>
                <a:schemeClr val="tx2"/>
              </a:buClr>
              <a:buFontTx/>
              <a:buChar char="·"/>
            </a:pPr>
            <a:r>
              <a:rPr lang="en-US" sz="2000" dirty="0">
                <a:solidFill>
                  <a:schemeClr val="tx2"/>
                </a:solidFill>
              </a:rPr>
              <a:t>reduce the extent of the endometriosis</a:t>
            </a:r>
          </a:p>
          <a:p>
            <a:pPr lvl="1">
              <a:buClr>
                <a:schemeClr val="tx2"/>
              </a:buClr>
              <a:buFontTx/>
              <a:buChar char="·"/>
            </a:pPr>
            <a:r>
              <a:rPr lang="en-US" sz="2000" dirty="0">
                <a:solidFill>
                  <a:schemeClr val="tx2"/>
                </a:solidFill>
              </a:rPr>
              <a:t>not effective in improving fertility</a:t>
            </a:r>
          </a:p>
          <a:p>
            <a:pPr lvl="1">
              <a:buClr>
                <a:schemeClr val="tx2"/>
              </a:buClr>
              <a:buFontTx/>
              <a:buChar char="·"/>
            </a:pPr>
            <a:r>
              <a:rPr lang="en-US" sz="2000" i="1" dirty="0">
                <a:solidFill>
                  <a:srgbClr val="00B050"/>
                </a:solidFill>
                <a:effectLst>
                  <a:outerShdw blurRad="38100" dist="38100" dir="2700000" algn="tl">
                    <a:srgbClr val="000000">
                      <a:alpha val="43137"/>
                    </a:srgbClr>
                  </a:outerShdw>
                </a:effectLst>
              </a:rPr>
              <a:t>side effects: </a:t>
            </a:r>
            <a:r>
              <a:rPr lang="en-US" sz="2000" dirty="0">
                <a:solidFill>
                  <a:schemeClr val="tx2"/>
                </a:solidFill>
              </a:rPr>
              <a:t>abnormal uterine bleeding, nausea, breast tenderness, fluid retention, depression</a:t>
            </a:r>
          </a:p>
          <a:p>
            <a:pPr lvl="1">
              <a:buClr>
                <a:schemeClr val="tx2"/>
              </a:buClr>
              <a:buFontTx/>
              <a:buChar char="·"/>
            </a:pPr>
            <a:r>
              <a:rPr lang="en-US" sz="2000" dirty="0">
                <a:solidFill>
                  <a:schemeClr val="tx2"/>
                </a:solidFill>
              </a:rPr>
              <a:t>side effects resolve after medication is stopped</a:t>
            </a:r>
          </a:p>
          <a:p>
            <a:pPr lvl="1">
              <a:buClr>
                <a:schemeClr val="tx2"/>
              </a:buClr>
              <a:buFontTx/>
              <a:buChar char="·"/>
            </a:pPr>
            <a:r>
              <a:rPr lang="en-US" sz="2000" dirty="0">
                <a:solidFill>
                  <a:schemeClr val="tx2"/>
                </a:solidFill>
              </a:rPr>
              <a:t>most common progestin is </a:t>
            </a:r>
            <a:r>
              <a:rPr lang="en-US" sz="2000" dirty="0" err="1">
                <a:solidFill>
                  <a:schemeClr val="tx2"/>
                </a:solidFill>
              </a:rPr>
              <a:t>medroxyprogesterone</a:t>
            </a:r>
            <a:endParaRPr lang="en-US" sz="2000" dirty="0">
              <a:solidFill>
                <a:schemeClr val="tx2"/>
              </a:solidFill>
            </a:endParaRPr>
          </a:p>
          <a:p>
            <a:pPr lvl="1">
              <a:buClr>
                <a:schemeClr val="tx2"/>
              </a:buClr>
              <a:buFontTx/>
              <a:buChar char="·"/>
            </a:pPr>
            <a:r>
              <a:rPr lang="en-US" sz="2000" dirty="0">
                <a:solidFill>
                  <a:schemeClr val="tx2"/>
                </a:solidFill>
              </a:rPr>
              <a:t>other </a:t>
            </a:r>
            <a:r>
              <a:rPr lang="en-US" sz="2000" dirty="0" err="1">
                <a:solidFill>
                  <a:schemeClr val="tx2"/>
                </a:solidFill>
              </a:rPr>
              <a:t>progestins</a:t>
            </a:r>
            <a:r>
              <a:rPr lang="en-US" sz="2000" dirty="0">
                <a:solidFill>
                  <a:schemeClr val="tx2"/>
                </a:solidFill>
              </a:rPr>
              <a:t> used include </a:t>
            </a:r>
            <a:r>
              <a:rPr lang="en-US" sz="2000" dirty="0" err="1">
                <a:solidFill>
                  <a:schemeClr val="tx2"/>
                </a:solidFill>
              </a:rPr>
              <a:t>megestrol</a:t>
            </a:r>
            <a:r>
              <a:rPr lang="en-US" sz="2000" dirty="0">
                <a:solidFill>
                  <a:schemeClr val="tx2"/>
                </a:solidFill>
              </a:rPr>
              <a:t> acetate and </a:t>
            </a:r>
            <a:r>
              <a:rPr lang="en-US" sz="2000" dirty="0" err="1">
                <a:solidFill>
                  <a:schemeClr val="tx2"/>
                </a:solidFill>
              </a:rPr>
              <a:t>norethindrone</a:t>
            </a:r>
            <a:r>
              <a:rPr lang="en-US" sz="2000" dirty="0">
                <a:solidFill>
                  <a:schemeClr val="tx2"/>
                </a:solidFill>
              </a:rPr>
              <a:t> acetate</a:t>
            </a:r>
          </a:p>
          <a:p>
            <a:pPr lvl="1">
              <a:buClr>
                <a:schemeClr val="tx2"/>
              </a:buClr>
              <a:buFontTx/>
              <a:buChar char="·"/>
            </a:pPr>
            <a:r>
              <a:rPr lang="en-US" sz="2000" dirty="0">
                <a:solidFill>
                  <a:schemeClr val="tx2"/>
                </a:solidFill>
              </a:rPr>
              <a:t>used most with women who have already had children because ovarian function can take up to a year or even longer to return to normal after a course of therapy (</a:t>
            </a:r>
            <a:r>
              <a:rPr lang="en-US" sz="2000" dirty="0" err="1">
                <a:solidFill>
                  <a:schemeClr val="tx2"/>
                </a:solidFill>
              </a:rPr>
              <a:t>Begany</a:t>
            </a:r>
            <a:r>
              <a:rPr lang="en-US" sz="2000" dirty="0">
                <a:solidFill>
                  <a:schemeClr val="tx2"/>
                </a:solidFill>
              </a:rPr>
              <a:t>, 1997)</a:t>
            </a:r>
          </a:p>
          <a:p>
            <a:pPr lvl="1">
              <a:buClr>
                <a:schemeClr val="tx2"/>
              </a:buClr>
              <a:buFontTx/>
              <a:buChar char="·"/>
            </a:pP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457200"/>
            <a:ext cx="7467600" cy="1143000"/>
          </a:xfrm>
        </p:spPr>
        <p:txBody>
          <a:bodyPr>
            <a:normAutofit/>
          </a:bodyPr>
          <a:lstStyle/>
          <a:p>
            <a:pPr eaLnBrk="1" hangingPunct="1">
              <a:defRPr/>
            </a:pPr>
            <a:r>
              <a:rPr lang="en-US" sz="3600" dirty="0" smtClean="0">
                <a:solidFill>
                  <a:schemeClr val="accent2">
                    <a:lumMod val="60000"/>
                    <a:lumOff val="40000"/>
                  </a:schemeClr>
                </a:solidFill>
                <a:effectLst>
                  <a:outerShdw blurRad="38100" dist="38100" dir="2700000" algn="tl">
                    <a:srgbClr val="000000">
                      <a:alpha val="43137"/>
                    </a:srgbClr>
                  </a:outerShdw>
                </a:effectLst>
                <a:latin typeface="+mn-lt"/>
              </a:rPr>
              <a:t>Pain</a:t>
            </a:r>
            <a:r>
              <a:rPr lang="tr-TR" sz="3600" dirty="0" smtClean="0">
                <a:solidFill>
                  <a:schemeClr val="accent2">
                    <a:lumMod val="60000"/>
                    <a:lumOff val="40000"/>
                  </a:schemeClr>
                </a:solidFill>
                <a:effectLst>
                  <a:outerShdw blurRad="38100" dist="38100" dir="2700000" algn="tl">
                    <a:srgbClr val="000000">
                      <a:alpha val="43137"/>
                    </a:srgbClr>
                  </a:outerShdw>
                </a:effectLst>
                <a:latin typeface="+mn-lt"/>
              </a:rPr>
              <a:t>-Medi</a:t>
            </a:r>
            <a:r>
              <a:rPr lang="en-US" sz="3600" dirty="0" smtClean="0">
                <a:solidFill>
                  <a:schemeClr val="accent2">
                    <a:lumMod val="60000"/>
                    <a:lumOff val="40000"/>
                  </a:schemeClr>
                </a:solidFill>
                <a:effectLst>
                  <a:outerShdw blurRad="38100" dist="38100" dir="2700000" algn="tl">
                    <a:srgbClr val="000000">
                      <a:alpha val="43137"/>
                    </a:srgbClr>
                  </a:outerShdw>
                </a:effectLst>
                <a:latin typeface="+mn-lt"/>
              </a:rPr>
              <a:t>cal</a:t>
            </a:r>
            <a:r>
              <a:rPr lang="tr-TR" sz="3600" dirty="0" smtClean="0">
                <a:solidFill>
                  <a:schemeClr val="accent2">
                    <a:lumMod val="60000"/>
                    <a:lumOff val="40000"/>
                  </a:schemeClr>
                </a:solidFill>
                <a:effectLst>
                  <a:outerShdw blurRad="38100" dist="38100" dir="2700000" algn="tl">
                    <a:srgbClr val="000000">
                      <a:alpha val="43137"/>
                    </a:srgbClr>
                  </a:outerShdw>
                </a:effectLst>
                <a:latin typeface="+mn-lt"/>
              </a:rPr>
              <a:t> t</a:t>
            </a:r>
            <a:r>
              <a:rPr lang="en-US" sz="3600" dirty="0" err="1" smtClean="0">
                <a:solidFill>
                  <a:schemeClr val="accent2">
                    <a:lumMod val="60000"/>
                    <a:lumOff val="40000"/>
                  </a:schemeClr>
                </a:solidFill>
                <a:effectLst>
                  <a:outerShdw blurRad="38100" dist="38100" dir="2700000" algn="tl">
                    <a:srgbClr val="000000">
                      <a:alpha val="43137"/>
                    </a:srgbClr>
                  </a:outerShdw>
                </a:effectLst>
                <a:latin typeface="+mn-lt"/>
              </a:rPr>
              <a:t>herapy</a:t>
            </a:r>
            <a:endParaRPr lang="en-US" sz="3600" dirty="0" smtClean="0">
              <a:solidFill>
                <a:schemeClr val="accent2">
                  <a:lumMod val="60000"/>
                  <a:lumOff val="40000"/>
                </a:schemeClr>
              </a:solidFill>
              <a:effectLst>
                <a:outerShdw blurRad="38100" dist="38100" dir="2700000" algn="tl">
                  <a:srgbClr val="000000">
                    <a:alpha val="43137"/>
                  </a:srgbClr>
                </a:outerShdw>
              </a:effectLst>
              <a:latin typeface="+mn-lt"/>
            </a:endParaRPr>
          </a:p>
        </p:txBody>
      </p:sp>
      <p:sp>
        <p:nvSpPr>
          <p:cNvPr id="86019" name="Rectangle 3"/>
          <p:cNvSpPr>
            <a:spLocks noGrp="1" noChangeArrowheads="1"/>
          </p:cNvSpPr>
          <p:nvPr>
            <p:ph type="body" idx="1"/>
          </p:nvPr>
        </p:nvSpPr>
        <p:spPr>
          <a:xfrm>
            <a:off x="1935163" y="1981200"/>
            <a:ext cx="6065837" cy="4114800"/>
          </a:xfrm>
        </p:spPr>
        <p:txBody>
          <a:bodyPr/>
          <a:lstStyle/>
          <a:p>
            <a:pPr eaLnBrk="1" hangingPunct="1">
              <a:lnSpc>
                <a:spcPct val="90000"/>
              </a:lnSpc>
              <a:defRPr/>
            </a:pPr>
            <a:r>
              <a:rPr lang="tr-TR" dirty="0" smtClean="0">
                <a:solidFill>
                  <a:srgbClr val="FFC000"/>
                </a:solidFill>
                <a:effectLst>
                  <a:outerShdw blurRad="38100" dist="38100" dir="2700000" algn="tl">
                    <a:srgbClr val="000000">
                      <a:alpha val="43137"/>
                    </a:srgbClr>
                  </a:outerShdw>
                </a:effectLst>
                <a:latin typeface="Times New Roman" pitchFamily="18" charset="0"/>
              </a:rPr>
              <a:t>GnRHa  vs. Danazol</a:t>
            </a:r>
            <a:endParaRPr lang="en-US" dirty="0" smtClean="0">
              <a:solidFill>
                <a:srgbClr val="FFC000"/>
              </a:solidFill>
              <a:effectLst>
                <a:outerShdw blurRad="38100" dist="38100" dir="2700000" algn="tl">
                  <a:srgbClr val="000000">
                    <a:alpha val="43137"/>
                  </a:srgbClr>
                </a:outerShdw>
              </a:effectLst>
              <a:latin typeface="Times New Roman" pitchFamily="18" charset="0"/>
            </a:endParaRPr>
          </a:p>
          <a:p>
            <a:pPr lvl="1" eaLnBrk="1" hangingPunct="1">
              <a:lnSpc>
                <a:spcPct val="90000"/>
              </a:lnSpc>
              <a:buClr>
                <a:srgbClr val="FF33CC"/>
              </a:buClr>
              <a:buFontTx/>
              <a:buChar char="•"/>
              <a:defRPr/>
            </a:pPr>
            <a:r>
              <a:rPr lang="tr-TR" dirty="0" smtClean="0">
                <a:latin typeface="Times New Roman" pitchFamily="18" charset="0"/>
              </a:rPr>
              <a:t> </a:t>
            </a:r>
            <a:r>
              <a:rPr lang="en-US" dirty="0" smtClean="0">
                <a:latin typeface="Times New Roman" pitchFamily="18" charset="0"/>
              </a:rPr>
              <a:t>No difference</a:t>
            </a:r>
          </a:p>
          <a:p>
            <a:pPr eaLnBrk="1" hangingPunct="1">
              <a:lnSpc>
                <a:spcPct val="90000"/>
              </a:lnSpc>
              <a:defRPr/>
            </a:pPr>
            <a:r>
              <a:rPr lang="tr-TR" dirty="0" smtClean="0">
                <a:solidFill>
                  <a:srgbClr val="FFC000"/>
                </a:solidFill>
                <a:effectLst>
                  <a:outerShdw blurRad="38100" dist="38100" dir="2700000" algn="tl">
                    <a:srgbClr val="000000">
                      <a:alpha val="43137"/>
                    </a:srgbClr>
                  </a:outerShdw>
                </a:effectLst>
                <a:latin typeface="Times New Roman" pitchFamily="18" charset="0"/>
              </a:rPr>
              <a:t>GnRHa vs. Progestin</a:t>
            </a:r>
            <a:r>
              <a:rPr lang="en-US" dirty="0" smtClean="0">
                <a:solidFill>
                  <a:srgbClr val="FFC000"/>
                </a:solidFill>
                <a:effectLst>
                  <a:outerShdw blurRad="38100" dist="38100" dir="2700000" algn="tl">
                    <a:srgbClr val="000000">
                      <a:alpha val="43137"/>
                    </a:srgbClr>
                  </a:outerShdw>
                </a:effectLst>
                <a:latin typeface="Times New Roman" pitchFamily="18" charset="0"/>
              </a:rPr>
              <a:t>s</a:t>
            </a:r>
            <a:endParaRPr lang="tr-TR" dirty="0" smtClean="0">
              <a:solidFill>
                <a:srgbClr val="FFC000"/>
              </a:solidFill>
              <a:effectLst>
                <a:outerShdw blurRad="38100" dist="38100" dir="2700000" algn="tl">
                  <a:srgbClr val="000000">
                    <a:alpha val="43137"/>
                  </a:srgbClr>
                </a:outerShdw>
              </a:effectLst>
              <a:latin typeface="Times New Roman" pitchFamily="18" charset="0"/>
            </a:endParaRPr>
          </a:p>
          <a:p>
            <a:pPr lvl="1" eaLnBrk="1" hangingPunct="1">
              <a:lnSpc>
                <a:spcPct val="90000"/>
              </a:lnSpc>
              <a:buClr>
                <a:srgbClr val="FF33CC"/>
              </a:buClr>
              <a:buFontTx/>
              <a:buChar char="•"/>
              <a:defRPr/>
            </a:pPr>
            <a:r>
              <a:rPr lang="tr-TR" dirty="0" smtClean="0">
                <a:latin typeface="Times New Roman" pitchFamily="18" charset="0"/>
              </a:rPr>
              <a:t> </a:t>
            </a:r>
            <a:r>
              <a:rPr lang="en-US" dirty="0" smtClean="0">
                <a:latin typeface="Times New Roman" pitchFamily="18" charset="0"/>
              </a:rPr>
              <a:t>No difference</a:t>
            </a:r>
            <a:endParaRPr lang="tr-TR" dirty="0" smtClean="0">
              <a:latin typeface="Times New Roman" pitchFamily="18" charset="0"/>
            </a:endParaRPr>
          </a:p>
          <a:p>
            <a:pPr eaLnBrk="1" hangingPunct="1">
              <a:lnSpc>
                <a:spcPct val="90000"/>
              </a:lnSpc>
              <a:defRPr/>
            </a:pPr>
            <a:r>
              <a:rPr lang="tr-TR" dirty="0" smtClean="0">
                <a:solidFill>
                  <a:srgbClr val="FFC000"/>
                </a:solidFill>
                <a:effectLst>
                  <a:outerShdw blurRad="38100" dist="38100" dir="2700000" algn="tl">
                    <a:srgbClr val="000000">
                      <a:alpha val="43137"/>
                    </a:srgbClr>
                  </a:outerShdw>
                </a:effectLst>
                <a:latin typeface="Times New Roman" pitchFamily="18" charset="0"/>
              </a:rPr>
              <a:t>GnRHa  vs. O</a:t>
            </a:r>
            <a:r>
              <a:rPr lang="en-US" dirty="0" smtClean="0">
                <a:solidFill>
                  <a:srgbClr val="FFC000"/>
                </a:solidFill>
                <a:effectLst>
                  <a:outerShdw blurRad="38100" dist="38100" dir="2700000" algn="tl">
                    <a:srgbClr val="000000">
                      <a:alpha val="43137"/>
                    </a:srgbClr>
                  </a:outerShdw>
                </a:effectLst>
                <a:latin typeface="Times New Roman" pitchFamily="18" charset="0"/>
              </a:rPr>
              <a:t>CP</a:t>
            </a:r>
            <a:endParaRPr lang="tr-TR" dirty="0" smtClean="0">
              <a:solidFill>
                <a:srgbClr val="FFC000"/>
              </a:solidFill>
              <a:effectLst>
                <a:outerShdw blurRad="38100" dist="38100" dir="2700000" algn="tl">
                  <a:srgbClr val="000000">
                    <a:alpha val="43137"/>
                  </a:srgbClr>
                </a:outerShdw>
              </a:effectLst>
              <a:latin typeface="Times New Roman" pitchFamily="18" charset="0"/>
            </a:endParaRPr>
          </a:p>
          <a:p>
            <a:pPr lvl="1" eaLnBrk="1" hangingPunct="1">
              <a:lnSpc>
                <a:spcPct val="90000"/>
              </a:lnSpc>
              <a:buClr>
                <a:srgbClr val="FF33CC"/>
              </a:buClr>
              <a:buFontTx/>
              <a:buChar char="•"/>
              <a:defRPr/>
            </a:pPr>
            <a:r>
              <a:rPr lang="en-US" dirty="0" smtClean="0">
                <a:latin typeface="Times New Roman" pitchFamily="18" charset="0"/>
              </a:rPr>
              <a:t>No difference for pelvic pain, </a:t>
            </a:r>
            <a:r>
              <a:rPr lang="tr-TR" dirty="0" smtClean="0">
                <a:latin typeface="Times New Roman" pitchFamily="18" charset="0"/>
              </a:rPr>
              <a:t>GnRH </a:t>
            </a:r>
            <a:r>
              <a:rPr lang="en-US" dirty="0" smtClean="0">
                <a:latin typeface="Times New Roman" pitchFamily="18" charset="0"/>
              </a:rPr>
              <a:t>more effective for </a:t>
            </a:r>
            <a:r>
              <a:rPr lang="en-US" dirty="0" err="1" smtClean="0">
                <a:latin typeface="Times New Roman" pitchFamily="18" charset="0"/>
              </a:rPr>
              <a:t>dysmenorrhea</a:t>
            </a:r>
            <a:r>
              <a:rPr lang="en-US" dirty="0" smtClean="0">
                <a:latin typeface="Times New Roman" pitchFamily="18" charset="0"/>
              </a:rPr>
              <a:t> and </a:t>
            </a:r>
            <a:r>
              <a:rPr lang="en-US" dirty="0" err="1" smtClean="0">
                <a:latin typeface="Times New Roman" pitchFamily="18" charset="0"/>
              </a:rPr>
              <a:t>dyspareunia</a:t>
            </a:r>
            <a:endParaRPr lang="en-US" dirty="0" smtClean="0">
              <a:latin typeface="Times New Roman" pitchFamily="18" charset="0"/>
            </a:endParaRPr>
          </a:p>
          <a:p>
            <a:pPr eaLnBrk="1" hangingPunct="1">
              <a:lnSpc>
                <a:spcPct val="90000"/>
              </a:lnSpc>
              <a:defRPr/>
            </a:pPr>
            <a:endParaRPr 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14400" y="304800"/>
            <a:ext cx="7772400" cy="1143000"/>
          </a:xfrm>
        </p:spPr>
        <p:txBody>
          <a:bodyPr/>
          <a:lstStyle/>
          <a:p>
            <a:pPr eaLnBrk="1" hangingPunct="1">
              <a:defRPr/>
            </a:pPr>
            <a:r>
              <a:rPr lang="en-US" sz="3200" dirty="0" smtClean="0">
                <a:solidFill>
                  <a:schemeClr val="accent2">
                    <a:lumMod val="60000"/>
                    <a:lumOff val="40000"/>
                  </a:schemeClr>
                </a:solidFill>
                <a:effectLst>
                  <a:outerShdw blurRad="38100" dist="38100" dir="2700000" algn="tl">
                    <a:srgbClr val="000000">
                      <a:alpha val="43137"/>
                    </a:srgbClr>
                  </a:outerShdw>
                </a:effectLst>
              </a:rPr>
              <a:t>Established </a:t>
            </a:r>
            <a:r>
              <a:rPr lang="tr-TR" sz="3200" dirty="0" smtClean="0">
                <a:solidFill>
                  <a:schemeClr val="accent2">
                    <a:lumMod val="60000"/>
                    <a:lumOff val="40000"/>
                  </a:schemeClr>
                </a:solidFill>
                <a:effectLst>
                  <a:outerShdw blurRad="38100" dist="38100" dir="2700000" algn="tl">
                    <a:srgbClr val="000000">
                      <a:alpha val="43137"/>
                    </a:srgbClr>
                  </a:outerShdw>
                </a:effectLst>
              </a:rPr>
              <a:t>Medi</a:t>
            </a:r>
            <a:r>
              <a:rPr lang="en-US" sz="3200" dirty="0" smtClean="0">
                <a:solidFill>
                  <a:schemeClr val="accent2">
                    <a:lumMod val="60000"/>
                    <a:lumOff val="40000"/>
                  </a:schemeClr>
                </a:solidFill>
                <a:effectLst>
                  <a:outerShdw blurRad="38100" dist="38100" dir="2700000" algn="tl">
                    <a:srgbClr val="000000">
                      <a:alpha val="43137"/>
                    </a:srgbClr>
                  </a:outerShdw>
                </a:effectLst>
              </a:rPr>
              <a:t>cal Therapy for Total Pain</a:t>
            </a:r>
          </a:p>
        </p:txBody>
      </p:sp>
      <p:sp>
        <p:nvSpPr>
          <p:cNvPr id="88067" name="Rectangle 3"/>
          <p:cNvSpPr>
            <a:spLocks noGrp="1" noChangeArrowheads="1"/>
          </p:cNvSpPr>
          <p:nvPr>
            <p:ph type="body" idx="1"/>
          </p:nvPr>
        </p:nvSpPr>
        <p:spPr>
          <a:xfrm>
            <a:off x="1143000" y="2209800"/>
            <a:ext cx="7161213" cy="3581400"/>
          </a:xfrm>
        </p:spPr>
        <p:txBody>
          <a:bodyPr>
            <a:normAutofit fontScale="92500"/>
          </a:bodyPr>
          <a:lstStyle/>
          <a:p>
            <a:pPr eaLnBrk="1" hangingPunct="1">
              <a:lnSpc>
                <a:spcPct val="80000"/>
              </a:lnSpc>
              <a:defRPr/>
            </a:pPr>
            <a:r>
              <a:rPr lang="en-US" sz="2800" dirty="0" smtClean="0"/>
              <a:t>These drugs are </a:t>
            </a:r>
            <a:r>
              <a:rPr lang="en-US" sz="2800" dirty="0" smtClean="0">
                <a:solidFill>
                  <a:srgbClr val="00B0F0"/>
                </a:solidFill>
              </a:rPr>
              <a:t>equally effective </a:t>
            </a:r>
            <a:r>
              <a:rPr lang="en-US" sz="2800" dirty="0" smtClean="0"/>
              <a:t>in reducing the </a:t>
            </a:r>
            <a:r>
              <a:rPr lang="en-US" sz="2800" dirty="0" err="1" smtClean="0"/>
              <a:t>endometriotic</a:t>
            </a:r>
            <a:r>
              <a:rPr lang="en-US" sz="2800" dirty="0" smtClean="0"/>
              <a:t> implant mass/severity of the disease as well as reducing pelvic pain associated with endometriosis</a:t>
            </a:r>
          </a:p>
          <a:p>
            <a:pPr eaLnBrk="1" hangingPunct="1">
              <a:lnSpc>
                <a:spcPct val="80000"/>
              </a:lnSpc>
              <a:defRPr/>
            </a:pPr>
            <a:r>
              <a:rPr lang="en-US" sz="2800" dirty="0" smtClean="0">
                <a:solidFill>
                  <a:srgbClr val="00B0F0"/>
                </a:solidFill>
              </a:rPr>
              <a:t>Initial treatment the choice should be based on cost and side effect profile of the drug</a:t>
            </a:r>
            <a:r>
              <a:rPr lang="tr-TR" sz="2800" dirty="0" smtClean="0">
                <a:solidFill>
                  <a:srgbClr val="00B0F0"/>
                </a:solidFill>
              </a:rPr>
              <a:t> </a:t>
            </a:r>
            <a:endParaRPr lang="en-US" sz="2800" dirty="0" smtClean="0">
              <a:solidFill>
                <a:srgbClr val="00B0F0"/>
              </a:solidFill>
            </a:endParaRPr>
          </a:p>
          <a:p>
            <a:pPr eaLnBrk="1" hangingPunct="1">
              <a:lnSpc>
                <a:spcPct val="80000"/>
              </a:lnSpc>
              <a:defRPr/>
            </a:pPr>
            <a:r>
              <a:rPr lang="tr-TR" sz="2800" dirty="0" smtClean="0">
                <a:solidFill>
                  <a:srgbClr val="00B0F0"/>
                </a:solidFill>
              </a:rPr>
              <a:t>NSAI</a:t>
            </a:r>
            <a:r>
              <a:rPr lang="en-US" sz="2800" dirty="0" smtClean="0">
                <a:solidFill>
                  <a:srgbClr val="00B0F0"/>
                </a:solidFill>
              </a:rPr>
              <a:t>D</a:t>
            </a:r>
            <a:r>
              <a:rPr lang="tr-TR" sz="2800" dirty="0" smtClean="0"/>
              <a:t>’</a:t>
            </a:r>
            <a:r>
              <a:rPr lang="en-US" sz="2800" dirty="0" smtClean="0"/>
              <a:t>s</a:t>
            </a:r>
            <a:r>
              <a:rPr lang="tr-TR" sz="2800" dirty="0" smtClean="0"/>
              <a:t> </a:t>
            </a:r>
            <a:r>
              <a:rPr lang="en-US" sz="2800" dirty="0" smtClean="0"/>
              <a:t>appropriate and successful in many cases</a:t>
            </a:r>
            <a:endParaRPr lang="tr-TR" sz="2800" dirty="0" smtClean="0"/>
          </a:p>
          <a:p>
            <a:pPr eaLnBrk="1" hangingPunct="1">
              <a:lnSpc>
                <a:spcPct val="80000"/>
              </a:lnSpc>
              <a:defRPr/>
            </a:pPr>
            <a:r>
              <a:rPr lang="en-US" sz="2800" dirty="0" err="1" smtClean="0">
                <a:solidFill>
                  <a:srgbClr val="00B0F0"/>
                </a:solidFill>
              </a:rPr>
              <a:t>GnRH</a:t>
            </a:r>
            <a:r>
              <a:rPr lang="en-US" sz="2800" dirty="0" smtClean="0">
                <a:solidFill>
                  <a:srgbClr val="00B0F0"/>
                </a:solidFill>
              </a:rPr>
              <a:t> agonists </a:t>
            </a:r>
            <a:r>
              <a:rPr lang="en-US" sz="2800" dirty="0" smtClean="0"/>
              <a:t>have been proved effective after the failure of a prior medical hormonal therapy</a:t>
            </a:r>
          </a:p>
          <a:p>
            <a:pPr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43000" y="609600"/>
            <a:ext cx="7772400" cy="1143000"/>
          </a:xfrm>
        </p:spPr>
        <p:txBody>
          <a:bodyPr>
            <a:normAutofit fontScale="90000"/>
          </a:bodyPr>
          <a:lstStyle/>
          <a:p>
            <a:pPr eaLnBrk="1" hangingPunct="1">
              <a:defRPr/>
            </a:pPr>
            <a:r>
              <a:rPr lang="en-US" sz="4000" dirty="0" smtClean="0">
                <a:solidFill>
                  <a:schemeClr val="accent2">
                    <a:lumMod val="60000"/>
                    <a:lumOff val="40000"/>
                  </a:schemeClr>
                </a:solidFill>
                <a:effectLst>
                  <a:outerShdw blurRad="38100" dist="38100" dir="2700000" algn="tl">
                    <a:srgbClr val="000000">
                      <a:alpha val="43137"/>
                    </a:srgbClr>
                  </a:outerShdw>
                </a:effectLst>
              </a:rPr>
              <a:t>Suggested approach to endometriosis-associated pain</a:t>
            </a:r>
          </a:p>
        </p:txBody>
      </p:sp>
      <p:sp>
        <p:nvSpPr>
          <p:cNvPr id="79875" name="Rectangle 3"/>
          <p:cNvSpPr>
            <a:spLocks noGrp="1" noChangeArrowheads="1"/>
          </p:cNvSpPr>
          <p:nvPr>
            <p:ph type="body" idx="1"/>
          </p:nvPr>
        </p:nvSpPr>
        <p:spPr>
          <a:xfrm>
            <a:off x="1066800" y="1828800"/>
            <a:ext cx="7772400" cy="4114800"/>
          </a:xfrm>
        </p:spPr>
        <p:txBody>
          <a:bodyPr/>
          <a:lstStyle/>
          <a:p>
            <a:pPr eaLnBrk="1" hangingPunct="1">
              <a:lnSpc>
                <a:spcPct val="80000"/>
              </a:lnSpc>
            </a:pPr>
            <a:r>
              <a:rPr lang="en-US" sz="2800" smtClean="0">
                <a:solidFill>
                  <a:srgbClr val="0033CC"/>
                </a:solidFill>
                <a:latin typeface="Times New Roman" pitchFamily="18" charset="0"/>
              </a:rPr>
              <a:t>1st line:</a:t>
            </a:r>
            <a:r>
              <a:rPr lang="en-US" sz="2800" smtClean="0">
                <a:latin typeface="Times New Roman" pitchFamily="18" charset="0"/>
              </a:rPr>
              <a:t> continuous low-dose monophasic oral contraceptive with NSAIDs as needed</a:t>
            </a:r>
          </a:p>
          <a:p>
            <a:pPr eaLnBrk="1" hangingPunct="1">
              <a:lnSpc>
                <a:spcPct val="80000"/>
              </a:lnSpc>
            </a:pPr>
            <a:r>
              <a:rPr lang="en-US" sz="2800" smtClean="0">
                <a:solidFill>
                  <a:srgbClr val="0033CC"/>
                </a:solidFill>
                <a:latin typeface="Times New Roman" pitchFamily="18" charset="0"/>
              </a:rPr>
              <a:t>2nd line:</a:t>
            </a:r>
            <a:r>
              <a:rPr lang="en-US" sz="2800" smtClean="0">
                <a:latin typeface="Times New Roman" pitchFamily="18" charset="0"/>
              </a:rPr>
              <a:t> progestins (start with oral dosing, consider switching to levonorgestrel intrauterine device or depo if well tolerated)</a:t>
            </a:r>
          </a:p>
          <a:p>
            <a:pPr eaLnBrk="1" hangingPunct="1">
              <a:lnSpc>
                <a:spcPct val="80000"/>
              </a:lnSpc>
            </a:pPr>
            <a:r>
              <a:rPr lang="en-US" sz="2800" smtClean="0">
                <a:solidFill>
                  <a:srgbClr val="0033CC"/>
                </a:solidFill>
                <a:latin typeface="Times New Roman" pitchFamily="18" charset="0"/>
              </a:rPr>
              <a:t>3rd line:</a:t>
            </a:r>
            <a:r>
              <a:rPr lang="en-US" sz="2800" smtClean="0">
                <a:latin typeface="Times New Roman" pitchFamily="18" charset="0"/>
              </a:rPr>
              <a:t> GnRH agonist with immediate add-back therapy</a:t>
            </a:r>
          </a:p>
          <a:p>
            <a:pPr eaLnBrk="1" hangingPunct="1">
              <a:lnSpc>
                <a:spcPct val="80000"/>
              </a:lnSpc>
            </a:pPr>
            <a:r>
              <a:rPr lang="en-US" sz="2800" smtClean="0">
                <a:solidFill>
                  <a:srgbClr val="0033CC"/>
                </a:solidFill>
                <a:latin typeface="Times New Roman" pitchFamily="18" charset="0"/>
              </a:rPr>
              <a:t>4th line:</a:t>
            </a:r>
            <a:r>
              <a:rPr lang="en-US" sz="2800" smtClean="0">
                <a:latin typeface="Times New Roman" pitchFamily="18" charset="0"/>
              </a:rPr>
              <a:t> repeat surgery, followed by 1, 2, or 3</a:t>
            </a:r>
            <a:endParaRPr lang="en-US" sz="2800" baseline="30000" smtClean="0">
              <a:latin typeface="Times New Roman" pitchFamily="18" charset="0"/>
            </a:endParaRPr>
          </a:p>
          <a:p>
            <a:pPr eaLnBrk="1" hangingPunct="1">
              <a:lnSpc>
                <a:spcPct val="80000"/>
              </a:lnSpc>
            </a:pPr>
            <a:r>
              <a:rPr lang="en-US" sz="2800" smtClean="0">
                <a:latin typeface="Times New Roman" pitchFamily="18" charset="0"/>
              </a:rPr>
              <a:t> May consider low-dose (100–200 mg every day) danazol if other therapies poorly tolerated.</a:t>
            </a:r>
          </a:p>
        </p:txBody>
      </p:sp>
      <p:sp>
        <p:nvSpPr>
          <p:cNvPr id="79876" name="Text Box 4"/>
          <p:cNvSpPr txBox="1">
            <a:spLocks noChangeArrowheads="1"/>
          </p:cNvSpPr>
          <p:nvPr/>
        </p:nvSpPr>
        <p:spPr bwMode="auto">
          <a:xfrm>
            <a:off x="1371600" y="5867400"/>
            <a:ext cx="3124200" cy="701675"/>
          </a:xfrm>
          <a:prstGeom prst="rect">
            <a:avLst/>
          </a:prstGeom>
          <a:noFill/>
          <a:ln w="9525">
            <a:noFill/>
            <a:miter lim="800000"/>
            <a:headEnd/>
            <a:tailEnd/>
          </a:ln>
        </p:spPr>
        <p:txBody>
          <a:bodyPr>
            <a:spAutoFit/>
          </a:bodyPr>
          <a:lstStyle/>
          <a:p>
            <a:pPr algn="ctr"/>
            <a:r>
              <a:rPr lang="en-US" b="1" i="1"/>
              <a:t>Mahutte and Arici, 2003</a:t>
            </a:r>
            <a:endParaRPr lang="en-US" i="1"/>
          </a:p>
          <a:p>
            <a:pPr algn="ctr"/>
            <a:endParaRPr lang="en-US" sz="2000" i="1"/>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z="3200" dirty="0" smtClean="0">
                <a:solidFill>
                  <a:schemeClr val="accent2">
                    <a:lumMod val="60000"/>
                    <a:lumOff val="40000"/>
                  </a:schemeClr>
                </a:solidFill>
                <a:effectLst>
                  <a:outerShdw blurRad="38100" dist="38100" dir="2700000" algn="tl">
                    <a:srgbClr val="000000">
                      <a:alpha val="43137"/>
                    </a:srgbClr>
                  </a:outerShdw>
                </a:effectLst>
              </a:rPr>
              <a:t>Experimental Treatments</a:t>
            </a:r>
          </a:p>
        </p:txBody>
      </p:sp>
      <p:sp>
        <p:nvSpPr>
          <p:cNvPr id="93187" name="Rectangle 3"/>
          <p:cNvSpPr>
            <a:spLocks noGrp="1" noChangeArrowheads="1"/>
          </p:cNvSpPr>
          <p:nvPr>
            <p:ph type="body" idx="1"/>
          </p:nvPr>
        </p:nvSpPr>
        <p:spPr>
          <a:xfrm>
            <a:off x="1219200" y="1905000"/>
            <a:ext cx="7772400" cy="4114800"/>
          </a:xfrm>
        </p:spPr>
        <p:txBody>
          <a:bodyPr/>
          <a:lstStyle/>
          <a:p>
            <a:pPr eaLnBrk="1" hangingPunct="1">
              <a:defRPr/>
            </a:pPr>
            <a:r>
              <a:rPr lang="en-US" sz="2800" dirty="0" smtClean="0"/>
              <a:t>RU486 (</a:t>
            </a:r>
            <a:r>
              <a:rPr lang="en-US" sz="2800" dirty="0" err="1" smtClean="0"/>
              <a:t>mifepristone</a:t>
            </a:r>
            <a:r>
              <a:rPr lang="en-US" sz="2800" dirty="0" smtClean="0"/>
              <a:t>) and SPRMs</a:t>
            </a:r>
          </a:p>
          <a:p>
            <a:pPr eaLnBrk="1" hangingPunct="1">
              <a:defRPr/>
            </a:pPr>
            <a:r>
              <a:rPr lang="en-US" sz="2800" dirty="0" err="1" smtClean="0">
                <a:solidFill>
                  <a:srgbClr val="00B0F0"/>
                </a:solidFill>
                <a:effectLst>
                  <a:outerShdw blurRad="38100" dist="38100" dir="2700000" algn="tl">
                    <a:srgbClr val="000000">
                      <a:alpha val="43137"/>
                    </a:srgbClr>
                  </a:outerShdw>
                </a:effectLst>
              </a:rPr>
              <a:t>GnRH</a:t>
            </a:r>
            <a:r>
              <a:rPr lang="en-US" sz="2800" dirty="0" smtClean="0">
                <a:solidFill>
                  <a:srgbClr val="00B0F0"/>
                </a:solidFill>
                <a:effectLst>
                  <a:outerShdw blurRad="38100" dist="38100" dir="2700000" algn="tl">
                    <a:srgbClr val="000000">
                      <a:alpha val="43137"/>
                    </a:srgbClr>
                  </a:outerShdw>
                </a:effectLst>
              </a:rPr>
              <a:t> antagonists</a:t>
            </a:r>
          </a:p>
          <a:p>
            <a:pPr eaLnBrk="1" hangingPunct="1">
              <a:defRPr/>
            </a:pPr>
            <a:r>
              <a:rPr lang="en-US" sz="2800" dirty="0" smtClean="0"/>
              <a:t>TNF-a Inhibitors</a:t>
            </a:r>
          </a:p>
          <a:p>
            <a:pPr eaLnBrk="1" hangingPunct="1">
              <a:defRPr/>
            </a:pPr>
            <a:r>
              <a:rPr lang="en-US" sz="2800" dirty="0" smtClean="0"/>
              <a:t>Angiogenesis Inhibitors</a:t>
            </a:r>
          </a:p>
          <a:p>
            <a:pPr eaLnBrk="1" hangingPunct="1">
              <a:defRPr/>
            </a:pPr>
            <a:r>
              <a:rPr lang="en-US" sz="2800" dirty="0" err="1" smtClean="0"/>
              <a:t>Immunomodulators</a:t>
            </a:r>
            <a:endParaRPr lang="en-US" sz="2800" dirty="0" smtClean="0"/>
          </a:p>
          <a:p>
            <a:pPr eaLnBrk="1" hangingPunct="1">
              <a:defRPr/>
            </a:pPr>
            <a:r>
              <a:rPr lang="en-US" sz="2800" dirty="0" smtClean="0"/>
              <a:t>Estrogen Receptor-</a:t>
            </a:r>
            <a:r>
              <a:rPr lang="el-GR" sz="2800" dirty="0" smtClean="0"/>
              <a:t>β</a:t>
            </a:r>
            <a:r>
              <a:rPr lang="en-US" sz="2800" dirty="0" smtClean="0"/>
              <a:t> Agonists</a:t>
            </a:r>
          </a:p>
          <a:p>
            <a:pPr eaLnBrk="1" hangingPunct="1">
              <a:defRPr/>
            </a:pPr>
            <a:r>
              <a:rPr lang="en-US" sz="2800" dirty="0" err="1" smtClean="0">
                <a:solidFill>
                  <a:srgbClr val="00B0F0"/>
                </a:solidFill>
                <a:effectLst>
                  <a:outerShdw blurRad="38100" dist="38100" dir="2700000" algn="tl">
                    <a:srgbClr val="000000">
                      <a:alpha val="43137"/>
                    </a:srgbClr>
                  </a:outerShdw>
                </a:effectLst>
              </a:rPr>
              <a:t>Aromatase</a:t>
            </a:r>
            <a:r>
              <a:rPr lang="en-US" sz="2800" dirty="0" smtClean="0">
                <a:solidFill>
                  <a:srgbClr val="00B0F0"/>
                </a:solidFill>
                <a:effectLst>
                  <a:outerShdw blurRad="38100" dist="38100" dir="2700000" algn="tl">
                    <a:srgbClr val="000000">
                      <a:alpha val="43137"/>
                    </a:srgbClr>
                  </a:outerShdw>
                </a:effectLst>
              </a:rPr>
              <a:t> Inhibitors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143000" y="609600"/>
            <a:ext cx="7772400" cy="1143000"/>
          </a:xfrm>
        </p:spPr>
        <p:txBody>
          <a:bodyPr>
            <a:normAutofit fontScale="90000"/>
          </a:bodyPr>
          <a:lstStyle/>
          <a:p>
            <a:pPr eaLnBrk="1" hangingPunct="1">
              <a:defRPr/>
            </a:pPr>
            <a:r>
              <a:rPr lang="en-US" sz="3600" dirty="0" smtClean="0">
                <a:solidFill>
                  <a:schemeClr val="accent2">
                    <a:lumMod val="60000"/>
                    <a:lumOff val="40000"/>
                  </a:schemeClr>
                </a:solidFill>
                <a:effectLst>
                  <a:outerShdw blurRad="38100" dist="38100" dir="2700000" algn="tl">
                    <a:srgbClr val="000000">
                      <a:alpha val="43137"/>
                    </a:srgbClr>
                  </a:outerShdw>
                </a:effectLst>
              </a:rPr>
              <a:t>Suggested approach to endometriosis-associated pain</a:t>
            </a:r>
          </a:p>
        </p:txBody>
      </p:sp>
      <p:sp>
        <p:nvSpPr>
          <p:cNvPr id="81923" name="Rectangle 3"/>
          <p:cNvSpPr>
            <a:spLocks noGrp="1" noChangeArrowheads="1"/>
          </p:cNvSpPr>
          <p:nvPr>
            <p:ph type="body" idx="1"/>
          </p:nvPr>
        </p:nvSpPr>
        <p:spPr>
          <a:xfrm>
            <a:off x="1066800" y="1828800"/>
            <a:ext cx="7772400" cy="4114800"/>
          </a:xfrm>
        </p:spPr>
        <p:txBody>
          <a:bodyPr/>
          <a:lstStyle/>
          <a:p>
            <a:pPr eaLnBrk="1" hangingPunct="1">
              <a:lnSpc>
                <a:spcPct val="90000"/>
              </a:lnSpc>
            </a:pPr>
            <a:r>
              <a:rPr lang="en-US" sz="2400" smtClean="0">
                <a:solidFill>
                  <a:srgbClr val="0033CC"/>
                </a:solidFill>
                <a:latin typeface="Times New Roman" pitchFamily="18" charset="0"/>
              </a:rPr>
              <a:t>1st line:</a:t>
            </a:r>
            <a:r>
              <a:rPr lang="en-US" sz="2400" smtClean="0">
                <a:solidFill>
                  <a:srgbClr val="B2B2B2"/>
                </a:solidFill>
                <a:latin typeface="Times New Roman" pitchFamily="18" charset="0"/>
              </a:rPr>
              <a:t> continuous low-dose monophasic oral contraceptive with NSAIDs as needed</a:t>
            </a:r>
          </a:p>
          <a:p>
            <a:pPr eaLnBrk="1" hangingPunct="1">
              <a:lnSpc>
                <a:spcPct val="90000"/>
              </a:lnSpc>
            </a:pPr>
            <a:r>
              <a:rPr lang="en-US" sz="2400" smtClean="0">
                <a:solidFill>
                  <a:srgbClr val="0033CC"/>
                </a:solidFill>
                <a:latin typeface="Times New Roman" pitchFamily="18" charset="0"/>
              </a:rPr>
              <a:t>2nd line</a:t>
            </a:r>
            <a:r>
              <a:rPr lang="en-US" sz="2400" smtClean="0">
                <a:solidFill>
                  <a:srgbClr val="B2B2B2"/>
                </a:solidFill>
                <a:latin typeface="Times New Roman" pitchFamily="18" charset="0"/>
              </a:rPr>
              <a:t>: progestins (start with oral dosing, consider switching to levonorgestrel intrauterine device or depo if well tolerated)</a:t>
            </a:r>
          </a:p>
          <a:p>
            <a:pPr eaLnBrk="1" hangingPunct="1">
              <a:lnSpc>
                <a:spcPct val="90000"/>
              </a:lnSpc>
            </a:pPr>
            <a:r>
              <a:rPr lang="en-US" sz="2400" b="1" smtClean="0">
                <a:solidFill>
                  <a:srgbClr val="CC3300"/>
                </a:solidFill>
                <a:latin typeface="Times New Roman" pitchFamily="18" charset="0"/>
              </a:rPr>
              <a:t>AROMATASE INHIBITORS with OC or a Progestin</a:t>
            </a:r>
          </a:p>
          <a:p>
            <a:pPr eaLnBrk="1" hangingPunct="1">
              <a:lnSpc>
                <a:spcPct val="90000"/>
              </a:lnSpc>
            </a:pPr>
            <a:r>
              <a:rPr lang="en-US" sz="2400" smtClean="0">
                <a:solidFill>
                  <a:srgbClr val="0033CC"/>
                </a:solidFill>
                <a:latin typeface="Times New Roman" pitchFamily="18" charset="0"/>
              </a:rPr>
              <a:t>3 rd (4</a:t>
            </a:r>
            <a:r>
              <a:rPr lang="en-US" sz="2400" baseline="30000" smtClean="0">
                <a:solidFill>
                  <a:srgbClr val="0033CC"/>
                </a:solidFill>
                <a:latin typeface="Times New Roman" pitchFamily="18" charset="0"/>
              </a:rPr>
              <a:t>th</a:t>
            </a:r>
            <a:r>
              <a:rPr lang="en-US" sz="2400" smtClean="0">
                <a:solidFill>
                  <a:srgbClr val="0033CC"/>
                </a:solidFill>
                <a:latin typeface="Times New Roman" pitchFamily="18" charset="0"/>
              </a:rPr>
              <a:t>) line </a:t>
            </a:r>
            <a:r>
              <a:rPr lang="en-US" sz="2400" smtClean="0">
                <a:solidFill>
                  <a:srgbClr val="B2B2B2"/>
                </a:solidFill>
                <a:latin typeface="Times New Roman" pitchFamily="18" charset="0"/>
              </a:rPr>
              <a:t>: GnRH agonist with immediate add-back therapy</a:t>
            </a:r>
          </a:p>
          <a:p>
            <a:pPr eaLnBrk="1" hangingPunct="1">
              <a:lnSpc>
                <a:spcPct val="90000"/>
              </a:lnSpc>
            </a:pPr>
            <a:r>
              <a:rPr lang="en-US" sz="2400" b="1" smtClean="0">
                <a:solidFill>
                  <a:srgbClr val="CC3300"/>
                </a:solidFill>
                <a:latin typeface="Times New Roman" pitchFamily="18" charset="0"/>
              </a:rPr>
              <a:t>AROMATASE INHIBITORS with a GnRH analogue</a:t>
            </a:r>
          </a:p>
          <a:p>
            <a:pPr eaLnBrk="1" hangingPunct="1">
              <a:lnSpc>
                <a:spcPct val="90000"/>
              </a:lnSpc>
            </a:pPr>
            <a:r>
              <a:rPr lang="en-US" sz="2400" smtClean="0">
                <a:solidFill>
                  <a:srgbClr val="0033CC"/>
                </a:solidFill>
                <a:latin typeface="Times New Roman" pitchFamily="18" charset="0"/>
              </a:rPr>
              <a:t>4th (6</a:t>
            </a:r>
            <a:r>
              <a:rPr lang="en-US" sz="2400" baseline="30000" smtClean="0">
                <a:solidFill>
                  <a:srgbClr val="0033CC"/>
                </a:solidFill>
                <a:latin typeface="Times New Roman" pitchFamily="18" charset="0"/>
              </a:rPr>
              <a:t>th</a:t>
            </a:r>
            <a:r>
              <a:rPr lang="en-US" sz="2400" smtClean="0">
                <a:solidFill>
                  <a:srgbClr val="0033CC"/>
                </a:solidFill>
                <a:latin typeface="Times New Roman" pitchFamily="18" charset="0"/>
              </a:rPr>
              <a:t>) line:</a:t>
            </a:r>
            <a:r>
              <a:rPr lang="en-US" sz="2400" smtClean="0">
                <a:latin typeface="Times New Roman" pitchFamily="18" charset="0"/>
              </a:rPr>
              <a:t> </a:t>
            </a:r>
            <a:r>
              <a:rPr lang="en-US" sz="2400" smtClean="0">
                <a:solidFill>
                  <a:srgbClr val="B2B2B2"/>
                </a:solidFill>
                <a:latin typeface="Times New Roman" pitchFamily="18" charset="0"/>
              </a:rPr>
              <a:t>repeat </a:t>
            </a:r>
            <a:r>
              <a:rPr lang="en-US" sz="2400" b="1" smtClean="0">
                <a:solidFill>
                  <a:srgbClr val="CC3300"/>
                </a:solidFill>
                <a:latin typeface="Times New Roman" pitchFamily="18" charset="0"/>
              </a:rPr>
              <a:t>or no</a:t>
            </a:r>
            <a:r>
              <a:rPr lang="en-US" sz="2400" smtClean="0">
                <a:solidFill>
                  <a:srgbClr val="B2B2B2"/>
                </a:solidFill>
                <a:latin typeface="Times New Roman" pitchFamily="18" charset="0"/>
              </a:rPr>
              <a:t> surgery, followed by 1, 2, or 3</a:t>
            </a:r>
            <a:r>
              <a:rPr lang="en-US" sz="2400" baseline="30000" smtClean="0">
                <a:solidFill>
                  <a:srgbClr val="B2B2B2"/>
                </a:solidFill>
                <a:latin typeface="Times New Roman" pitchFamily="18" charset="0"/>
              </a:rPr>
              <a:t> </a:t>
            </a:r>
            <a:r>
              <a:rPr lang="en-US" sz="2400" smtClean="0">
                <a:solidFill>
                  <a:srgbClr val="B2B2B2"/>
                </a:solidFill>
                <a:latin typeface="Times New Roman" pitchFamily="18" charset="0"/>
              </a:rPr>
              <a:t>, </a:t>
            </a:r>
            <a:r>
              <a:rPr lang="en-US" sz="2400" b="1" smtClean="0">
                <a:solidFill>
                  <a:srgbClr val="CC3300"/>
                </a:solidFill>
                <a:latin typeface="Times New Roman" pitchFamily="18" charset="0"/>
              </a:rPr>
              <a:t>or AIs with OC, progestin and GnRH analogue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6000" b="1" dirty="0" smtClean="0">
                <a:solidFill>
                  <a:schemeClr val="accent2">
                    <a:lumMod val="60000"/>
                    <a:lumOff val="40000"/>
                  </a:schemeClr>
                </a:solidFill>
                <a:effectLst>
                  <a:outerShdw blurRad="38100" dist="38100" dir="2700000" algn="tl">
                    <a:srgbClr val="000000">
                      <a:alpha val="43137"/>
                    </a:srgbClr>
                  </a:outerShdw>
                </a:effectLst>
              </a:rPr>
              <a:t>Surgical Treatment</a:t>
            </a:r>
            <a:endParaRPr lang="en-US" sz="6000" b="1" dirty="0">
              <a:solidFill>
                <a:schemeClr val="accent2">
                  <a:lumMod val="60000"/>
                  <a:lumOff val="40000"/>
                </a:schemeClr>
              </a:solidFill>
              <a:effectLst>
                <a:outerShdw blurRad="38100" dist="38100" dir="2700000" algn="tl">
                  <a:srgbClr val="000000">
                    <a:alpha val="43137"/>
                  </a:srgbClr>
                </a:outerShdw>
              </a:effectLst>
            </a:endParaRPr>
          </a:p>
        </p:txBody>
      </p:sp>
      <p:sp>
        <p:nvSpPr>
          <p:cNvPr id="8" name="Subtitle 7"/>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latin typeface="+mn-lt"/>
              </a:rPr>
              <a:t>Surgery</a:t>
            </a:r>
          </a:p>
        </p:txBody>
      </p:sp>
      <p:graphicFrame>
        <p:nvGraphicFramePr>
          <p:cNvPr id="4" name="Diagram 3"/>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tr-TR" sz="4000" dirty="0" smtClean="0">
                <a:solidFill>
                  <a:schemeClr val="accent2">
                    <a:lumMod val="60000"/>
                    <a:lumOff val="40000"/>
                  </a:schemeClr>
                </a:solidFill>
                <a:effectLst>
                  <a:outerShdw blurRad="38100" dist="38100" dir="2700000" algn="tl">
                    <a:srgbClr val="000000">
                      <a:alpha val="43137"/>
                    </a:srgbClr>
                  </a:outerShdw>
                </a:effectLst>
              </a:rPr>
              <a:t>Endometrio</a:t>
            </a:r>
            <a:r>
              <a:rPr lang="en-US" sz="4000" dirty="0" smtClean="0">
                <a:solidFill>
                  <a:schemeClr val="accent2">
                    <a:lumMod val="60000"/>
                    <a:lumOff val="40000"/>
                  </a:schemeClr>
                </a:solidFill>
                <a:effectLst>
                  <a:outerShdw blurRad="38100" dist="38100" dir="2700000" algn="tl">
                    <a:srgbClr val="000000">
                      <a:alpha val="43137"/>
                    </a:srgbClr>
                  </a:outerShdw>
                </a:effectLst>
              </a:rPr>
              <a:t>s</a:t>
            </a:r>
            <a:r>
              <a:rPr lang="tr-TR" sz="4000" dirty="0" smtClean="0">
                <a:solidFill>
                  <a:schemeClr val="accent2">
                    <a:lumMod val="60000"/>
                    <a:lumOff val="40000"/>
                  </a:schemeClr>
                </a:solidFill>
                <a:effectLst>
                  <a:outerShdw blurRad="38100" dist="38100" dir="2700000" algn="tl">
                    <a:srgbClr val="000000">
                      <a:alpha val="43137"/>
                    </a:srgbClr>
                  </a:outerShdw>
                </a:effectLst>
              </a:rPr>
              <a:t>is</a:t>
            </a:r>
            <a:r>
              <a:rPr lang="en-US" sz="4000" dirty="0" smtClean="0">
                <a:solidFill>
                  <a:schemeClr val="accent2">
                    <a:lumMod val="60000"/>
                    <a:lumOff val="40000"/>
                  </a:schemeClr>
                </a:solidFill>
                <a:effectLst>
                  <a:outerShdw blurRad="38100" dist="38100" dir="2700000" algn="tl">
                    <a:srgbClr val="000000">
                      <a:alpha val="43137"/>
                    </a:srgbClr>
                  </a:outerShdw>
                </a:effectLst>
              </a:rPr>
              <a:t> on bowel surfaces</a:t>
            </a:r>
            <a:endParaRPr lang="tr-TR" sz="4000" dirty="0" smtClean="0">
              <a:solidFill>
                <a:schemeClr val="accent2">
                  <a:lumMod val="60000"/>
                  <a:lumOff val="40000"/>
                </a:schemeClr>
              </a:solidFill>
              <a:effectLst>
                <a:outerShdw blurRad="38100" dist="38100" dir="2700000" algn="tl">
                  <a:srgbClr val="000000">
                    <a:alpha val="43137"/>
                  </a:srgbClr>
                </a:outerShdw>
              </a:effectLst>
            </a:endParaRPr>
          </a:p>
        </p:txBody>
      </p:sp>
      <p:pic>
        <p:nvPicPr>
          <p:cNvPr id="194563" name="Picture 3"/>
          <p:cNvPicPr>
            <a:picLocks noChangeAspect="1" noChangeArrowheads="1"/>
          </p:cNvPicPr>
          <p:nvPr/>
        </p:nvPicPr>
        <p:blipFill>
          <a:blip r:embed="rId3"/>
          <a:srcRect/>
          <a:stretch>
            <a:fillRect/>
          </a:stretch>
        </p:blipFill>
        <p:spPr bwMode="auto">
          <a:xfrm>
            <a:off x="2235200" y="2209800"/>
            <a:ext cx="4808538" cy="3667125"/>
          </a:xfrm>
          <a:prstGeom prst="rect">
            <a:avLst/>
          </a:prstGeom>
          <a:noFill/>
          <a:ln w="5715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pPr>
              <a:defRPr/>
            </a:pPr>
            <a:r>
              <a:rPr lang="en-US" sz="3600" dirty="0" smtClean="0">
                <a:solidFill>
                  <a:schemeClr val="accent2">
                    <a:lumMod val="60000"/>
                    <a:lumOff val="40000"/>
                  </a:schemeClr>
                </a:solidFill>
                <a:effectLst>
                  <a:outerShdw blurRad="38100" dist="38100" dir="2700000" algn="tl">
                    <a:srgbClr val="000000">
                      <a:alpha val="43137"/>
                    </a:srgbClr>
                  </a:outerShdw>
                </a:effectLst>
              </a:rPr>
              <a:t>Role of laparoscopy</a:t>
            </a:r>
          </a:p>
        </p:txBody>
      </p:sp>
      <p:sp>
        <p:nvSpPr>
          <p:cNvPr id="110595" name="Rectangle 3"/>
          <p:cNvSpPr>
            <a:spLocks noGrp="1" noChangeArrowheads="1"/>
          </p:cNvSpPr>
          <p:nvPr>
            <p:ph type="body" idx="1"/>
          </p:nvPr>
        </p:nvSpPr>
        <p:spPr/>
        <p:txBody>
          <a:bodyPr/>
          <a:lstStyle/>
          <a:p>
            <a:pPr>
              <a:defRPr/>
            </a:pPr>
            <a:r>
              <a:rPr lang="en-US" dirty="0" smtClean="0"/>
              <a:t>Best evidence suggests that symptomatic relief can be achieved with either medical or surgical therapy for </a:t>
            </a:r>
            <a:r>
              <a:rPr lang="en-US" dirty="0" smtClean="0">
                <a:solidFill>
                  <a:srgbClr val="00B0F0"/>
                </a:solidFill>
                <a:effectLst>
                  <a:outerShdw blurRad="38100" dist="38100" dir="2700000" algn="tl">
                    <a:srgbClr val="000000">
                      <a:alpha val="43137"/>
                    </a:srgbClr>
                  </a:outerShdw>
                </a:effectLst>
              </a:rPr>
              <a:t>mild to moderate </a:t>
            </a:r>
            <a:r>
              <a:rPr lang="en-US" dirty="0" smtClean="0"/>
              <a:t>disease.</a:t>
            </a:r>
          </a:p>
          <a:p>
            <a:pPr>
              <a:defRPr/>
            </a:pPr>
            <a:r>
              <a:rPr lang="en-US" dirty="0" smtClean="0"/>
              <a:t>For </a:t>
            </a:r>
            <a:r>
              <a:rPr lang="en-US" dirty="0" smtClean="0">
                <a:solidFill>
                  <a:srgbClr val="00B0F0"/>
                </a:solidFill>
                <a:effectLst>
                  <a:outerShdw blurRad="38100" dist="38100" dir="2700000" algn="tl">
                    <a:srgbClr val="000000">
                      <a:alpha val="43137"/>
                    </a:srgbClr>
                  </a:outerShdw>
                </a:effectLst>
              </a:rPr>
              <a:t>severe</a:t>
            </a:r>
            <a:r>
              <a:rPr lang="en-US" dirty="0" smtClean="0"/>
              <a:t> or nodular disease or for patients with </a:t>
            </a:r>
            <a:r>
              <a:rPr lang="en-US" dirty="0" err="1" smtClean="0"/>
              <a:t>endometriomas</a:t>
            </a:r>
            <a:r>
              <a:rPr lang="en-US" dirty="0" smtClean="0"/>
              <a:t>, surgical alternatives are most effective. </a:t>
            </a:r>
          </a:p>
        </p:txBody>
      </p:sp>
      <p:sp>
        <p:nvSpPr>
          <p:cNvPr id="73732" name="Text Box 4"/>
          <p:cNvSpPr txBox="1">
            <a:spLocks noChangeArrowheads="1"/>
          </p:cNvSpPr>
          <p:nvPr/>
        </p:nvSpPr>
        <p:spPr bwMode="auto">
          <a:xfrm>
            <a:off x="914400" y="5867400"/>
            <a:ext cx="6858000" cy="584200"/>
          </a:xfrm>
          <a:prstGeom prst="rect">
            <a:avLst/>
          </a:prstGeom>
          <a:noFill/>
          <a:ln w="9525">
            <a:noFill/>
            <a:miter lim="800000"/>
            <a:headEnd/>
            <a:tailEnd/>
          </a:ln>
        </p:spPr>
        <p:txBody>
          <a:bodyPr>
            <a:spAutoFit/>
          </a:bodyPr>
          <a:lstStyle/>
          <a:p>
            <a:r>
              <a:rPr lang="en-US" sz="1600" i="1"/>
              <a:t>ACOG technical bulletin </a:t>
            </a:r>
          </a:p>
          <a:p>
            <a:r>
              <a:rPr lang="en-US" sz="1600" i="1"/>
              <a:t>Endometriosis &amp; the endometrium Diamond &amp; Osteen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p:txBody>
          <a:bodyPr/>
          <a:lstStyle/>
          <a:p>
            <a:r>
              <a:rPr lang="en-US" dirty="0" smtClean="0">
                <a:solidFill>
                  <a:schemeClr val="accent2">
                    <a:lumMod val="60000"/>
                    <a:lumOff val="40000"/>
                  </a:schemeClr>
                </a:solidFill>
                <a:effectLst>
                  <a:outerShdw blurRad="38100" dist="38100" dir="2700000" algn="tl">
                    <a:srgbClr val="000000">
                      <a:alpha val="43137"/>
                    </a:srgbClr>
                  </a:outerShdw>
                </a:effectLst>
              </a:rPr>
              <a:t>Surgical Pearls</a:t>
            </a:r>
          </a:p>
        </p:txBody>
      </p:sp>
      <p:sp>
        <p:nvSpPr>
          <p:cNvPr id="83971" name="Rectangle 3"/>
          <p:cNvSpPr>
            <a:spLocks noGrp="1" noChangeArrowheads="1"/>
          </p:cNvSpPr>
          <p:nvPr>
            <p:ph type="body" idx="1"/>
          </p:nvPr>
        </p:nvSpPr>
        <p:spPr/>
        <p:txBody>
          <a:bodyPr/>
          <a:lstStyle/>
          <a:p>
            <a:r>
              <a:rPr lang="en-US" dirty="0" smtClean="0">
                <a:solidFill>
                  <a:srgbClr val="0070C0"/>
                </a:solidFill>
              </a:rPr>
              <a:t>Identify </a:t>
            </a:r>
            <a:r>
              <a:rPr lang="en-US" dirty="0" err="1" smtClean="0">
                <a:solidFill>
                  <a:srgbClr val="0070C0"/>
                </a:solidFill>
              </a:rPr>
              <a:t>ureters</a:t>
            </a:r>
            <a:r>
              <a:rPr lang="en-US" dirty="0" smtClean="0">
                <a:solidFill>
                  <a:srgbClr val="0070C0"/>
                </a:solidFill>
              </a:rPr>
              <a:t> &amp; bowel first.</a:t>
            </a:r>
          </a:p>
          <a:p>
            <a:r>
              <a:rPr lang="en-US" dirty="0" smtClean="0">
                <a:solidFill>
                  <a:srgbClr val="0070C0"/>
                </a:solidFill>
              </a:rPr>
              <a:t>Use the </a:t>
            </a:r>
            <a:r>
              <a:rPr lang="en-US" dirty="0" err="1" smtClean="0">
                <a:solidFill>
                  <a:srgbClr val="0070C0"/>
                </a:solidFill>
              </a:rPr>
              <a:t>avascular</a:t>
            </a:r>
            <a:r>
              <a:rPr lang="en-US" dirty="0" smtClean="0">
                <a:solidFill>
                  <a:srgbClr val="0070C0"/>
                </a:solidFill>
              </a:rPr>
              <a:t> spaces.</a:t>
            </a:r>
          </a:p>
          <a:p>
            <a:r>
              <a:rPr lang="en-US" dirty="0" smtClean="0">
                <a:solidFill>
                  <a:srgbClr val="0070C0"/>
                </a:solidFill>
              </a:rPr>
              <a:t>Work from known to unknown.</a:t>
            </a:r>
          </a:p>
          <a:p>
            <a:r>
              <a:rPr lang="en-US" dirty="0" smtClean="0">
                <a:solidFill>
                  <a:srgbClr val="0070C0"/>
                </a:solidFill>
              </a:rPr>
              <a:t>Maintain hemostasis moment to moment.</a:t>
            </a:r>
          </a:p>
          <a:p>
            <a:r>
              <a:rPr lang="en-US" dirty="0" smtClean="0">
                <a:solidFill>
                  <a:srgbClr val="0070C0"/>
                </a:solidFill>
              </a:rPr>
              <a:t>Save the bowel to last if possible.</a:t>
            </a:r>
          </a:p>
          <a:p>
            <a:r>
              <a:rPr lang="en-US" dirty="0" smtClean="0">
                <a:solidFill>
                  <a:srgbClr val="0070C0"/>
                </a:solidFill>
              </a:rPr>
              <a:t>Be patient.</a:t>
            </a:r>
          </a:p>
          <a:p>
            <a:pPr>
              <a:buFont typeface="Wingdings" pitchFamily="2" charset="2"/>
              <a:buNone/>
            </a:pPr>
            <a:endParaRPr lang="en-US" dirty="0" smtClean="0">
              <a:solidFill>
                <a:srgbClr val="0070C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eaLnBrk="1" hangingPunct="1"/>
            <a:r>
              <a:rPr lang="en-US" b="1" smtClean="0"/>
              <a:t>Endometriosis</a:t>
            </a:r>
          </a:p>
        </p:txBody>
      </p:sp>
      <p:pic>
        <p:nvPicPr>
          <p:cNvPr id="28675" name="Picture 9" descr="Endometriosis over bladder"/>
          <p:cNvPicPr>
            <a:picLocks noChangeAspect="1" noChangeArrowheads="1"/>
          </p:cNvPicPr>
          <p:nvPr/>
        </p:nvPicPr>
        <p:blipFill>
          <a:blip r:embed="rId2"/>
          <a:srcRect/>
          <a:stretch>
            <a:fillRect/>
          </a:stretch>
        </p:blipFill>
        <p:spPr bwMode="auto">
          <a:xfrm>
            <a:off x="1862667" y="1106488"/>
            <a:ext cx="5689600" cy="521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pPr eaLnBrk="1" hangingPunct="1"/>
            <a:r>
              <a:rPr lang="en-US" b="1" smtClean="0"/>
              <a:t>Removal of Endometriosis</a:t>
            </a:r>
          </a:p>
        </p:txBody>
      </p:sp>
      <p:pic>
        <p:nvPicPr>
          <p:cNvPr id="29699" name="Picture 5" descr="Endometriosis over bladder being excised"/>
          <p:cNvPicPr>
            <a:picLocks noChangeAspect="1" noChangeArrowheads="1"/>
          </p:cNvPicPr>
          <p:nvPr/>
        </p:nvPicPr>
        <p:blipFill>
          <a:blip r:embed="rId2"/>
          <a:srcRect/>
          <a:stretch>
            <a:fillRect/>
          </a:stretch>
        </p:blipFill>
        <p:spPr bwMode="auto">
          <a:xfrm>
            <a:off x="1794933" y="1143000"/>
            <a:ext cx="5825067" cy="534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9"/>
          <p:cNvSpPr>
            <a:spLocks noGrp="1" noChangeArrowheads="1"/>
          </p:cNvSpPr>
          <p:nvPr>
            <p:ph type="title" sz="quarter"/>
          </p:nvPr>
        </p:nvSpPr>
        <p:spPr>
          <a:xfrm>
            <a:off x="457200" y="76200"/>
            <a:ext cx="8229600" cy="1143000"/>
          </a:xfrm>
        </p:spPr>
        <p:txBody>
          <a:bodyPr/>
          <a:lstStyle/>
          <a:p>
            <a:pPr eaLnBrk="1" hangingPunct="1"/>
            <a:r>
              <a:rPr lang="en-US" sz="4000" b="1" smtClean="0"/>
              <a:t>Dissection of an Endometrioma</a:t>
            </a:r>
          </a:p>
        </p:txBody>
      </p:sp>
      <p:pic>
        <p:nvPicPr>
          <p:cNvPr id="30723" name="Picture 6" descr="endo_endometrioma_1">
            <a:hlinkClick r:id="rId3"/>
          </p:cNvPr>
          <p:cNvPicPr>
            <a:picLocks noGrp="1" noChangeAspect="1" noChangeArrowheads="1"/>
          </p:cNvPicPr>
          <p:nvPr>
            <p:ph sz="quarter" idx="1"/>
          </p:nvPr>
        </p:nvPicPr>
        <p:blipFill>
          <a:blip r:embed="rId4"/>
          <a:srcRect/>
          <a:stretch>
            <a:fillRect/>
          </a:stretch>
        </p:blipFill>
        <p:spPr>
          <a:xfrm>
            <a:off x="1926168" y="1333500"/>
            <a:ext cx="2644422" cy="2381250"/>
          </a:xfrm>
        </p:spPr>
      </p:pic>
      <p:pic>
        <p:nvPicPr>
          <p:cNvPr id="30724" name="Picture 10" descr="endo_endometrioma_2">
            <a:hlinkClick r:id="rId5"/>
          </p:cNvPr>
          <p:cNvPicPr>
            <a:picLocks noGrp="1" noChangeAspect="1" noChangeArrowheads="1"/>
          </p:cNvPicPr>
          <p:nvPr>
            <p:ph sz="quarter" idx="2"/>
          </p:nvPr>
        </p:nvPicPr>
        <p:blipFill>
          <a:blip r:embed="rId6"/>
          <a:srcRect/>
          <a:stretch>
            <a:fillRect/>
          </a:stretch>
        </p:blipFill>
        <p:spPr>
          <a:xfrm>
            <a:off x="4639734" y="1289050"/>
            <a:ext cx="2695222" cy="2425700"/>
          </a:xfrm>
        </p:spPr>
      </p:pic>
      <p:pic>
        <p:nvPicPr>
          <p:cNvPr id="30725" name="Picture 14" descr="endo_endometrioma_4">
            <a:hlinkClick r:id="rId7"/>
          </p:cNvPr>
          <p:cNvPicPr>
            <a:picLocks noGrp="1" noChangeAspect="1" noChangeArrowheads="1"/>
          </p:cNvPicPr>
          <p:nvPr>
            <p:ph sz="quarter" idx="3"/>
          </p:nvPr>
        </p:nvPicPr>
        <p:blipFill>
          <a:blip r:embed="rId8"/>
          <a:srcRect/>
          <a:stretch>
            <a:fillRect/>
          </a:stretch>
        </p:blipFill>
        <p:spPr>
          <a:xfrm>
            <a:off x="1926167" y="3867150"/>
            <a:ext cx="2645833" cy="2381250"/>
          </a:xfrm>
        </p:spPr>
      </p:pic>
      <p:pic>
        <p:nvPicPr>
          <p:cNvPr id="30726" name="Picture 18" descr="endo_endometrioma_5">
            <a:hlinkClick r:id="rId9"/>
          </p:cNvPr>
          <p:cNvPicPr>
            <a:picLocks noGrp="1" noChangeAspect="1" noChangeArrowheads="1"/>
          </p:cNvPicPr>
          <p:nvPr>
            <p:ph sz="quarter" idx="4"/>
          </p:nvPr>
        </p:nvPicPr>
        <p:blipFill>
          <a:blip r:embed="rId10"/>
          <a:srcRect/>
          <a:stretch>
            <a:fillRect/>
          </a:stretch>
        </p:blipFill>
        <p:spPr>
          <a:xfrm>
            <a:off x="4707467" y="3867151"/>
            <a:ext cx="2628900" cy="2365375"/>
          </a:xfrm>
        </p:spPr>
      </p:pic>
      <p:sp>
        <p:nvSpPr>
          <p:cNvPr id="30727" name="Text Box 21"/>
          <p:cNvSpPr txBox="1">
            <a:spLocks noChangeArrowheads="1"/>
          </p:cNvSpPr>
          <p:nvPr/>
        </p:nvSpPr>
        <p:spPr bwMode="auto">
          <a:xfrm>
            <a:off x="764823" y="2667000"/>
            <a:ext cx="809978" cy="457200"/>
          </a:xfrm>
          <a:prstGeom prst="rect">
            <a:avLst/>
          </a:prstGeom>
          <a:noFill/>
          <a:ln w="9525">
            <a:noFill/>
            <a:miter lim="800000"/>
            <a:headEnd/>
            <a:tailEnd/>
          </a:ln>
        </p:spPr>
        <p:txBody>
          <a:bodyPr wrap="none">
            <a:spAutoFit/>
          </a:bodyPr>
          <a:lstStyle/>
          <a:p>
            <a:r>
              <a:rPr lang="en-US" sz="2400" b="1"/>
              <a:t>Tube</a:t>
            </a:r>
          </a:p>
        </p:txBody>
      </p:sp>
      <p:sp>
        <p:nvSpPr>
          <p:cNvPr id="30728" name="Text Box 22"/>
          <p:cNvSpPr txBox="1">
            <a:spLocks noChangeArrowheads="1"/>
          </p:cNvSpPr>
          <p:nvPr/>
        </p:nvSpPr>
        <p:spPr bwMode="auto">
          <a:xfrm>
            <a:off x="711200" y="1752600"/>
            <a:ext cx="942950" cy="461665"/>
          </a:xfrm>
          <a:prstGeom prst="rect">
            <a:avLst/>
          </a:prstGeom>
          <a:noFill/>
          <a:ln w="9525">
            <a:noFill/>
            <a:miter lim="800000"/>
            <a:headEnd/>
            <a:tailEnd/>
          </a:ln>
        </p:spPr>
        <p:txBody>
          <a:bodyPr wrap="none">
            <a:spAutoFit/>
          </a:bodyPr>
          <a:lstStyle/>
          <a:p>
            <a:r>
              <a:rPr lang="en-US" sz="2400" b="1"/>
              <a:t>Ovary</a:t>
            </a:r>
          </a:p>
        </p:txBody>
      </p:sp>
      <p:sp>
        <p:nvSpPr>
          <p:cNvPr id="30729" name="Text Box 23"/>
          <p:cNvSpPr txBox="1">
            <a:spLocks noChangeArrowheads="1"/>
          </p:cNvSpPr>
          <p:nvPr/>
        </p:nvSpPr>
        <p:spPr bwMode="auto">
          <a:xfrm>
            <a:off x="7470422" y="2133600"/>
            <a:ext cx="1185333" cy="457200"/>
          </a:xfrm>
          <a:prstGeom prst="rect">
            <a:avLst/>
          </a:prstGeom>
          <a:noFill/>
          <a:ln w="9525">
            <a:noFill/>
            <a:miter lim="800000"/>
            <a:headEnd/>
            <a:tailEnd/>
          </a:ln>
        </p:spPr>
        <p:txBody>
          <a:bodyPr wrap="none">
            <a:spAutoFit/>
          </a:bodyPr>
          <a:lstStyle/>
          <a:p>
            <a:r>
              <a:rPr lang="en-US" sz="2400" b="1"/>
              <a:t>Incision</a:t>
            </a:r>
          </a:p>
        </p:txBody>
      </p:sp>
      <p:sp>
        <p:nvSpPr>
          <p:cNvPr id="30730" name="Text Box 24"/>
          <p:cNvSpPr txBox="1">
            <a:spLocks noChangeArrowheads="1"/>
          </p:cNvSpPr>
          <p:nvPr/>
        </p:nvSpPr>
        <p:spPr bwMode="auto">
          <a:xfrm>
            <a:off x="440267" y="4648200"/>
            <a:ext cx="1293989" cy="457200"/>
          </a:xfrm>
          <a:prstGeom prst="rect">
            <a:avLst/>
          </a:prstGeom>
          <a:noFill/>
          <a:ln w="9525">
            <a:noFill/>
            <a:miter lim="800000"/>
            <a:headEnd/>
            <a:tailEnd/>
          </a:ln>
        </p:spPr>
        <p:txBody>
          <a:bodyPr wrap="none">
            <a:spAutoFit/>
          </a:bodyPr>
          <a:lstStyle/>
          <a:p>
            <a:r>
              <a:rPr lang="en-US" sz="2400" b="1"/>
              <a:t>Removal</a:t>
            </a:r>
          </a:p>
        </p:txBody>
      </p:sp>
      <p:sp>
        <p:nvSpPr>
          <p:cNvPr id="30731" name="Text Box 25"/>
          <p:cNvSpPr txBox="1">
            <a:spLocks noChangeArrowheads="1"/>
          </p:cNvSpPr>
          <p:nvPr/>
        </p:nvSpPr>
        <p:spPr bwMode="auto">
          <a:xfrm>
            <a:off x="7484534" y="4648200"/>
            <a:ext cx="992012" cy="457200"/>
          </a:xfrm>
          <a:prstGeom prst="rect">
            <a:avLst/>
          </a:prstGeom>
          <a:noFill/>
          <a:ln w="9525">
            <a:noFill/>
            <a:miter lim="800000"/>
            <a:headEnd/>
            <a:tailEnd/>
          </a:ln>
        </p:spPr>
        <p:txBody>
          <a:bodyPr wrap="none">
            <a:spAutoFit/>
          </a:bodyPr>
          <a:lstStyle/>
          <a:p>
            <a:r>
              <a:rPr lang="en-US" sz="2400" b="1"/>
              <a:t>Result</a:t>
            </a:r>
          </a:p>
        </p:txBody>
      </p:sp>
      <p:sp>
        <p:nvSpPr>
          <p:cNvPr id="30732" name="Line 26"/>
          <p:cNvSpPr>
            <a:spLocks noChangeShapeType="1"/>
          </p:cNvSpPr>
          <p:nvPr/>
        </p:nvSpPr>
        <p:spPr bwMode="auto">
          <a:xfrm>
            <a:off x="1659467" y="1981200"/>
            <a:ext cx="948267" cy="533400"/>
          </a:xfrm>
          <a:prstGeom prst="line">
            <a:avLst/>
          </a:prstGeom>
          <a:noFill/>
          <a:ln w="38100">
            <a:solidFill>
              <a:srgbClr val="FF0000"/>
            </a:solidFill>
            <a:round/>
            <a:headEnd/>
            <a:tailEnd/>
          </a:ln>
        </p:spPr>
        <p:txBody>
          <a:bodyPr/>
          <a:lstStyle/>
          <a:p>
            <a:endParaRPr lang="en-US"/>
          </a:p>
        </p:txBody>
      </p:sp>
      <p:sp>
        <p:nvSpPr>
          <p:cNvPr id="30733" name="Line 28"/>
          <p:cNvSpPr>
            <a:spLocks noChangeShapeType="1"/>
          </p:cNvSpPr>
          <p:nvPr/>
        </p:nvSpPr>
        <p:spPr bwMode="auto">
          <a:xfrm>
            <a:off x="1591733" y="2895600"/>
            <a:ext cx="541867"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latin typeface="+mn-lt"/>
              </a:rPr>
              <a:t>Surgery</a:t>
            </a:r>
            <a:endParaRPr lang="en-US" sz="4000" dirty="0">
              <a:solidFill>
                <a:schemeClr val="accent2">
                  <a:lumMod val="60000"/>
                  <a:lumOff val="40000"/>
                </a:schemeClr>
              </a:solidFill>
              <a:effectLst>
                <a:outerShdw blurRad="38100" dist="38100" dir="2700000" algn="tl">
                  <a:srgbClr val="000000">
                    <a:alpha val="43137"/>
                  </a:srgbClr>
                </a:outerShdw>
              </a:effectLst>
              <a:latin typeface="+mn-lt"/>
            </a:endParaRPr>
          </a:p>
        </p:txBody>
      </p:sp>
      <p:sp>
        <p:nvSpPr>
          <p:cNvPr id="106499" name="Rectangle 3"/>
          <p:cNvSpPr>
            <a:spLocks noGrp="1" noChangeArrowheads="1"/>
          </p:cNvSpPr>
          <p:nvPr>
            <p:ph type="body" idx="1"/>
          </p:nvPr>
        </p:nvSpPr>
        <p:spPr/>
        <p:txBody>
          <a:bodyPr/>
          <a:lstStyle/>
          <a:p>
            <a:pPr>
              <a:buClr>
                <a:schemeClr val="tx2"/>
              </a:buClr>
              <a:buFontTx/>
              <a:buChar char="·"/>
            </a:pPr>
            <a:r>
              <a:rPr lang="en-US" sz="2800" i="1" dirty="0" err="1">
                <a:solidFill>
                  <a:srgbClr val="00B050"/>
                </a:solidFill>
                <a:effectLst>
                  <a:outerShdw blurRad="38100" dist="38100" dir="2700000" algn="tl">
                    <a:srgbClr val="000000">
                      <a:alpha val="43137"/>
                    </a:srgbClr>
                  </a:outerShdw>
                </a:effectLst>
              </a:rPr>
              <a:t>Presacral</a:t>
            </a:r>
            <a:r>
              <a:rPr lang="en-US" sz="2800" i="1" dirty="0">
                <a:solidFill>
                  <a:srgbClr val="00B050"/>
                </a:solidFill>
                <a:effectLst>
                  <a:outerShdw blurRad="38100" dist="38100" dir="2700000" algn="tl">
                    <a:srgbClr val="000000">
                      <a:alpha val="43137"/>
                    </a:srgbClr>
                  </a:outerShdw>
                </a:effectLst>
              </a:rPr>
              <a:t> and </a:t>
            </a:r>
            <a:r>
              <a:rPr lang="en-US" sz="2800" i="1" dirty="0" err="1">
                <a:solidFill>
                  <a:srgbClr val="00B050"/>
                </a:solidFill>
                <a:effectLst>
                  <a:outerShdw blurRad="38100" dist="38100" dir="2700000" algn="tl">
                    <a:srgbClr val="000000">
                      <a:alpha val="43137"/>
                    </a:srgbClr>
                  </a:outerShdw>
                </a:effectLst>
              </a:rPr>
              <a:t>uterosacral</a:t>
            </a:r>
            <a:r>
              <a:rPr lang="en-US" sz="2800" i="1" dirty="0">
                <a:solidFill>
                  <a:srgbClr val="00B050"/>
                </a:solidFill>
                <a:effectLst>
                  <a:outerShdw blurRad="38100" dist="38100" dir="2700000" algn="tl">
                    <a:srgbClr val="000000">
                      <a:alpha val="43137"/>
                    </a:srgbClr>
                  </a:outerShdw>
                </a:effectLst>
              </a:rPr>
              <a:t> </a:t>
            </a:r>
            <a:r>
              <a:rPr lang="en-US" sz="2800" i="1" dirty="0" err="1">
                <a:solidFill>
                  <a:srgbClr val="00B050"/>
                </a:solidFill>
                <a:effectLst>
                  <a:outerShdw blurRad="38100" dist="38100" dir="2700000" algn="tl">
                    <a:srgbClr val="000000">
                      <a:alpha val="43137"/>
                    </a:srgbClr>
                  </a:outerShdw>
                </a:effectLst>
              </a:rPr>
              <a:t>neurectomies</a:t>
            </a:r>
            <a:endParaRPr lang="en-US" sz="2800" i="1" dirty="0">
              <a:solidFill>
                <a:srgbClr val="00B050"/>
              </a:solidFill>
              <a:effectLst>
                <a:outerShdw blurRad="38100" dist="38100" dir="2700000" algn="tl">
                  <a:srgbClr val="000000">
                    <a:alpha val="43137"/>
                  </a:srgbClr>
                </a:outerShdw>
              </a:effectLst>
            </a:endParaRPr>
          </a:p>
          <a:p>
            <a:pPr lvl="1">
              <a:buClr>
                <a:schemeClr val="tx2"/>
              </a:buClr>
              <a:buFontTx/>
              <a:buChar char="·"/>
            </a:pPr>
            <a:r>
              <a:rPr lang="en-US" sz="2000" dirty="0">
                <a:solidFill>
                  <a:schemeClr val="tx2"/>
                </a:solidFill>
              </a:rPr>
              <a:t>where the nerves transporting sensation to the uterus are cut to lessen the pain</a:t>
            </a:r>
          </a:p>
          <a:p>
            <a:pPr>
              <a:buClr>
                <a:schemeClr val="tx2"/>
              </a:buClr>
              <a:buFontTx/>
              <a:buChar char="·"/>
            </a:pPr>
            <a:r>
              <a:rPr lang="en-US" sz="2800" i="1" dirty="0">
                <a:solidFill>
                  <a:srgbClr val="00B050"/>
                </a:solidFill>
                <a:effectLst>
                  <a:outerShdw blurRad="38100" dist="38100" dir="2700000" algn="tl">
                    <a:srgbClr val="000000">
                      <a:alpha val="43137"/>
                    </a:srgbClr>
                  </a:outerShdw>
                </a:effectLst>
              </a:rPr>
              <a:t>Micro-laparoscopy</a:t>
            </a:r>
          </a:p>
          <a:p>
            <a:pPr lvl="1">
              <a:buClr>
                <a:schemeClr val="tx2"/>
              </a:buClr>
              <a:buFontTx/>
              <a:buChar char="·"/>
            </a:pPr>
            <a:r>
              <a:rPr lang="en-US" sz="2000" dirty="0">
                <a:solidFill>
                  <a:schemeClr val="tx2"/>
                </a:solidFill>
              </a:rPr>
              <a:t>surgical equipment less than 3mm in diameter</a:t>
            </a:r>
          </a:p>
          <a:p>
            <a:pPr lvl="1">
              <a:buClr>
                <a:schemeClr val="tx2"/>
              </a:buClr>
              <a:buFontTx/>
              <a:buChar char="·"/>
            </a:pPr>
            <a:r>
              <a:rPr lang="en-US" sz="2000" dirty="0">
                <a:solidFill>
                  <a:schemeClr val="tx2"/>
                </a:solidFill>
              </a:rPr>
              <a:t>it can be passed through a needle without making an incision</a:t>
            </a:r>
          </a:p>
          <a:p>
            <a:pPr lvl="1">
              <a:buClr>
                <a:schemeClr val="tx2"/>
              </a:buClr>
              <a:buFontTx/>
              <a:buChar char="·"/>
            </a:pPr>
            <a:r>
              <a:rPr lang="en-US" sz="2000" dirty="0">
                <a:solidFill>
                  <a:schemeClr val="tx2"/>
                </a:solidFill>
              </a:rPr>
              <a:t>minimal amount of local anesthesia</a:t>
            </a:r>
          </a:p>
          <a:p>
            <a:pPr>
              <a:buClr>
                <a:schemeClr val="tx2"/>
              </a:buClr>
              <a:buFontTx/>
              <a:buChar char="·"/>
            </a:pPr>
            <a:r>
              <a:rPr lang="en-US" sz="2800" i="1" dirty="0" err="1">
                <a:solidFill>
                  <a:srgbClr val="00B050"/>
                </a:solidFill>
                <a:effectLst>
                  <a:outerShdw blurRad="38100" dist="38100" dir="2700000" algn="tl">
                    <a:srgbClr val="000000">
                      <a:alpha val="43137"/>
                    </a:srgbClr>
                  </a:outerShdw>
                </a:effectLst>
              </a:rPr>
              <a:t>Laparotomy</a:t>
            </a:r>
            <a:endParaRPr lang="en-US" sz="2800" i="1" dirty="0">
              <a:solidFill>
                <a:srgbClr val="00B050"/>
              </a:solidFill>
              <a:effectLst>
                <a:outerShdw blurRad="38100" dist="38100" dir="2700000" algn="tl">
                  <a:srgbClr val="000000">
                    <a:alpha val="43137"/>
                  </a:srgbClr>
                </a:outerShdw>
              </a:effectLst>
            </a:endParaRPr>
          </a:p>
          <a:p>
            <a:pPr lvl="1">
              <a:buClr>
                <a:schemeClr val="tx2"/>
              </a:buClr>
              <a:buFontTx/>
              <a:buChar char="·"/>
            </a:pPr>
            <a:r>
              <a:rPr lang="en-US" sz="2000" dirty="0">
                <a:solidFill>
                  <a:schemeClr val="tx2"/>
                </a:solidFill>
              </a:rPr>
              <a:t>more extensive procedure, full abdominal incision, longer recovery period (4-6 weeks)</a:t>
            </a:r>
          </a:p>
          <a:p>
            <a:pPr lvl="1">
              <a:buClr>
                <a:schemeClr val="tx2"/>
              </a:buClr>
              <a:buFontTx/>
              <a:buChar char="·"/>
            </a:pPr>
            <a:r>
              <a:rPr lang="en-US" sz="2000" dirty="0">
                <a:solidFill>
                  <a:schemeClr val="tx2"/>
                </a:solidFill>
              </a:rPr>
              <a:t>purpose: perform delicate microscopic surgery</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latin typeface="+mn-lt"/>
              </a:rPr>
              <a:t>Surgery</a:t>
            </a:r>
            <a:endParaRPr lang="en-US" sz="3600" dirty="0">
              <a:solidFill>
                <a:schemeClr val="accent2">
                  <a:lumMod val="60000"/>
                  <a:lumOff val="40000"/>
                </a:schemeClr>
              </a:solidFill>
              <a:effectLst>
                <a:outerShdw blurRad="38100" dist="38100" dir="2700000" algn="tl">
                  <a:srgbClr val="000000">
                    <a:alpha val="43137"/>
                  </a:srgbClr>
                </a:outerShdw>
              </a:effectLst>
              <a:latin typeface="+mn-lt"/>
            </a:endParaRPr>
          </a:p>
        </p:txBody>
      </p:sp>
      <p:sp>
        <p:nvSpPr>
          <p:cNvPr id="107523" name="Rectangle 3"/>
          <p:cNvSpPr>
            <a:spLocks noGrp="1" noChangeArrowheads="1"/>
          </p:cNvSpPr>
          <p:nvPr>
            <p:ph type="body" idx="1"/>
          </p:nvPr>
        </p:nvSpPr>
        <p:spPr>
          <a:xfrm>
            <a:off x="457200" y="1600200"/>
            <a:ext cx="8229600" cy="5105400"/>
          </a:xfrm>
        </p:spPr>
        <p:txBody>
          <a:bodyPr>
            <a:normAutofit/>
          </a:bodyPr>
          <a:lstStyle/>
          <a:p>
            <a:pPr>
              <a:buClr>
                <a:schemeClr val="tx2"/>
              </a:buClr>
              <a:buFontTx/>
              <a:buChar char="·"/>
            </a:pPr>
            <a:r>
              <a:rPr lang="en-US" sz="2400" i="1" dirty="0">
                <a:solidFill>
                  <a:srgbClr val="00B050"/>
                </a:solidFill>
                <a:effectLst>
                  <a:outerShdw blurRad="38100" dist="38100" dir="2700000" algn="tl">
                    <a:srgbClr val="000000">
                      <a:alpha val="43137"/>
                    </a:srgbClr>
                  </a:outerShdw>
                </a:effectLst>
              </a:rPr>
              <a:t>Hysterectomy</a:t>
            </a:r>
          </a:p>
          <a:p>
            <a:pPr lvl="1">
              <a:buClr>
                <a:schemeClr val="tx2"/>
              </a:buClr>
              <a:buFontTx/>
              <a:buChar char="·"/>
            </a:pPr>
            <a:r>
              <a:rPr lang="en-US" sz="2000" dirty="0">
                <a:solidFill>
                  <a:schemeClr val="tx2"/>
                </a:solidFill>
              </a:rPr>
              <a:t>used only as a last resort</a:t>
            </a:r>
          </a:p>
          <a:p>
            <a:pPr lvl="1">
              <a:buClr>
                <a:schemeClr val="tx2"/>
              </a:buClr>
              <a:buFontTx/>
              <a:buChar char="·"/>
            </a:pPr>
            <a:r>
              <a:rPr lang="en-US" sz="2000" dirty="0">
                <a:solidFill>
                  <a:schemeClr val="tx2"/>
                </a:solidFill>
              </a:rPr>
              <a:t>complete removal of the uterus and possibly some of the other reproductive organs</a:t>
            </a:r>
          </a:p>
          <a:p>
            <a:pPr lvl="1">
              <a:buClr>
                <a:schemeClr val="tx2"/>
              </a:buClr>
              <a:buFontTx/>
              <a:buChar char="·"/>
            </a:pPr>
            <a:r>
              <a:rPr lang="en-US" sz="2000" dirty="0">
                <a:solidFill>
                  <a:schemeClr val="tx2"/>
                </a:solidFill>
              </a:rPr>
              <a:t>does not guarantee relief from symptoms and pain</a:t>
            </a:r>
          </a:p>
          <a:p>
            <a:pPr lvl="1">
              <a:buClr>
                <a:schemeClr val="tx2"/>
              </a:buClr>
              <a:buFontTx/>
              <a:buChar char="·"/>
            </a:pPr>
            <a:r>
              <a:rPr lang="en-US" sz="2000" dirty="0">
                <a:solidFill>
                  <a:schemeClr val="tx2"/>
                </a:solidFill>
              </a:rPr>
              <a:t>endometriosis is one of two leading indicators for hysterectomy for women under the age of 54 (</a:t>
            </a:r>
            <a:r>
              <a:rPr lang="en-US" sz="2000" dirty="0" err="1">
                <a:solidFill>
                  <a:schemeClr val="tx2"/>
                </a:solidFill>
              </a:rPr>
              <a:t>Perloe</a:t>
            </a:r>
            <a:r>
              <a:rPr lang="en-US" sz="2000" dirty="0">
                <a:solidFill>
                  <a:schemeClr val="tx2"/>
                </a:solidFill>
              </a:rPr>
              <a:t>, 1995)</a:t>
            </a:r>
          </a:p>
          <a:p>
            <a:pPr lvl="1">
              <a:buClr>
                <a:schemeClr val="tx2"/>
              </a:buClr>
              <a:buFontTx/>
              <a:buChar char="·"/>
            </a:pPr>
            <a:r>
              <a:rPr lang="en-US" sz="2000" dirty="0">
                <a:solidFill>
                  <a:schemeClr val="tx2"/>
                </a:solidFill>
              </a:rPr>
              <a:t>if both ovaries are not removed, 30% or more women will experience recurrent </a:t>
            </a:r>
            <a:r>
              <a:rPr lang="en-US" sz="2000" dirty="0" err="1">
                <a:solidFill>
                  <a:schemeClr val="tx2"/>
                </a:solidFill>
              </a:rPr>
              <a:t>endo</a:t>
            </a:r>
            <a:r>
              <a:rPr lang="en-US" sz="2000" dirty="0">
                <a:solidFill>
                  <a:schemeClr val="tx2"/>
                </a:solidFill>
              </a:rPr>
              <a:t> symptoms  (</a:t>
            </a:r>
            <a:r>
              <a:rPr lang="en-US" sz="2000" dirty="0" err="1">
                <a:solidFill>
                  <a:schemeClr val="tx2"/>
                </a:solidFill>
              </a:rPr>
              <a:t>Perloe</a:t>
            </a:r>
            <a:r>
              <a:rPr lang="en-US" sz="2000" dirty="0">
                <a:solidFill>
                  <a:schemeClr val="tx2"/>
                </a:solidFill>
              </a:rPr>
              <a:t>, 1996)</a:t>
            </a:r>
          </a:p>
          <a:p>
            <a:pPr lvl="1">
              <a:buClr>
                <a:schemeClr val="tx2"/>
              </a:buClr>
              <a:buFontTx/>
              <a:buChar char="·"/>
            </a:pPr>
            <a:r>
              <a:rPr lang="en-US" sz="2000" dirty="0">
                <a:solidFill>
                  <a:schemeClr val="tx2"/>
                </a:solidFill>
              </a:rPr>
              <a:t>eliminates pain in 90% of cases (Olive and Schwartz, 1993)</a:t>
            </a:r>
          </a:p>
          <a:p>
            <a:pPr lvl="1">
              <a:buClr>
                <a:schemeClr val="tx2"/>
              </a:buClr>
              <a:buFontTx/>
              <a:buChar char="·"/>
            </a:pPr>
            <a:r>
              <a:rPr lang="en-US" sz="2000" dirty="0">
                <a:solidFill>
                  <a:schemeClr val="tx2"/>
                </a:solidFill>
              </a:rPr>
              <a:t>following surgery, women usually take hormones to control the endometriosis and help keep it from growing back- hormones also help reduce the pain</a:t>
            </a:r>
          </a:p>
          <a:p>
            <a:pPr>
              <a:buClr>
                <a:schemeClr val="tx2"/>
              </a:buClr>
              <a:buFontTx/>
              <a:buChar char="·"/>
            </a:pP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792162"/>
          </a:xfrm>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latin typeface="+mn-lt"/>
              </a:rPr>
              <a:t>Pregnancy</a:t>
            </a:r>
          </a:p>
        </p:txBody>
      </p:sp>
      <p:sp>
        <p:nvSpPr>
          <p:cNvPr id="45059" name="Rectangle 3"/>
          <p:cNvSpPr>
            <a:spLocks noGrp="1" noChangeArrowheads="1"/>
          </p:cNvSpPr>
          <p:nvPr>
            <p:ph type="body" idx="1"/>
          </p:nvPr>
        </p:nvSpPr>
        <p:spPr>
          <a:xfrm>
            <a:off x="457200" y="1295400"/>
            <a:ext cx="8229600" cy="5257800"/>
          </a:xfrm>
        </p:spPr>
        <p:txBody>
          <a:bodyPr>
            <a:noAutofit/>
          </a:bodyPr>
          <a:lstStyle/>
          <a:p>
            <a:pPr>
              <a:buClr>
                <a:schemeClr val="tx2"/>
              </a:buClr>
              <a:buFontTx/>
              <a:buChar char="·"/>
            </a:pPr>
            <a:r>
              <a:rPr lang="en-US" dirty="0">
                <a:solidFill>
                  <a:schemeClr val="tx2"/>
                </a:solidFill>
              </a:rPr>
              <a:t>C</a:t>
            </a:r>
            <a:r>
              <a:rPr lang="en-US" dirty="0" smtClean="0">
                <a:solidFill>
                  <a:schemeClr val="tx2"/>
                </a:solidFill>
              </a:rPr>
              <a:t>an </a:t>
            </a:r>
            <a:r>
              <a:rPr lang="en-US" dirty="0">
                <a:solidFill>
                  <a:schemeClr val="tx2"/>
                </a:solidFill>
              </a:rPr>
              <a:t>cause a </a:t>
            </a:r>
            <a:r>
              <a:rPr lang="en-US" i="1" dirty="0">
                <a:solidFill>
                  <a:srgbClr val="ABBD03"/>
                </a:solidFill>
              </a:rPr>
              <a:t>temporary remission </a:t>
            </a:r>
            <a:r>
              <a:rPr lang="en-US" dirty="0">
                <a:solidFill>
                  <a:schemeClr val="tx2"/>
                </a:solidFill>
              </a:rPr>
              <a:t>of symptoms</a:t>
            </a:r>
          </a:p>
          <a:p>
            <a:pPr>
              <a:buClr>
                <a:schemeClr val="tx2"/>
              </a:buClr>
              <a:buFontTx/>
              <a:buChar char="·"/>
            </a:pPr>
            <a:r>
              <a:rPr lang="en-US" dirty="0" smtClean="0">
                <a:solidFill>
                  <a:schemeClr val="tx2"/>
                </a:solidFill>
              </a:rPr>
              <a:t>The patient may be </a:t>
            </a:r>
            <a:r>
              <a:rPr lang="en-US" dirty="0">
                <a:solidFill>
                  <a:schemeClr val="tx2"/>
                </a:solidFill>
              </a:rPr>
              <a:t>already </a:t>
            </a:r>
            <a:r>
              <a:rPr lang="en-US" dirty="0" smtClean="0">
                <a:solidFill>
                  <a:schemeClr val="tx2"/>
                </a:solidFill>
              </a:rPr>
              <a:t>infertile </a:t>
            </a:r>
            <a:endParaRPr lang="en-US" dirty="0">
              <a:solidFill>
                <a:schemeClr val="tx2"/>
              </a:solidFill>
            </a:endParaRPr>
          </a:p>
          <a:p>
            <a:pPr>
              <a:buClr>
                <a:schemeClr val="tx2"/>
              </a:buClr>
              <a:buFontTx/>
              <a:buChar char="·"/>
            </a:pPr>
            <a:r>
              <a:rPr lang="en-US" dirty="0" smtClean="0">
                <a:solidFill>
                  <a:schemeClr val="tx2"/>
                </a:solidFill>
              </a:rPr>
              <a:t>women </a:t>
            </a:r>
            <a:r>
              <a:rPr lang="en-US" dirty="0">
                <a:solidFill>
                  <a:schemeClr val="tx2"/>
                </a:solidFill>
              </a:rPr>
              <a:t>with endometriosis have </a:t>
            </a:r>
            <a:r>
              <a:rPr lang="en-US" i="1" dirty="0">
                <a:solidFill>
                  <a:srgbClr val="ABBD03"/>
                </a:solidFill>
              </a:rPr>
              <a:t>higher rates </a:t>
            </a:r>
            <a:r>
              <a:rPr lang="en-US" dirty="0">
                <a:solidFill>
                  <a:schemeClr val="tx2"/>
                </a:solidFill>
              </a:rPr>
              <a:t>of ectopic pregnancies and miscarriages and have more difficult pregnancies and labors</a:t>
            </a:r>
          </a:p>
          <a:p>
            <a:pPr>
              <a:buClr>
                <a:schemeClr val="tx2"/>
              </a:buClr>
              <a:buFontTx/>
              <a:buChar char="·"/>
            </a:pPr>
            <a:r>
              <a:rPr lang="en-US" dirty="0" smtClean="0">
                <a:solidFill>
                  <a:schemeClr val="tx2"/>
                </a:solidFill>
              </a:rPr>
              <a:t>Endometriosis </a:t>
            </a:r>
            <a:r>
              <a:rPr lang="en-US" dirty="0">
                <a:solidFill>
                  <a:schemeClr val="tx2"/>
                </a:solidFill>
              </a:rPr>
              <a:t>is though to be </a:t>
            </a:r>
            <a:r>
              <a:rPr lang="en-US" i="1" dirty="0">
                <a:solidFill>
                  <a:srgbClr val="ABBD03"/>
                </a:solidFill>
              </a:rPr>
              <a:t>genetically linked</a:t>
            </a:r>
            <a:r>
              <a:rPr lang="en-US" dirty="0">
                <a:solidFill>
                  <a:schemeClr val="tx2"/>
                </a:solidFill>
              </a:rPr>
              <a:t>, increasing the risk of hereditary disease process</a:t>
            </a:r>
          </a:p>
          <a:p>
            <a:pPr>
              <a:buClr>
                <a:schemeClr val="tx2"/>
              </a:buClr>
              <a:buFontTx/>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latin typeface="+mn-lt"/>
              </a:rPr>
              <a:t>Alternative treatment</a:t>
            </a:r>
          </a:p>
        </p:txBody>
      </p:sp>
      <p:sp>
        <p:nvSpPr>
          <p:cNvPr id="97283" name="Rectangle 3"/>
          <p:cNvSpPr>
            <a:spLocks noGrp="1" noChangeArrowheads="1"/>
          </p:cNvSpPr>
          <p:nvPr>
            <p:ph type="body" idx="1"/>
          </p:nvPr>
        </p:nvSpPr>
        <p:spPr/>
        <p:txBody>
          <a:bodyPr/>
          <a:lstStyle/>
          <a:p>
            <a:pPr>
              <a:buClr>
                <a:schemeClr val="tx2"/>
              </a:buClr>
              <a:buFontTx/>
              <a:buChar char="·"/>
            </a:pPr>
            <a:r>
              <a:rPr lang="en-US" sz="2000" i="1" dirty="0">
                <a:solidFill>
                  <a:srgbClr val="00B050"/>
                </a:solidFill>
                <a:effectLst>
                  <a:outerShdw blurRad="38100" dist="38100" dir="2700000" algn="tl">
                    <a:srgbClr val="000000">
                      <a:alpha val="43137"/>
                    </a:srgbClr>
                  </a:outerShdw>
                </a:effectLst>
              </a:rPr>
              <a:t>dietary changes</a:t>
            </a:r>
          </a:p>
          <a:p>
            <a:pPr lvl="1">
              <a:buClr>
                <a:schemeClr val="tx2"/>
              </a:buClr>
              <a:buFontTx/>
              <a:buChar char="·"/>
            </a:pPr>
            <a:r>
              <a:rPr lang="en-US" sz="1600" dirty="0">
                <a:solidFill>
                  <a:schemeClr val="tx2"/>
                </a:solidFill>
              </a:rPr>
              <a:t>some women have found relief by </a:t>
            </a:r>
            <a:r>
              <a:rPr lang="en-US" sz="1600" dirty="0">
                <a:solidFill>
                  <a:schemeClr val="tx2"/>
                </a:solidFill>
                <a:effectLst>
                  <a:outerShdw blurRad="38100" dist="38100" dir="2700000" algn="tl">
                    <a:srgbClr val="000000">
                      <a:alpha val="43137"/>
                    </a:srgbClr>
                  </a:outerShdw>
                </a:effectLst>
              </a:rPr>
              <a:t>giving up </a:t>
            </a:r>
            <a:r>
              <a:rPr lang="en-US" sz="1600" dirty="0">
                <a:solidFill>
                  <a:schemeClr val="tx2"/>
                </a:solidFill>
              </a:rPr>
              <a:t>caffeine, sugar, or alcoholic beverages</a:t>
            </a:r>
          </a:p>
          <a:p>
            <a:pPr lvl="1">
              <a:buClr>
                <a:schemeClr val="tx2"/>
              </a:buClr>
              <a:buFontTx/>
              <a:buChar char="·"/>
            </a:pPr>
            <a:r>
              <a:rPr lang="en-US" sz="1600" dirty="0">
                <a:solidFill>
                  <a:schemeClr val="tx2"/>
                </a:solidFill>
              </a:rPr>
              <a:t>incorporate </a:t>
            </a:r>
            <a:r>
              <a:rPr lang="en-US" sz="1600" dirty="0">
                <a:solidFill>
                  <a:schemeClr val="tx2"/>
                </a:solidFill>
                <a:effectLst>
                  <a:outerShdw blurRad="38100" dist="38100" dir="2700000" algn="tl">
                    <a:srgbClr val="000000">
                      <a:alpha val="43137"/>
                    </a:srgbClr>
                  </a:outerShdw>
                </a:effectLst>
              </a:rPr>
              <a:t>more</a:t>
            </a:r>
            <a:r>
              <a:rPr lang="en-US" sz="1600" dirty="0">
                <a:solidFill>
                  <a:schemeClr val="tx2"/>
                </a:solidFill>
              </a:rPr>
              <a:t> organic vegetables and </a:t>
            </a:r>
            <a:r>
              <a:rPr lang="en-US" sz="1600" dirty="0">
                <a:solidFill>
                  <a:schemeClr val="tx2"/>
                </a:solidFill>
                <a:effectLst>
                  <a:outerShdw blurRad="38100" dist="38100" dir="2700000" algn="tl">
                    <a:srgbClr val="000000">
                      <a:alpha val="43137"/>
                    </a:srgbClr>
                  </a:outerShdw>
                </a:effectLst>
              </a:rPr>
              <a:t>fewer</a:t>
            </a:r>
            <a:r>
              <a:rPr lang="en-US" sz="1600" dirty="0">
                <a:solidFill>
                  <a:schemeClr val="tx2"/>
                </a:solidFill>
              </a:rPr>
              <a:t> processed foods</a:t>
            </a:r>
          </a:p>
          <a:p>
            <a:pPr>
              <a:buClr>
                <a:schemeClr val="tx2"/>
              </a:buClr>
              <a:buFontTx/>
              <a:buChar char="·"/>
            </a:pPr>
            <a:r>
              <a:rPr lang="en-US" sz="2000" i="1" dirty="0">
                <a:solidFill>
                  <a:srgbClr val="00B050"/>
                </a:solidFill>
                <a:effectLst>
                  <a:outerShdw blurRad="38100" dist="38100" dir="2700000" algn="tl">
                    <a:srgbClr val="000000">
                      <a:alpha val="43137"/>
                    </a:srgbClr>
                  </a:outerShdw>
                </a:effectLst>
              </a:rPr>
              <a:t>vitamins and herbs</a:t>
            </a:r>
          </a:p>
          <a:p>
            <a:pPr lvl="1">
              <a:buClr>
                <a:schemeClr val="tx2"/>
              </a:buClr>
              <a:buFontTx/>
              <a:buChar char="·"/>
            </a:pPr>
            <a:r>
              <a:rPr lang="en-US" sz="1600" dirty="0">
                <a:solidFill>
                  <a:schemeClr val="accent2">
                    <a:lumMod val="75000"/>
                  </a:schemeClr>
                </a:solidFill>
                <a:effectLst>
                  <a:outerShdw blurRad="38100" dist="38100" dir="2700000" algn="tl">
                    <a:srgbClr val="000000">
                      <a:alpha val="43137"/>
                    </a:srgbClr>
                  </a:outerShdw>
                </a:effectLst>
              </a:rPr>
              <a:t>the B complex vitamins:</a:t>
            </a:r>
          </a:p>
          <a:p>
            <a:pPr lvl="2">
              <a:buClr>
                <a:schemeClr val="tx2"/>
              </a:buClr>
              <a:buFontTx/>
              <a:buChar char="·"/>
            </a:pPr>
            <a:r>
              <a:rPr lang="en-US" sz="1600" dirty="0">
                <a:solidFill>
                  <a:schemeClr val="tx2"/>
                </a:solidFill>
              </a:rPr>
              <a:t>improves emotional symptoms of endometriosis</a:t>
            </a:r>
          </a:p>
          <a:p>
            <a:pPr lvl="2">
              <a:buClr>
                <a:schemeClr val="tx2"/>
              </a:buClr>
              <a:buFontTx/>
              <a:buChar char="·"/>
            </a:pPr>
            <a:r>
              <a:rPr lang="en-US" sz="1600" dirty="0">
                <a:solidFill>
                  <a:schemeClr val="tx2"/>
                </a:solidFill>
              </a:rPr>
              <a:t>is linked to the breakdown of estrogen in the body</a:t>
            </a:r>
          </a:p>
          <a:p>
            <a:pPr lvl="1">
              <a:buClr>
                <a:schemeClr val="tx2"/>
              </a:buClr>
              <a:buFontTx/>
              <a:buChar char="·"/>
            </a:pPr>
            <a:r>
              <a:rPr lang="en-US" sz="1600" dirty="0">
                <a:solidFill>
                  <a:schemeClr val="accent2">
                    <a:lumMod val="75000"/>
                  </a:schemeClr>
                </a:solidFill>
                <a:effectLst>
                  <a:outerShdw blurRad="38100" dist="38100" dir="2700000" algn="tl">
                    <a:srgbClr val="000000">
                      <a:alpha val="43137"/>
                    </a:srgbClr>
                  </a:outerShdw>
                </a:effectLst>
              </a:rPr>
              <a:t>vitamin E and selenium</a:t>
            </a:r>
          </a:p>
          <a:p>
            <a:pPr lvl="2">
              <a:buClr>
                <a:schemeClr val="tx2"/>
              </a:buClr>
              <a:buFontTx/>
              <a:buChar char="·"/>
            </a:pPr>
            <a:r>
              <a:rPr lang="en-US" sz="1600" dirty="0">
                <a:solidFill>
                  <a:schemeClr val="tx2"/>
                </a:solidFill>
              </a:rPr>
              <a:t>when taken together, these have been reported to decrease endometriosis-related inflammation</a:t>
            </a:r>
          </a:p>
          <a:p>
            <a:pPr lvl="1">
              <a:buClr>
                <a:schemeClr val="tx2"/>
              </a:buClr>
              <a:buFontTx/>
              <a:buChar char="·"/>
            </a:pPr>
            <a:r>
              <a:rPr lang="en-US" sz="1600" dirty="0">
                <a:solidFill>
                  <a:schemeClr val="accent2">
                    <a:lumMod val="75000"/>
                  </a:schemeClr>
                </a:solidFill>
                <a:effectLst>
                  <a:outerShdw blurRad="38100" dist="38100" dir="2700000" algn="tl">
                    <a:srgbClr val="000000">
                      <a:alpha val="43137"/>
                    </a:srgbClr>
                  </a:outerShdw>
                </a:effectLst>
              </a:rPr>
              <a:t>Chinese herbal teas</a:t>
            </a:r>
          </a:p>
          <a:p>
            <a:pPr>
              <a:buClr>
                <a:schemeClr val="tx2"/>
              </a:buClr>
              <a:buFontTx/>
              <a:buChar char="·"/>
            </a:pPr>
            <a:r>
              <a:rPr lang="en-US" sz="2000" i="1" dirty="0">
                <a:solidFill>
                  <a:srgbClr val="00B050"/>
                </a:solidFill>
                <a:effectLst>
                  <a:outerShdw blurRad="38100" dist="38100" dir="2700000" algn="tl">
                    <a:srgbClr val="000000">
                      <a:alpha val="43137"/>
                    </a:srgbClr>
                  </a:outerShdw>
                </a:effectLst>
              </a:rPr>
              <a:t>other people benefit from biofeedback, massage, and acupuncture</a:t>
            </a:r>
          </a:p>
          <a:p>
            <a:pPr lvl="1">
              <a:buClr>
                <a:schemeClr val="tx2"/>
              </a:buClr>
              <a:buFontTx/>
              <a:buChar char="·"/>
            </a:pPr>
            <a:r>
              <a:rPr lang="en-US" sz="1600" dirty="0">
                <a:solidFill>
                  <a:schemeClr val="tx2"/>
                </a:solidFill>
              </a:rPr>
              <a:t>remission of symptoms is related to muscle relaxation and stress reduction techniques which involve the power of the mind and body</a:t>
            </a:r>
          </a:p>
          <a:p>
            <a:pPr lvl="1">
              <a:buClr>
                <a:schemeClr val="tx2"/>
              </a:buClr>
              <a:buFontTx/>
              <a:buChar char="·"/>
            </a:pP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latin typeface="+mn-lt"/>
              </a:rPr>
              <a:t>Psychological Implications</a:t>
            </a:r>
            <a:endParaRPr lang="en-US" sz="2400" dirty="0">
              <a:solidFill>
                <a:schemeClr val="accent2">
                  <a:lumMod val="60000"/>
                  <a:lumOff val="40000"/>
                </a:schemeClr>
              </a:solidFill>
              <a:effectLst>
                <a:outerShdw blurRad="38100" dist="38100" dir="2700000" algn="tl">
                  <a:srgbClr val="000000">
                    <a:alpha val="43137"/>
                  </a:srgbClr>
                </a:outerShdw>
              </a:effectLst>
              <a:latin typeface="+mn-lt"/>
            </a:endParaRPr>
          </a:p>
        </p:txBody>
      </p:sp>
      <p:sp>
        <p:nvSpPr>
          <p:cNvPr id="14339" name="Rectangle 3"/>
          <p:cNvSpPr>
            <a:spLocks noGrp="1" noChangeArrowheads="1"/>
          </p:cNvSpPr>
          <p:nvPr>
            <p:ph type="body" idx="1"/>
          </p:nvPr>
        </p:nvSpPr>
        <p:spPr>
          <a:xfrm>
            <a:off x="457200" y="1570037"/>
            <a:ext cx="8229600" cy="4525963"/>
          </a:xfrm>
        </p:spPr>
        <p:txBody>
          <a:bodyPr>
            <a:normAutofit fontScale="92500"/>
          </a:bodyPr>
          <a:lstStyle/>
          <a:p>
            <a:pPr>
              <a:buClr>
                <a:schemeClr val="tx2"/>
              </a:buClr>
              <a:buFontTx/>
              <a:buChar char="·"/>
            </a:pPr>
            <a:r>
              <a:rPr lang="en-US" sz="2400" dirty="0">
                <a:solidFill>
                  <a:schemeClr val="tx2"/>
                </a:solidFill>
                <a:latin typeface="Times New Roman" pitchFamily="18" charset="0"/>
              </a:rPr>
              <a:t>fear of never being free from pain, never getting pregnant, or having a normal life</a:t>
            </a:r>
          </a:p>
          <a:p>
            <a:pPr>
              <a:buClr>
                <a:schemeClr val="tx2"/>
              </a:buClr>
              <a:buFontTx/>
              <a:buChar char="·"/>
            </a:pPr>
            <a:r>
              <a:rPr lang="en-US" sz="2400" dirty="0">
                <a:solidFill>
                  <a:schemeClr val="tx2"/>
                </a:solidFill>
                <a:latin typeface="Times New Roman" pitchFamily="18" charset="0"/>
              </a:rPr>
              <a:t>depression</a:t>
            </a:r>
          </a:p>
          <a:p>
            <a:pPr>
              <a:buClr>
                <a:schemeClr val="tx2"/>
              </a:buClr>
              <a:buFontTx/>
              <a:buChar char="·"/>
            </a:pPr>
            <a:r>
              <a:rPr lang="en-US" sz="2400" dirty="0">
                <a:solidFill>
                  <a:schemeClr val="tx2"/>
                </a:solidFill>
                <a:latin typeface="Times New Roman" pitchFamily="18" charset="0"/>
              </a:rPr>
              <a:t>decreased sex drive because mere anticipation of pain during intercourse can made sex even more painful by increasing anxiety</a:t>
            </a:r>
          </a:p>
          <a:p>
            <a:pPr>
              <a:buClr>
                <a:schemeClr val="tx2"/>
              </a:buClr>
              <a:buFontTx/>
              <a:buChar char="·"/>
            </a:pPr>
            <a:r>
              <a:rPr lang="en-US" sz="2400" dirty="0">
                <a:solidFill>
                  <a:schemeClr val="tx2"/>
                </a:solidFill>
                <a:latin typeface="Times New Roman" pitchFamily="18" charset="0"/>
              </a:rPr>
              <a:t>doubts about sexuality</a:t>
            </a:r>
          </a:p>
          <a:p>
            <a:pPr>
              <a:buClr>
                <a:schemeClr val="tx2"/>
              </a:buClr>
              <a:buFontTx/>
              <a:buChar char="·"/>
            </a:pPr>
            <a:r>
              <a:rPr lang="en-US" sz="2400" dirty="0">
                <a:solidFill>
                  <a:schemeClr val="tx2"/>
                </a:solidFill>
                <a:latin typeface="Times New Roman" pitchFamily="18" charset="0"/>
              </a:rPr>
              <a:t>poor self image</a:t>
            </a:r>
          </a:p>
          <a:p>
            <a:pPr>
              <a:buClr>
                <a:schemeClr val="tx2"/>
              </a:buClr>
              <a:buFontTx/>
              <a:buChar char="·"/>
            </a:pPr>
            <a:r>
              <a:rPr lang="en-US" sz="2400" dirty="0">
                <a:solidFill>
                  <a:schemeClr val="tx2"/>
                </a:solidFill>
                <a:latin typeface="Times New Roman" pitchFamily="18" charset="0"/>
              </a:rPr>
              <a:t>knowledge will give hope and control </a:t>
            </a:r>
          </a:p>
          <a:p>
            <a:pPr>
              <a:buClr>
                <a:schemeClr val="tx2"/>
              </a:buClr>
              <a:buFontTx/>
              <a:buChar char="·"/>
            </a:pPr>
            <a:r>
              <a:rPr lang="en-US" sz="2400" dirty="0">
                <a:solidFill>
                  <a:schemeClr val="tx2"/>
                </a:solidFill>
                <a:latin typeface="Times New Roman" pitchFamily="18" charset="0"/>
              </a:rPr>
              <a:t>education is an empowering tool by which women are enabled to cope with the </a:t>
            </a:r>
            <a:r>
              <a:rPr lang="en-US" sz="2400" dirty="0" smtClean="0">
                <a:solidFill>
                  <a:schemeClr val="tx2"/>
                </a:solidFill>
                <a:latin typeface="Times New Roman" pitchFamily="18" charset="0"/>
              </a:rPr>
              <a:t>disease</a:t>
            </a:r>
          </a:p>
          <a:p>
            <a:pPr>
              <a:buClr>
                <a:schemeClr val="tx2"/>
              </a:buClr>
              <a:buFontTx/>
              <a:buChar char="·"/>
            </a:pPr>
            <a:r>
              <a:rPr lang="en-US" sz="2400" dirty="0" smtClean="0">
                <a:solidFill>
                  <a:schemeClr val="tx2"/>
                </a:solidFill>
                <a:latin typeface="Times New Roman" pitchFamily="18" charset="0"/>
              </a:rPr>
              <a:t>Suffering in silence, need support networks</a:t>
            </a:r>
          </a:p>
          <a:p>
            <a:pPr>
              <a:buClr>
                <a:schemeClr val="tx2"/>
              </a:buClr>
              <a:buFontTx/>
              <a:buChar char="·"/>
            </a:pPr>
            <a:endParaRPr lang="en-US" sz="2400" dirty="0">
              <a:solidFill>
                <a:schemeClr val="tx2"/>
              </a:solidFill>
              <a:latin typeface="Times New Roman" pitchFamily="18" charset="0"/>
            </a:endParaRPr>
          </a:p>
          <a:p>
            <a:pPr>
              <a:buClr>
                <a:schemeClr val="tx2"/>
              </a:buClr>
              <a:buFontTx/>
              <a:buChar char="·"/>
            </a:pPr>
            <a:endParaRPr lang="en-US" sz="2400" dirty="0">
              <a:solidFill>
                <a:schemeClr val="tx2"/>
              </a:solidFill>
              <a:latin typeface="Times New Roman" pitchFamily="18" charset="0"/>
            </a:endParaRPr>
          </a:p>
          <a:p>
            <a:pPr>
              <a:buClr>
                <a:schemeClr val="tx2"/>
              </a:buClr>
              <a:buFontTx/>
              <a:buChar char="·"/>
            </a:pPr>
            <a:endParaRPr lang="en-US" sz="2400" dirty="0">
              <a:solidFill>
                <a:schemeClr val="tx2"/>
              </a:solidFill>
              <a:latin typeface="Times New Roman" pitchFamily="18" charset="0"/>
            </a:endParaRPr>
          </a:p>
          <a:p>
            <a:pPr>
              <a:buClr>
                <a:schemeClr val="tx2"/>
              </a:buClr>
              <a:buFontTx/>
              <a:buChar char="·"/>
            </a:pPr>
            <a:endParaRPr lang="en-US" sz="2400"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tr-TR" dirty="0" smtClean="0">
                <a:solidFill>
                  <a:schemeClr val="accent2">
                    <a:lumMod val="60000"/>
                    <a:lumOff val="40000"/>
                  </a:schemeClr>
                </a:solidFill>
                <a:effectLst>
                  <a:outerShdw blurRad="38100" dist="38100" dir="2700000" algn="tl">
                    <a:srgbClr val="000000">
                      <a:alpha val="43137"/>
                    </a:srgbClr>
                  </a:outerShdw>
                </a:effectLst>
              </a:rPr>
              <a:t>Endometrio</a:t>
            </a:r>
            <a:r>
              <a:rPr lang="en-US" dirty="0" smtClean="0">
                <a:solidFill>
                  <a:schemeClr val="accent2">
                    <a:lumMod val="60000"/>
                    <a:lumOff val="40000"/>
                  </a:schemeClr>
                </a:solidFill>
                <a:effectLst>
                  <a:outerShdw blurRad="38100" dist="38100" dir="2700000" algn="tl">
                    <a:srgbClr val="000000">
                      <a:alpha val="43137"/>
                    </a:srgbClr>
                  </a:outerShdw>
                </a:effectLst>
              </a:rPr>
              <a:t>s</a:t>
            </a:r>
            <a:r>
              <a:rPr lang="tr-TR" dirty="0" smtClean="0">
                <a:solidFill>
                  <a:schemeClr val="accent2">
                    <a:lumMod val="60000"/>
                    <a:lumOff val="40000"/>
                  </a:schemeClr>
                </a:solidFill>
                <a:effectLst>
                  <a:outerShdw blurRad="38100" dist="38100" dir="2700000" algn="tl">
                    <a:srgbClr val="000000">
                      <a:alpha val="43137"/>
                    </a:srgbClr>
                  </a:outerShdw>
                </a:effectLst>
              </a:rPr>
              <a:t>is</a:t>
            </a:r>
            <a:r>
              <a:rPr lang="en-US" dirty="0" smtClean="0">
                <a:solidFill>
                  <a:schemeClr val="accent2">
                    <a:lumMod val="60000"/>
                    <a:lumOff val="40000"/>
                  </a:schemeClr>
                </a:solidFill>
                <a:effectLst>
                  <a:outerShdw blurRad="38100" dist="38100" dir="2700000" algn="tl">
                    <a:srgbClr val="000000">
                      <a:alpha val="43137"/>
                    </a:srgbClr>
                  </a:outerShdw>
                </a:effectLst>
              </a:rPr>
              <a:t> on a</a:t>
            </a:r>
            <a:r>
              <a:rPr lang="tr-TR" dirty="0" smtClean="0">
                <a:solidFill>
                  <a:schemeClr val="accent2">
                    <a:lumMod val="60000"/>
                    <a:lumOff val="40000"/>
                  </a:schemeClr>
                </a:solidFill>
                <a:effectLst>
                  <a:outerShdw blurRad="38100" dist="38100" dir="2700000" algn="tl">
                    <a:srgbClr val="000000">
                      <a:alpha val="43137"/>
                    </a:srgbClr>
                  </a:outerShdw>
                </a:effectLst>
              </a:rPr>
              <a:t>ppendix</a:t>
            </a:r>
          </a:p>
        </p:txBody>
      </p:sp>
      <p:pic>
        <p:nvPicPr>
          <p:cNvPr id="196611" name="Picture 3"/>
          <p:cNvPicPr>
            <a:picLocks noChangeAspect="1" noChangeArrowheads="1"/>
          </p:cNvPicPr>
          <p:nvPr/>
        </p:nvPicPr>
        <p:blipFill>
          <a:blip r:embed="rId3">
            <a:lum contrast="18000"/>
          </a:blip>
          <a:srcRect/>
          <a:stretch>
            <a:fillRect/>
          </a:stretch>
        </p:blipFill>
        <p:spPr bwMode="auto">
          <a:xfrm>
            <a:off x="1905000" y="1957388"/>
            <a:ext cx="5138738" cy="3900487"/>
          </a:xfrm>
          <a:prstGeom prst="rect">
            <a:avLst/>
          </a:prstGeom>
          <a:noFill/>
          <a:ln w="5715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latin typeface="+mn-lt"/>
              </a:rPr>
              <a:t>Effects on Marriage</a:t>
            </a:r>
            <a:endParaRPr lang="en-US" sz="1800" dirty="0">
              <a:solidFill>
                <a:schemeClr val="accent2">
                  <a:lumMod val="60000"/>
                  <a:lumOff val="40000"/>
                </a:schemeClr>
              </a:solidFill>
              <a:effectLst>
                <a:outerShdw blurRad="38100" dist="38100" dir="2700000" algn="tl">
                  <a:srgbClr val="000000">
                    <a:alpha val="43137"/>
                  </a:srgbClr>
                </a:outerShdw>
              </a:effectLst>
              <a:latin typeface="+mn-lt"/>
            </a:endParaRPr>
          </a:p>
        </p:txBody>
      </p:sp>
      <p:sp>
        <p:nvSpPr>
          <p:cNvPr id="90115" name="Rectangle 3"/>
          <p:cNvSpPr>
            <a:spLocks noGrp="1" noChangeArrowheads="1"/>
          </p:cNvSpPr>
          <p:nvPr>
            <p:ph type="body" idx="1"/>
          </p:nvPr>
        </p:nvSpPr>
        <p:spPr/>
        <p:txBody>
          <a:bodyPr>
            <a:normAutofit/>
          </a:bodyPr>
          <a:lstStyle/>
          <a:p>
            <a:pPr>
              <a:buClr>
                <a:schemeClr val="tx2"/>
              </a:buClr>
              <a:buFontTx/>
              <a:buChar char="·"/>
            </a:pPr>
            <a:r>
              <a:rPr lang="en-US" sz="2000" i="1" dirty="0">
                <a:solidFill>
                  <a:srgbClr val="00B050"/>
                </a:solidFill>
                <a:effectLst>
                  <a:outerShdw blurRad="38100" dist="38100" dir="2700000" algn="tl">
                    <a:srgbClr val="000000">
                      <a:alpha val="43137"/>
                    </a:srgbClr>
                  </a:outerShdw>
                </a:effectLst>
              </a:rPr>
              <a:t>sexual dysfunction</a:t>
            </a:r>
          </a:p>
          <a:p>
            <a:pPr lvl="1">
              <a:buClr>
                <a:schemeClr val="tx2"/>
              </a:buClr>
              <a:buFontTx/>
              <a:buChar char="·"/>
            </a:pPr>
            <a:r>
              <a:rPr lang="en-US" sz="2000" dirty="0">
                <a:solidFill>
                  <a:schemeClr val="tx2"/>
                </a:solidFill>
              </a:rPr>
              <a:t>painful sexual intercourse</a:t>
            </a:r>
          </a:p>
          <a:p>
            <a:pPr>
              <a:buClr>
                <a:schemeClr val="tx2"/>
              </a:buClr>
              <a:buFontTx/>
              <a:buChar char="·"/>
            </a:pPr>
            <a:r>
              <a:rPr lang="en-US" sz="2000" i="1" dirty="0">
                <a:solidFill>
                  <a:srgbClr val="00B050"/>
                </a:solidFill>
                <a:effectLst>
                  <a:outerShdw blurRad="38100" dist="38100" dir="2700000" algn="tl">
                    <a:srgbClr val="000000">
                      <a:alpha val="43137"/>
                    </a:srgbClr>
                  </a:outerShdw>
                </a:effectLst>
              </a:rPr>
              <a:t>stifles free authentic communication</a:t>
            </a:r>
          </a:p>
          <a:p>
            <a:pPr lvl="1">
              <a:buClr>
                <a:schemeClr val="tx2"/>
              </a:buClr>
              <a:buFontTx/>
              <a:buChar char="·"/>
            </a:pPr>
            <a:r>
              <a:rPr lang="en-US" sz="2000" dirty="0">
                <a:solidFill>
                  <a:schemeClr val="tx2"/>
                </a:solidFill>
              </a:rPr>
              <a:t>a woman with </a:t>
            </a:r>
            <a:r>
              <a:rPr lang="en-US" sz="2000" dirty="0" err="1">
                <a:solidFill>
                  <a:schemeClr val="tx2"/>
                </a:solidFill>
              </a:rPr>
              <a:t>endo</a:t>
            </a:r>
            <a:r>
              <a:rPr lang="en-US" sz="2000" dirty="0">
                <a:solidFill>
                  <a:schemeClr val="tx2"/>
                </a:solidFill>
              </a:rPr>
              <a:t> may feel like her husband is tired of hearing about chronic pain and may stop talking about her true feelings</a:t>
            </a:r>
          </a:p>
          <a:p>
            <a:pPr>
              <a:buClr>
                <a:schemeClr val="tx2"/>
              </a:buClr>
              <a:buFontTx/>
              <a:buChar char="·"/>
            </a:pPr>
            <a:r>
              <a:rPr lang="en-US" sz="2000" i="1" dirty="0">
                <a:solidFill>
                  <a:srgbClr val="00B050"/>
                </a:solidFill>
                <a:effectLst>
                  <a:outerShdw blurRad="38100" dist="38100" dir="2700000" algn="tl">
                    <a:srgbClr val="000000">
                      <a:alpha val="43137"/>
                    </a:srgbClr>
                  </a:outerShdw>
                </a:effectLst>
              </a:rPr>
              <a:t>education of husband</a:t>
            </a:r>
          </a:p>
          <a:p>
            <a:pPr>
              <a:buClr>
                <a:schemeClr val="tx2"/>
              </a:buClr>
              <a:buFontTx/>
              <a:buChar char="·"/>
            </a:pPr>
            <a:r>
              <a:rPr lang="en-US" sz="2000" i="1" dirty="0" smtClean="0">
                <a:solidFill>
                  <a:srgbClr val="00B050"/>
                </a:solidFill>
                <a:effectLst>
                  <a:outerShdw blurRad="38100" dist="38100" dir="2700000" algn="tl">
                    <a:srgbClr val="000000">
                      <a:alpha val="43137"/>
                    </a:srgbClr>
                  </a:outerShdw>
                </a:effectLst>
              </a:rPr>
              <a:t>support </a:t>
            </a:r>
            <a:r>
              <a:rPr lang="en-US" sz="2000" i="1" dirty="0">
                <a:solidFill>
                  <a:srgbClr val="00B050"/>
                </a:solidFill>
                <a:effectLst>
                  <a:outerShdw blurRad="38100" dist="38100" dir="2700000" algn="tl">
                    <a:srgbClr val="000000">
                      <a:alpha val="43137"/>
                    </a:srgbClr>
                  </a:outerShdw>
                </a:effectLst>
              </a:rPr>
              <a:t>from husbands</a:t>
            </a:r>
          </a:p>
          <a:p>
            <a:pPr lvl="1">
              <a:buClr>
                <a:schemeClr val="tx2"/>
              </a:buClr>
              <a:buFontTx/>
              <a:buChar char="·"/>
            </a:pPr>
            <a:r>
              <a:rPr lang="en-US" sz="2000" dirty="0">
                <a:solidFill>
                  <a:schemeClr val="tx2"/>
                </a:solidFill>
              </a:rPr>
              <a:t>women want to be listened to, to be believed, to be understood, they want the partner to be knowledgeable about the disease, they want the partner to be committed, patient, caring ,to express feelings, to not try to fix the problem, to not judge or blame them and to recognize the impact on the sexual relationship </a:t>
            </a:r>
          </a:p>
          <a:p>
            <a:pPr>
              <a:buClr>
                <a:schemeClr val="tx2"/>
              </a:buClr>
              <a:buFontTx/>
              <a:buChar char="·"/>
            </a:pP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p:txBody>
          <a:bodyPr>
            <a:normAutofit fontScale="90000"/>
          </a:bodyPr>
          <a:lstStyle/>
          <a:p>
            <a:pPr>
              <a:buClr>
                <a:schemeClr val="tx2"/>
              </a:buClr>
            </a:pPr>
            <a:r>
              <a:rPr lang="en-US" dirty="0">
                <a:solidFill>
                  <a:schemeClr val="accent2">
                    <a:lumMod val="60000"/>
                    <a:lumOff val="40000"/>
                  </a:schemeClr>
                </a:solidFill>
                <a:effectLst>
                  <a:outerShdw blurRad="38100" dist="38100" dir="2700000" algn="tl">
                    <a:srgbClr val="000000">
                      <a:alpha val="43137"/>
                    </a:srgbClr>
                  </a:outerShdw>
                </a:effectLst>
                <a:latin typeface="+mn-lt"/>
              </a:rPr>
              <a:t>Medical awareness and Health Care Providers</a:t>
            </a:r>
          </a:p>
        </p:txBody>
      </p:sp>
      <p:sp>
        <p:nvSpPr>
          <p:cNvPr id="125955" name="Rectangle 1027"/>
          <p:cNvSpPr>
            <a:spLocks noGrp="1" noChangeArrowheads="1"/>
          </p:cNvSpPr>
          <p:nvPr>
            <p:ph type="body" idx="1"/>
          </p:nvPr>
        </p:nvSpPr>
        <p:spPr/>
        <p:txBody>
          <a:bodyPr>
            <a:normAutofit/>
          </a:bodyPr>
          <a:lstStyle/>
          <a:p>
            <a:pPr>
              <a:buClr>
                <a:schemeClr val="tx2"/>
              </a:buClr>
              <a:buFontTx/>
              <a:buChar char="·"/>
            </a:pPr>
            <a:r>
              <a:rPr lang="en-US" sz="2800" dirty="0" smtClean="0">
                <a:solidFill>
                  <a:schemeClr val="tx2"/>
                </a:solidFill>
                <a:latin typeface="Times New Roman" pitchFamily="18" charset="0"/>
              </a:rPr>
              <a:t>Many </a:t>
            </a:r>
            <a:r>
              <a:rPr lang="en-US" sz="2800" dirty="0">
                <a:solidFill>
                  <a:schemeClr val="tx2"/>
                </a:solidFill>
                <a:latin typeface="Times New Roman" pitchFamily="18" charset="0"/>
              </a:rPr>
              <a:t>women feel that health care providers are not sympathetic, and many feel victimized</a:t>
            </a:r>
          </a:p>
          <a:p>
            <a:pPr>
              <a:buClr>
                <a:schemeClr val="tx2"/>
              </a:buClr>
              <a:buFontTx/>
              <a:buChar char="·"/>
            </a:pPr>
            <a:r>
              <a:rPr lang="en-US" sz="2800" dirty="0">
                <a:solidFill>
                  <a:schemeClr val="tx2"/>
                </a:solidFill>
                <a:latin typeface="Times New Roman" pitchFamily="18" charset="0"/>
              </a:rPr>
              <a:t>M</a:t>
            </a:r>
            <a:r>
              <a:rPr lang="en-US" sz="2800" dirty="0" smtClean="0">
                <a:solidFill>
                  <a:schemeClr val="tx2"/>
                </a:solidFill>
                <a:latin typeface="Times New Roman" pitchFamily="18" charset="0"/>
              </a:rPr>
              <a:t>any </a:t>
            </a:r>
            <a:r>
              <a:rPr lang="en-US" sz="2800" dirty="0">
                <a:solidFill>
                  <a:schemeClr val="tx2"/>
                </a:solidFill>
                <a:latin typeface="Times New Roman" pitchFamily="18" charset="0"/>
              </a:rPr>
              <a:t>women are still being told the pain they feel is in their heads despite the prevalence of the disease</a:t>
            </a:r>
          </a:p>
          <a:p>
            <a:pPr>
              <a:buClr>
                <a:schemeClr val="tx2"/>
              </a:buClr>
              <a:buFontTx/>
              <a:buChar char="·"/>
            </a:pPr>
            <a:r>
              <a:rPr lang="en-US" sz="2800" dirty="0" smtClean="0">
                <a:solidFill>
                  <a:schemeClr val="tx2"/>
                </a:solidFill>
                <a:latin typeface="Times New Roman" pitchFamily="18" charset="0"/>
              </a:rPr>
              <a:t>Women </a:t>
            </a:r>
            <a:r>
              <a:rPr lang="en-US" sz="2800" dirty="0">
                <a:solidFill>
                  <a:schemeClr val="tx2"/>
                </a:solidFill>
                <a:latin typeface="Times New Roman" pitchFamily="18" charset="0"/>
              </a:rPr>
              <a:t>need health care providers to listen to them, believe them, be knowledgeable about endometriosis, provide information, not have a condescending attitude, and to recognize that each woman is an individual</a:t>
            </a:r>
          </a:p>
          <a:p>
            <a:pPr>
              <a:buClr>
                <a:schemeClr val="tx2"/>
              </a:buClr>
              <a:buFontTx/>
              <a:buChar char="·"/>
            </a:pPr>
            <a:endParaRPr lang="en-US" sz="2800"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7" name="WordArt 3"/>
          <p:cNvSpPr>
            <a:spLocks noChangeArrowheads="1" noChangeShapeType="1" noTextEdit="1"/>
          </p:cNvSpPr>
          <p:nvPr/>
        </p:nvSpPr>
        <p:spPr bwMode="auto">
          <a:xfrm>
            <a:off x="762000" y="2438400"/>
            <a:ext cx="7467600" cy="2514600"/>
          </a:xfrm>
          <a:prstGeom prst="rect">
            <a:avLst/>
          </a:prstGeom>
        </p:spPr>
        <p:txBody>
          <a:bodyPr wrap="none" fromWordArt="1">
            <a:prstTxWarp prst="textPlain">
              <a:avLst>
                <a:gd name="adj" fmla="val 50000"/>
              </a:avLst>
            </a:prstTxWarp>
            <a:scene3d>
              <a:camera prst="orthographicFront"/>
              <a:lightRig rig="soft" dir="t"/>
            </a:scene3d>
          </a:bodyPr>
          <a:lstStyle/>
          <a:p>
            <a:pPr algn="ctr">
              <a:defRPr/>
            </a:pPr>
            <a:r>
              <a:rPr lang="en-US" sz="3600" kern="10" dirty="0">
                <a:ln w="9525">
                  <a:noFill/>
                  <a:round/>
                  <a:headEnd/>
                  <a:tailEnd/>
                </a:ln>
                <a:solidFill>
                  <a:srgbClr val="FF0000"/>
                </a:solidFill>
                <a:effectLst>
                  <a:prstShdw prst="shdw17" dist="17961" dir="2700000">
                    <a:srgbClr val="990000"/>
                  </a:prstShdw>
                </a:effectLst>
                <a:latin typeface="Edwardian Script ITC" pitchFamily="66" charset="0"/>
              </a:rPr>
              <a:t>Thank </a:t>
            </a:r>
            <a:r>
              <a:rPr lang="en-US" sz="3600" kern="10" dirty="0" smtClean="0">
                <a:ln w="9525">
                  <a:noFill/>
                  <a:round/>
                  <a:headEnd/>
                  <a:tailEnd/>
                </a:ln>
                <a:solidFill>
                  <a:srgbClr val="FF0000"/>
                </a:solidFill>
                <a:effectLst>
                  <a:prstShdw prst="shdw17" dist="17961" dir="2700000">
                    <a:srgbClr val="990000"/>
                  </a:prstShdw>
                </a:effectLst>
                <a:latin typeface="Edwardian Script ITC" pitchFamily="66" charset="0"/>
              </a:rPr>
              <a:t>You</a:t>
            </a:r>
            <a:endParaRPr lang="en-US" sz="3600" kern="10" dirty="0">
              <a:ln w="9525">
                <a:noFill/>
                <a:round/>
                <a:headEnd/>
                <a:tailEnd/>
              </a:ln>
              <a:solidFill>
                <a:srgbClr val="FF0000"/>
              </a:solidFill>
              <a:effectLst>
                <a:prstShdw prst="shdw17" dist="17961" dir="2700000">
                  <a:srgbClr val="990000"/>
                </a:prstShdw>
              </a:effectLst>
              <a:latin typeface="Edwardian Script ITC" pitchFamily="66" charset="0"/>
            </a:endParaRPr>
          </a:p>
        </p:txBody>
      </p:sp>
      <p:sp>
        <p:nvSpPr>
          <p:cNvPr id="159748" name="Text Box 4"/>
          <p:cNvSpPr txBox="1">
            <a:spLocks noChangeArrowheads="1"/>
          </p:cNvSpPr>
          <p:nvPr/>
        </p:nvSpPr>
        <p:spPr bwMode="auto">
          <a:xfrm flipV="1">
            <a:off x="76200" y="6692900"/>
            <a:ext cx="9067800" cy="519113"/>
          </a:xfrm>
          <a:prstGeom prst="rect">
            <a:avLst/>
          </a:prstGeom>
          <a:noFill/>
          <a:ln w="9525">
            <a:noFill/>
            <a:miter lim="800000"/>
            <a:headEnd/>
            <a:tailEnd/>
          </a:ln>
          <a:effectLst>
            <a:outerShdw dist="35921" dir="2700000" algn="ctr" rotWithShape="0">
              <a:srgbClr val="000000"/>
            </a:outerShdw>
          </a:effectLst>
        </p:spPr>
        <p:txBody>
          <a:bodyPr rot="10800000">
            <a:spAutoFit/>
          </a:bodyPr>
          <a:lstStyle/>
          <a:p>
            <a:pPr eaLnBrk="1" hangingPunct="1">
              <a:spcBef>
                <a:spcPct val="50000"/>
              </a:spcBef>
              <a:defRPr/>
            </a:pPr>
            <a:endParaRPr lang="en-US" sz="2800" b="1">
              <a:solidFill>
                <a:srgbClr val="FFFF00"/>
              </a:solidFill>
              <a:latin typeface="Times New Roman" pitchFamily="18" charset="0"/>
              <a:cs typeface="Times New Roman" pitchFamily="18" charset="0"/>
            </a:endParaRPr>
          </a:p>
        </p:txBody>
      </p:sp>
      <p:sp>
        <p:nvSpPr>
          <p:cNvPr id="159749" name="Line 5"/>
          <p:cNvSpPr>
            <a:spLocks noChangeShapeType="1"/>
          </p:cNvSpPr>
          <p:nvPr/>
        </p:nvSpPr>
        <p:spPr bwMode="auto">
          <a:xfrm>
            <a:off x="0" y="6172200"/>
            <a:ext cx="9144000" cy="0"/>
          </a:xfrm>
          <a:prstGeom prst="line">
            <a:avLst/>
          </a:prstGeom>
          <a:noFill/>
          <a:ln w="38100">
            <a:noFill/>
            <a:round/>
            <a:headEnd/>
            <a:tailEnd/>
          </a:ln>
          <a:effectLst>
            <a:outerShdw dist="35921" dir="2700000" algn="ctr" rotWithShape="0">
              <a:srgbClr val="000000"/>
            </a:outerShdw>
          </a:effectLst>
        </p:spPr>
        <p:txBody>
          <a:bodyPr/>
          <a:lstStyle/>
          <a:p>
            <a:pP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p:cTn id="7" dur="5000" fill="hold"/>
                                        <p:tgtEl>
                                          <p:spTgt spid="159747"/>
                                        </p:tgtEl>
                                        <p:attrNameLst>
                                          <p:attrName>ppt_w</p:attrName>
                                        </p:attrNameLst>
                                      </p:cBhvr>
                                      <p:tavLst>
                                        <p:tav tm="0" fmla="#ppt_w*sin(2.5*pi*$)">
                                          <p:val>
                                            <p:fltVal val="0"/>
                                          </p:val>
                                        </p:tav>
                                        <p:tav tm="100000">
                                          <p:val>
                                            <p:fltVal val="1"/>
                                          </p:val>
                                        </p:tav>
                                      </p:tavLst>
                                    </p:anim>
                                    <p:anim calcmode="lin" valueType="num">
                                      <p:cBhvr>
                                        <p:cTn id="8" dur="5000" fill="hold"/>
                                        <p:tgtEl>
                                          <p:spTgt spid="1597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4066</Words>
  <Application>Microsoft Office PowerPoint</Application>
  <PresentationFormat>On-screen Show (4:3)</PresentationFormat>
  <Paragraphs>636</Paragraphs>
  <Slides>92</Slides>
  <Notes>23</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Slide 1</vt:lpstr>
      <vt:lpstr>Endometriosis</vt:lpstr>
      <vt:lpstr>Learning Objectives</vt:lpstr>
      <vt:lpstr>Definition</vt:lpstr>
      <vt:lpstr>Endometrial tissue</vt:lpstr>
      <vt:lpstr>Where is it found in the body?</vt:lpstr>
      <vt:lpstr>Commonly affected organs and structures: Ovaries and the sacral ligament</vt:lpstr>
      <vt:lpstr>Endometriosis on bowel surfaces</vt:lpstr>
      <vt:lpstr>Endometriosis on appendix</vt:lpstr>
      <vt:lpstr>Slide 10</vt:lpstr>
      <vt:lpstr>Features of Endometriosis</vt:lpstr>
      <vt:lpstr>Is Endometriosis Increasing?</vt:lpstr>
      <vt:lpstr>Age at Diagnosis</vt:lpstr>
      <vt:lpstr>Etiology</vt:lpstr>
      <vt:lpstr>Etiologies of Endometriosis</vt:lpstr>
      <vt:lpstr>Etiologies of Endometriosis</vt:lpstr>
      <vt:lpstr>Etiologies of Endometriosis</vt:lpstr>
      <vt:lpstr>Pathophysiology</vt:lpstr>
      <vt:lpstr>Endometriosis Pathogenesis</vt:lpstr>
      <vt:lpstr>Current areas of research in the etiopathogenesis of endometriosis</vt:lpstr>
      <vt:lpstr>Pelvic Endometriosis  Prosposed Etiopathogenesis:</vt:lpstr>
      <vt:lpstr>Pathology</vt:lpstr>
      <vt:lpstr>Slide 23</vt:lpstr>
      <vt:lpstr>Appearance</vt:lpstr>
      <vt:lpstr>Endometriosis</vt:lpstr>
      <vt:lpstr>Endometriosis</vt:lpstr>
      <vt:lpstr>Endometriosis</vt:lpstr>
      <vt:lpstr>Endometriosis</vt:lpstr>
      <vt:lpstr>Classification of Endometriosis </vt:lpstr>
      <vt:lpstr>Slide 30</vt:lpstr>
      <vt:lpstr>Clinical Presentation</vt:lpstr>
      <vt:lpstr>Clinical Presentation</vt:lpstr>
      <vt:lpstr>Pelvic Pain</vt:lpstr>
      <vt:lpstr>Infertility</vt:lpstr>
      <vt:lpstr>Physical Findings</vt:lpstr>
      <vt:lpstr>Myths about endometriosis</vt:lpstr>
      <vt:lpstr>Myths about endometriosis</vt:lpstr>
      <vt:lpstr>Myths about endometriosis</vt:lpstr>
      <vt:lpstr>Diagnosis</vt:lpstr>
      <vt:lpstr>Diagnosis of Endometriosis</vt:lpstr>
      <vt:lpstr>Endometriosis</vt:lpstr>
      <vt:lpstr>Endometriosis</vt:lpstr>
      <vt:lpstr>Endometriosis</vt:lpstr>
      <vt:lpstr>Endometrioma</vt:lpstr>
      <vt:lpstr>Ultrasound of Endometrioma</vt:lpstr>
      <vt:lpstr>MR of Endometrioma</vt:lpstr>
      <vt:lpstr>Treatment Modalities</vt:lpstr>
      <vt:lpstr>Treatment Modalities</vt:lpstr>
      <vt:lpstr>Endometriosis Treatment</vt:lpstr>
      <vt:lpstr>Treatment of Endometriosis</vt:lpstr>
      <vt:lpstr>Management of Pain</vt:lpstr>
      <vt:lpstr>Treatment of Infertility</vt:lpstr>
      <vt:lpstr>Medical Treatment</vt:lpstr>
      <vt:lpstr>Treatment of Pain</vt:lpstr>
      <vt:lpstr>Slide 55</vt:lpstr>
      <vt:lpstr>The optimal medical treatment</vt:lpstr>
      <vt:lpstr>Medical Treatment</vt:lpstr>
      <vt:lpstr>Medical Treatment</vt:lpstr>
      <vt:lpstr>Role of Estrogen in Endometriosis</vt:lpstr>
      <vt:lpstr>Role of Estrogen in Endometriosis</vt:lpstr>
      <vt:lpstr>Role of Estrogen in Endometriosis</vt:lpstr>
      <vt:lpstr>Role of Estrogen in Endometriosis</vt:lpstr>
      <vt:lpstr>Aromatase In Endometriosis</vt:lpstr>
      <vt:lpstr>Role of Estrogen in Endometriosis</vt:lpstr>
      <vt:lpstr>Role of Estrogen in Endometriosis</vt:lpstr>
      <vt:lpstr>Oral Contraceptives</vt:lpstr>
      <vt:lpstr>Danazol (Danocrine)</vt:lpstr>
      <vt:lpstr>GnRH Analogs</vt:lpstr>
      <vt:lpstr>Synarel (nafarelin acetate)</vt:lpstr>
      <vt:lpstr>Zoladex (goserelin acetate)</vt:lpstr>
      <vt:lpstr>Lupron  (leuprolide acetate)</vt:lpstr>
      <vt:lpstr>Progestins</vt:lpstr>
      <vt:lpstr>Pain-Medical therapy</vt:lpstr>
      <vt:lpstr>Established Medical Therapy for Total Pain</vt:lpstr>
      <vt:lpstr>Suggested approach to endometriosis-associated pain</vt:lpstr>
      <vt:lpstr>Experimental Treatments</vt:lpstr>
      <vt:lpstr>Suggested approach to endometriosis-associated pain</vt:lpstr>
      <vt:lpstr>Surgical Treatment</vt:lpstr>
      <vt:lpstr>Surgery</vt:lpstr>
      <vt:lpstr>Role of laparoscopy</vt:lpstr>
      <vt:lpstr>Surgical Pearls</vt:lpstr>
      <vt:lpstr>Endometriosis</vt:lpstr>
      <vt:lpstr>Removal of Endometriosis</vt:lpstr>
      <vt:lpstr>Dissection of an Endometrioma</vt:lpstr>
      <vt:lpstr>Surgery</vt:lpstr>
      <vt:lpstr>Surgery</vt:lpstr>
      <vt:lpstr>Pregnancy</vt:lpstr>
      <vt:lpstr>Alternative treatment</vt:lpstr>
      <vt:lpstr>Psychological Implications</vt:lpstr>
      <vt:lpstr>Effects on Marriage</vt:lpstr>
      <vt:lpstr>Medical awareness and Health Care Providers</vt:lpstr>
      <vt:lpstr>Slide 92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ENDOMETRIOSIS</dc:title>
  <dc:creator/>
  <cp:lastModifiedBy>Yasser orief</cp:lastModifiedBy>
  <cp:revision>113</cp:revision>
  <dcterms:created xsi:type="dcterms:W3CDTF">2006-08-16T00:00:00Z</dcterms:created>
  <dcterms:modified xsi:type="dcterms:W3CDTF">2008-03-06T11:08:38Z</dcterms:modified>
</cp:coreProperties>
</file>