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60" r:id="rId2"/>
  </p:sldMasterIdLst>
  <p:notesMasterIdLst>
    <p:notesMasterId r:id="rId61"/>
  </p:notesMasterIdLst>
  <p:sldIdLst>
    <p:sldId id="357" r:id="rId3"/>
    <p:sldId id="325" r:id="rId4"/>
    <p:sldId id="326" r:id="rId5"/>
    <p:sldId id="259" r:id="rId6"/>
    <p:sldId id="260" r:id="rId7"/>
    <p:sldId id="261" r:id="rId8"/>
    <p:sldId id="263" r:id="rId9"/>
    <p:sldId id="316" r:id="rId10"/>
    <p:sldId id="267" r:id="rId11"/>
    <p:sldId id="324" r:id="rId12"/>
    <p:sldId id="268" r:id="rId13"/>
    <p:sldId id="269" r:id="rId14"/>
    <p:sldId id="270" r:id="rId15"/>
    <p:sldId id="315" r:id="rId16"/>
    <p:sldId id="276" r:id="rId17"/>
    <p:sldId id="277" r:id="rId18"/>
    <p:sldId id="279" r:id="rId19"/>
    <p:sldId id="281" r:id="rId20"/>
    <p:sldId id="282" r:id="rId21"/>
    <p:sldId id="284" r:id="rId22"/>
    <p:sldId id="340" r:id="rId23"/>
    <p:sldId id="345" r:id="rId24"/>
    <p:sldId id="346" r:id="rId25"/>
    <p:sldId id="347" r:id="rId26"/>
    <p:sldId id="348" r:id="rId27"/>
    <p:sldId id="343" r:id="rId28"/>
    <p:sldId id="344" r:id="rId29"/>
    <p:sldId id="288" r:id="rId30"/>
    <p:sldId id="289" r:id="rId31"/>
    <p:sldId id="291" r:id="rId32"/>
    <p:sldId id="292" r:id="rId33"/>
    <p:sldId id="293" r:id="rId34"/>
    <p:sldId id="294" r:id="rId35"/>
    <p:sldId id="296" r:id="rId36"/>
    <p:sldId id="353" r:id="rId37"/>
    <p:sldId id="354" r:id="rId38"/>
    <p:sldId id="355" r:id="rId39"/>
    <p:sldId id="299" r:id="rId40"/>
    <p:sldId id="302" r:id="rId41"/>
    <p:sldId id="304" r:id="rId42"/>
    <p:sldId id="305" r:id="rId43"/>
    <p:sldId id="306" r:id="rId44"/>
    <p:sldId id="307" r:id="rId45"/>
    <p:sldId id="311" r:id="rId46"/>
    <p:sldId id="313" r:id="rId47"/>
    <p:sldId id="327" r:id="rId48"/>
    <p:sldId id="329" r:id="rId49"/>
    <p:sldId id="330" r:id="rId50"/>
    <p:sldId id="331" r:id="rId51"/>
    <p:sldId id="332" r:id="rId52"/>
    <p:sldId id="333" r:id="rId53"/>
    <p:sldId id="334" r:id="rId54"/>
    <p:sldId id="335" r:id="rId55"/>
    <p:sldId id="336" r:id="rId56"/>
    <p:sldId id="337" r:id="rId57"/>
    <p:sldId id="338" r:id="rId58"/>
    <p:sldId id="339" r:id="rId59"/>
    <p:sldId id="317" r:id="rId6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9155" autoAdjust="0"/>
    <p:restoredTop sz="84899" autoAdjust="0"/>
  </p:normalViewPr>
  <p:slideViewPr>
    <p:cSldViewPr>
      <p:cViewPr varScale="1">
        <p:scale>
          <a:sx n="66" d="100"/>
          <a:sy n="66" d="100"/>
        </p:scale>
        <p:origin x="-528" y="-102"/>
      </p:cViewPr>
      <p:guideLst>
        <p:guide orient="horz" pos="2160"/>
        <p:guide pos="2880"/>
      </p:guideLst>
    </p:cSldViewPr>
  </p:slideViewPr>
  <p:outlineViewPr>
    <p:cViewPr>
      <p:scale>
        <a:sx n="33" d="100"/>
        <a:sy n="33" d="100"/>
      </p:scale>
      <p:origin x="0" y="220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s>
</file>

<file path=ppt/diagrams/colors1.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23D3E6-0FB7-49C4-926C-8172F4C407F5}" type="doc">
      <dgm:prSet loTypeId="urn:microsoft.com/office/officeart/2005/8/layout/hierarchy2" loCatId="hierarchy" qsTypeId="urn:microsoft.com/office/officeart/2005/8/quickstyle/3d7" qsCatId="3D" csTypeId="urn:microsoft.com/office/officeart/2005/8/colors/accent4_1" csCatId="accent4" phldr="1"/>
      <dgm:spPr/>
      <dgm:t>
        <a:bodyPr/>
        <a:lstStyle/>
        <a:p>
          <a:endParaRPr lang="en-US"/>
        </a:p>
      </dgm:t>
    </dgm:pt>
    <dgm:pt modelId="{54AE1201-DB71-46A3-B941-E9958E795333}">
      <dgm:prSet phldrT="[Text]" custT="1">
        <dgm:style>
          <a:lnRef idx="3">
            <a:schemeClr val="lt1"/>
          </a:lnRef>
          <a:fillRef idx="1">
            <a:schemeClr val="accent4"/>
          </a:fillRef>
          <a:effectRef idx="1">
            <a:schemeClr val="accent4"/>
          </a:effectRef>
          <a:fontRef idx="minor">
            <a:schemeClr val="lt1"/>
          </a:fontRef>
        </dgm:style>
      </dgm:prSet>
      <dgm:spPr/>
      <dgm:t>
        <a:bodyPr/>
        <a:lstStyle/>
        <a:p>
          <a:r>
            <a:rPr lang="en-US" sz="1400" b="1" dirty="0" smtClean="0">
              <a:solidFill>
                <a:srgbClr val="FF0000"/>
              </a:solidFill>
              <a:latin typeface="Arial" pitchFamily="34" charset="0"/>
              <a:cs typeface="Arial" pitchFamily="34" charset="0"/>
            </a:rPr>
            <a:t>Treatment</a:t>
          </a:r>
          <a:endParaRPr lang="en-US" sz="1400" b="1" dirty="0">
            <a:solidFill>
              <a:srgbClr val="FF0000"/>
            </a:solidFill>
            <a:latin typeface="Arial" pitchFamily="34" charset="0"/>
            <a:cs typeface="Arial" pitchFamily="34" charset="0"/>
          </a:endParaRPr>
        </a:p>
      </dgm:t>
    </dgm:pt>
    <dgm:pt modelId="{7D66A10D-E038-4388-8B57-B998FC218A06}" type="parTrans" cxnId="{F1913923-5698-4294-B6B0-26B9D2B09D1F}">
      <dgm:prSet/>
      <dgm:spPr/>
      <dgm:t>
        <a:bodyPr/>
        <a:lstStyle/>
        <a:p>
          <a:endParaRPr lang="en-US"/>
        </a:p>
      </dgm:t>
    </dgm:pt>
    <dgm:pt modelId="{E204F38D-6372-46B1-91A8-19FA072DD63B}" type="sibTrans" cxnId="{F1913923-5698-4294-B6B0-26B9D2B09D1F}">
      <dgm:prSet/>
      <dgm:spPr/>
      <dgm:t>
        <a:bodyPr/>
        <a:lstStyle/>
        <a:p>
          <a:endParaRPr lang="en-US"/>
        </a:p>
      </dgm:t>
    </dgm:pt>
    <dgm:pt modelId="{E517D016-CB73-4929-BB7B-9ECDB25F626B}">
      <dgm:prSet phldrT="[Text]" custT="1">
        <dgm:style>
          <a:lnRef idx="3">
            <a:schemeClr val="lt1"/>
          </a:lnRef>
          <a:fillRef idx="1">
            <a:schemeClr val="accent1"/>
          </a:fillRef>
          <a:effectRef idx="1">
            <a:schemeClr val="accent1"/>
          </a:effectRef>
          <a:fontRef idx="minor">
            <a:schemeClr val="lt1"/>
          </a:fontRef>
        </dgm:style>
      </dgm:prSet>
      <dgm:spPr/>
      <dgm:t>
        <a:bodyPr/>
        <a:lstStyle/>
        <a:p>
          <a:r>
            <a:rPr lang="en-US" sz="1800" dirty="0" smtClean="0">
              <a:solidFill>
                <a:srgbClr val="0070C0"/>
              </a:solidFill>
              <a:latin typeface="Arial" pitchFamily="34" charset="0"/>
              <a:cs typeface="Arial" pitchFamily="34" charset="0"/>
            </a:rPr>
            <a:t>Medical</a:t>
          </a:r>
          <a:endParaRPr lang="en-US" sz="1800" dirty="0">
            <a:solidFill>
              <a:srgbClr val="0070C0"/>
            </a:solidFill>
            <a:latin typeface="Arial" pitchFamily="34" charset="0"/>
            <a:cs typeface="Arial" pitchFamily="34" charset="0"/>
          </a:endParaRPr>
        </a:p>
      </dgm:t>
    </dgm:pt>
    <dgm:pt modelId="{C16074DC-0CC0-4488-9D34-19603FBA77F0}" type="parTrans" cxnId="{B743BCED-E05E-4939-BF83-6CBA7C59F5A3}">
      <dgm:prSet/>
      <dgm:spPr/>
      <dgm:t>
        <a:bodyPr/>
        <a:lstStyle/>
        <a:p>
          <a:endParaRPr lang="en-US"/>
        </a:p>
      </dgm:t>
    </dgm:pt>
    <dgm:pt modelId="{D4BBC9C7-7AB5-4364-BF8E-600C58D99E25}" type="sibTrans" cxnId="{B743BCED-E05E-4939-BF83-6CBA7C59F5A3}">
      <dgm:prSet/>
      <dgm:spPr/>
      <dgm:t>
        <a:bodyPr/>
        <a:lstStyle/>
        <a:p>
          <a:endParaRPr lang="en-US"/>
        </a:p>
      </dgm:t>
    </dgm:pt>
    <dgm:pt modelId="{7458C28C-64CC-4759-9546-4FF39A77CF25}">
      <dgm:prSet phldrT="[Text]" custT="1">
        <dgm:style>
          <a:lnRef idx="2">
            <a:schemeClr val="accent1">
              <a:shade val="50000"/>
            </a:schemeClr>
          </a:lnRef>
          <a:fillRef idx="1">
            <a:schemeClr val="accent1"/>
          </a:fillRef>
          <a:effectRef idx="0">
            <a:schemeClr val="accent1"/>
          </a:effectRef>
          <a:fontRef idx="minor">
            <a:schemeClr val="lt1"/>
          </a:fontRef>
        </dgm:style>
      </dgm:prSet>
      <dgm:spPr/>
      <dgm:t>
        <a:bodyPr/>
        <a:lstStyle/>
        <a:p>
          <a:pPr rtl="0"/>
          <a:r>
            <a:rPr lang="en-US" sz="1800" dirty="0" smtClean="0">
              <a:latin typeface="Arial" pitchFamily="34" charset="0"/>
              <a:cs typeface="Arial" pitchFamily="34" charset="0"/>
            </a:rPr>
            <a:t>Hormonal</a:t>
          </a:r>
          <a:endParaRPr lang="en-US" sz="1800" dirty="0">
            <a:latin typeface="Arial" pitchFamily="34" charset="0"/>
            <a:cs typeface="Arial" pitchFamily="34" charset="0"/>
          </a:endParaRPr>
        </a:p>
      </dgm:t>
    </dgm:pt>
    <dgm:pt modelId="{BA726136-8DF5-4DE5-B8A7-47C9FC5DF5A6}" type="parTrans" cxnId="{A70E541B-10EB-4302-B920-92952023C0A4}">
      <dgm:prSet/>
      <dgm:spPr/>
      <dgm:t>
        <a:bodyPr/>
        <a:lstStyle/>
        <a:p>
          <a:endParaRPr lang="en-US"/>
        </a:p>
      </dgm:t>
    </dgm:pt>
    <dgm:pt modelId="{0C1E1BEF-72BC-43B5-85CD-3BDCF05A21B0}" type="sibTrans" cxnId="{A70E541B-10EB-4302-B920-92952023C0A4}">
      <dgm:prSet/>
      <dgm:spPr/>
      <dgm:t>
        <a:bodyPr/>
        <a:lstStyle/>
        <a:p>
          <a:endParaRPr lang="en-US"/>
        </a:p>
      </dgm:t>
    </dgm:pt>
    <dgm:pt modelId="{159F3EF0-83AF-41FF-A25C-23157F054A63}">
      <dgm:prSet phldrT="[Text]" custT="1">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en-US" sz="1800" dirty="0" smtClean="0">
              <a:latin typeface="Arial" pitchFamily="34" charset="0"/>
              <a:cs typeface="Arial" pitchFamily="34" charset="0"/>
            </a:rPr>
            <a:t>Non hormonal</a:t>
          </a:r>
        </a:p>
        <a:p>
          <a:endParaRPr lang="en-US" sz="1800" dirty="0">
            <a:latin typeface="Arial" pitchFamily="34" charset="0"/>
            <a:cs typeface="Arial" pitchFamily="34" charset="0"/>
          </a:endParaRPr>
        </a:p>
      </dgm:t>
    </dgm:pt>
    <dgm:pt modelId="{6B60A55D-06B8-4C95-BF5E-DF5148E28336}" type="parTrans" cxnId="{0D23F9E9-4211-4484-B20F-3CFF8B8D86C0}">
      <dgm:prSet/>
      <dgm:spPr/>
      <dgm:t>
        <a:bodyPr/>
        <a:lstStyle/>
        <a:p>
          <a:endParaRPr lang="en-US"/>
        </a:p>
      </dgm:t>
    </dgm:pt>
    <dgm:pt modelId="{13D94964-6BFA-4776-B311-58F7B93FB0D8}" type="sibTrans" cxnId="{0D23F9E9-4211-4484-B20F-3CFF8B8D86C0}">
      <dgm:prSet/>
      <dgm:spPr/>
      <dgm:t>
        <a:bodyPr/>
        <a:lstStyle/>
        <a:p>
          <a:endParaRPr lang="en-US"/>
        </a:p>
      </dgm:t>
    </dgm:pt>
    <dgm:pt modelId="{699DDA0F-3C6B-449D-9C77-21C2944AA042}">
      <dgm:prSet phldrT="[Text]" custT="1">
        <dgm:style>
          <a:lnRef idx="3">
            <a:schemeClr val="lt1"/>
          </a:lnRef>
          <a:fillRef idx="1">
            <a:schemeClr val="accent1"/>
          </a:fillRef>
          <a:effectRef idx="1">
            <a:schemeClr val="accent1"/>
          </a:effectRef>
          <a:fontRef idx="minor">
            <a:schemeClr val="lt1"/>
          </a:fontRef>
        </dgm:style>
      </dgm:prSet>
      <dgm:spPr/>
      <dgm:t>
        <a:bodyPr/>
        <a:lstStyle/>
        <a:p>
          <a:r>
            <a:rPr lang="en-US" sz="1600" dirty="0" smtClean="0">
              <a:solidFill>
                <a:srgbClr val="0070C0"/>
              </a:solidFill>
              <a:latin typeface="Arial" pitchFamily="34" charset="0"/>
              <a:cs typeface="Arial" pitchFamily="34" charset="0"/>
            </a:rPr>
            <a:t>Surgical</a:t>
          </a:r>
          <a:endParaRPr lang="en-US" sz="1600" dirty="0">
            <a:solidFill>
              <a:srgbClr val="0070C0"/>
            </a:solidFill>
            <a:latin typeface="Arial" pitchFamily="34" charset="0"/>
            <a:cs typeface="Arial" pitchFamily="34" charset="0"/>
          </a:endParaRPr>
        </a:p>
      </dgm:t>
    </dgm:pt>
    <dgm:pt modelId="{6A73E74A-9AFA-43A2-B075-767E002E3C48}" type="parTrans" cxnId="{FCE40218-02E5-485A-854B-804BEFBEDC36}">
      <dgm:prSet/>
      <dgm:spPr/>
      <dgm:t>
        <a:bodyPr/>
        <a:lstStyle/>
        <a:p>
          <a:endParaRPr lang="en-US"/>
        </a:p>
      </dgm:t>
    </dgm:pt>
    <dgm:pt modelId="{AB76CEC3-3B25-4C68-BE79-20D99CF93295}" type="sibTrans" cxnId="{FCE40218-02E5-485A-854B-804BEFBEDC36}">
      <dgm:prSet/>
      <dgm:spPr/>
      <dgm:t>
        <a:bodyPr/>
        <a:lstStyle/>
        <a:p>
          <a:endParaRPr lang="en-US"/>
        </a:p>
      </dgm:t>
    </dgm:pt>
    <dgm:pt modelId="{4788BD56-D0EF-4DDD-8B01-16B997020393}">
      <dgm:prSet phldrT="[Text]" custT="1">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en-US" sz="1800" dirty="0" smtClean="0">
              <a:latin typeface="Arial" pitchFamily="34" charset="0"/>
              <a:cs typeface="Arial" pitchFamily="34" charset="0"/>
            </a:rPr>
            <a:t>Ablation</a:t>
          </a:r>
          <a:endParaRPr lang="en-US" sz="1800" dirty="0">
            <a:latin typeface="Arial" pitchFamily="34" charset="0"/>
            <a:cs typeface="Arial" pitchFamily="34" charset="0"/>
          </a:endParaRPr>
        </a:p>
      </dgm:t>
    </dgm:pt>
    <dgm:pt modelId="{9BC6F9F7-95EA-453A-9C39-F9E0B49219B1}" type="parTrans" cxnId="{0F49B4F6-4A11-48F1-ABE4-F67596E8BA8B}">
      <dgm:prSet/>
      <dgm:spPr/>
      <dgm:t>
        <a:bodyPr/>
        <a:lstStyle/>
        <a:p>
          <a:endParaRPr lang="en-US"/>
        </a:p>
      </dgm:t>
    </dgm:pt>
    <dgm:pt modelId="{8899313F-DAE9-4A07-A798-09AA5D98B083}" type="sibTrans" cxnId="{0F49B4F6-4A11-48F1-ABE4-F67596E8BA8B}">
      <dgm:prSet/>
      <dgm:spPr/>
      <dgm:t>
        <a:bodyPr/>
        <a:lstStyle/>
        <a:p>
          <a:endParaRPr lang="en-US"/>
        </a:p>
      </dgm:t>
    </dgm:pt>
    <dgm:pt modelId="{32AD576D-1C93-4A1E-A533-B04936B8919F}">
      <dgm:prSet phldrT="[Text]" custT="1">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en-US" sz="1800" dirty="0" err="1" smtClean="0">
              <a:latin typeface="Arial" pitchFamily="34" charset="0"/>
              <a:cs typeface="Arial" pitchFamily="34" charset="0"/>
            </a:rPr>
            <a:t>Hystrectomy</a:t>
          </a:r>
          <a:endParaRPr lang="en-US" sz="1800" dirty="0">
            <a:latin typeface="Arial" pitchFamily="34" charset="0"/>
            <a:cs typeface="Arial" pitchFamily="34" charset="0"/>
          </a:endParaRPr>
        </a:p>
      </dgm:t>
    </dgm:pt>
    <dgm:pt modelId="{1DB89898-8D9F-4145-B292-040F494704E5}" type="parTrans" cxnId="{5A33E23F-180C-4EC2-A6D5-5C8639E96CDC}">
      <dgm:prSet/>
      <dgm:spPr/>
      <dgm:t>
        <a:bodyPr/>
        <a:lstStyle/>
        <a:p>
          <a:endParaRPr lang="en-US"/>
        </a:p>
      </dgm:t>
    </dgm:pt>
    <dgm:pt modelId="{916E446C-F446-420C-844B-9836CC1072A6}" type="sibTrans" cxnId="{5A33E23F-180C-4EC2-A6D5-5C8639E96CDC}">
      <dgm:prSet/>
      <dgm:spPr/>
      <dgm:t>
        <a:bodyPr/>
        <a:lstStyle/>
        <a:p>
          <a:endParaRPr lang="en-US"/>
        </a:p>
      </dgm:t>
    </dgm:pt>
    <dgm:pt modelId="{62774A50-1C87-43F3-BD48-3E73DD82A507}" type="pres">
      <dgm:prSet presAssocID="{8F23D3E6-0FB7-49C4-926C-8172F4C407F5}" presName="diagram" presStyleCnt="0">
        <dgm:presLayoutVars>
          <dgm:chPref val="1"/>
          <dgm:dir/>
          <dgm:animOne val="branch"/>
          <dgm:animLvl val="lvl"/>
          <dgm:resizeHandles val="exact"/>
        </dgm:presLayoutVars>
      </dgm:prSet>
      <dgm:spPr/>
      <dgm:t>
        <a:bodyPr/>
        <a:lstStyle/>
        <a:p>
          <a:endParaRPr lang="en-US"/>
        </a:p>
      </dgm:t>
    </dgm:pt>
    <dgm:pt modelId="{42103512-1777-4F5C-8788-22BF4EE45465}" type="pres">
      <dgm:prSet presAssocID="{54AE1201-DB71-46A3-B941-E9958E795333}" presName="root1" presStyleCnt="0"/>
      <dgm:spPr/>
    </dgm:pt>
    <dgm:pt modelId="{BF468938-511C-4BDA-8876-0C373E5C941C}" type="pres">
      <dgm:prSet presAssocID="{54AE1201-DB71-46A3-B941-E9958E795333}" presName="LevelOneTextNode" presStyleLbl="node0" presStyleIdx="0" presStyleCnt="1" custScaleX="49046">
        <dgm:presLayoutVars>
          <dgm:chPref val="3"/>
        </dgm:presLayoutVars>
      </dgm:prSet>
      <dgm:spPr/>
      <dgm:t>
        <a:bodyPr/>
        <a:lstStyle/>
        <a:p>
          <a:endParaRPr lang="en-US"/>
        </a:p>
      </dgm:t>
    </dgm:pt>
    <dgm:pt modelId="{8750D44C-E311-4DE8-AB80-FA4177ACB196}" type="pres">
      <dgm:prSet presAssocID="{54AE1201-DB71-46A3-B941-E9958E795333}" presName="level2hierChild" presStyleCnt="0"/>
      <dgm:spPr/>
    </dgm:pt>
    <dgm:pt modelId="{633B6E58-7A96-4CB0-AEAC-FD715EF5CA94}" type="pres">
      <dgm:prSet presAssocID="{C16074DC-0CC0-4488-9D34-19603FBA77F0}" presName="conn2-1" presStyleLbl="parChTrans1D2" presStyleIdx="0" presStyleCnt="2"/>
      <dgm:spPr/>
      <dgm:t>
        <a:bodyPr/>
        <a:lstStyle/>
        <a:p>
          <a:endParaRPr lang="en-US"/>
        </a:p>
      </dgm:t>
    </dgm:pt>
    <dgm:pt modelId="{107DA4E9-C57E-494C-AF70-BC896C820EE8}" type="pres">
      <dgm:prSet presAssocID="{C16074DC-0CC0-4488-9D34-19603FBA77F0}" presName="connTx" presStyleLbl="parChTrans1D2" presStyleIdx="0" presStyleCnt="2"/>
      <dgm:spPr/>
      <dgm:t>
        <a:bodyPr/>
        <a:lstStyle/>
        <a:p>
          <a:endParaRPr lang="en-US"/>
        </a:p>
      </dgm:t>
    </dgm:pt>
    <dgm:pt modelId="{50F92070-A2AC-4425-99B1-A8F45FA196C3}" type="pres">
      <dgm:prSet presAssocID="{E517D016-CB73-4929-BB7B-9ECDB25F626B}" presName="root2" presStyleCnt="0"/>
      <dgm:spPr/>
    </dgm:pt>
    <dgm:pt modelId="{ACE50E43-A7D9-4F0D-9EF2-1EC0E42885A0}" type="pres">
      <dgm:prSet presAssocID="{E517D016-CB73-4929-BB7B-9ECDB25F626B}" presName="LevelTwoTextNode" presStyleLbl="node2" presStyleIdx="0" presStyleCnt="2" custScaleX="42709">
        <dgm:presLayoutVars>
          <dgm:chPref val="3"/>
        </dgm:presLayoutVars>
      </dgm:prSet>
      <dgm:spPr/>
      <dgm:t>
        <a:bodyPr/>
        <a:lstStyle/>
        <a:p>
          <a:endParaRPr lang="en-US"/>
        </a:p>
      </dgm:t>
    </dgm:pt>
    <dgm:pt modelId="{04AF414C-00B9-4B04-A3A5-92782FDE164C}" type="pres">
      <dgm:prSet presAssocID="{E517D016-CB73-4929-BB7B-9ECDB25F626B}" presName="level3hierChild" presStyleCnt="0"/>
      <dgm:spPr/>
    </dgm:pt>
    <dgm:pt modelId="{7B418963-B3DB-4094-830A-213FC4BCD6B6}" type="pres">
      <dgm:prSet presAssocID="{BA726136-8DF5-4DE5-B8A7-47C9FC5DF5A6}" presName="conn2-1" presStyleLbl="parChTrans1D3" presStyleIdx="0" presStyleCnt="4"/>
      <dgm:spPr/>
      <dgm:t>
        <a:bodyPr/>
        <a:lstStyle/>
        <a:p>
          <a:endParaRPr lang="en-US"/>
        </a:p>
      </dgm:t>
    </dgm:pt>
    <dgm:pt modelId="{24062247-2138-484D-8B16-8EA55C02603B}" type="pres">
      <dgm:prSet presAssocID="{BA726136-8DF5-4DE5-B8A7-47C9FC5DF5A6}" presName="connTx" presStyleLbl="parChTrans1D3" presStyleIdx="0" presStyleCnt="4"/>
      <dgm:spPr/>
      <dgm:t>
        <a:bodyPr/>
        <a:lstStyle/>
        <a:p>
          <a:endParaRPr lang="en-US"/>
        </a:p>
      </dgm:t>
    </dgm:pt>
    <dgm:pt modelId="{6630F951-E92E-4139-9CB1-F2347DBFDE72}" type="pres">
      <dgm:prSet presAssocID="{7458C28C-64CC-4759-9546-4FF39A77CF25}" presName="root2" presStyleCnt="0"/>
      <dgm:spPr/>
    </dgm:pt>
    <dgm:pt modelId="{6356A278-8535-48CB-B577-D055CEC28D06}" type="pres">
      <dgm:prSet presAssocID="{7458C28C-64CC-4759-9546-4FF39A77CF25}" presName="LevelTwoTextNode" presStyleLbl="node3" presStyleIdx="0" presStyleCnt="4" custScaleX="171867" custLinFactNeighborY="4200">
        <dgm:presLayoutVars>
          <dgm:chPref val="3"/>
        </dgm:presLayoutVars>
      </dgm:prSet>
      <dgm:spPr/>
      <dgm:t>
        <a:bodyPr/>
        <a:lstStyle/>
        <a:p>
          <a:endParaRPr lang="en-US"/>
        </a:p>
      </dgm:t>
    </dgm:pt>
    <dgm:pt modelId="{5E8AF060-63CA-47A0-ADF1-799202906FA0}" type="pres">
      <dgm:prSet presAssocID="{7458C28C-64CC-4759-9546-4FF39A77CF25}" presName="level3hierChild" presStyleCnt="0"/>
      <dgm:spPr/>
    </dgm:pt>
    <dgm:pt modelId="{68B46FF7-9DEF-4AE7-BD7C-0D49F737EB6A}" type="pres">
      <dgm:prSet presAssocID="{6B60A55D-06B8-4C95-BF5E-DF5148E28336}" presName="conn2-1" presStyleLbl="parChTrans1D3" presStyleIdx="1" presStyleCnt="4"/>
      <dgm:spPr/>
      <dgm:t>
        <a:bodyPr/>
        <a:lstStyle/>
        <a:p>
          <a:endParaRPr lang="en-US"/>
        </a:p>
      </dgm:t>
    </dgm:pt>
    <dgm:pt modelId="{B5C9CFEA-2EE6-4C57-971C-CDEC4A97A952}" type="pres">
      <dgm:prSet presAssocID="{6B60A55D-06B8-4C95-BF5E-DF5148E28336}" presName="connTx" presStyleLbl="parChTrans1D3" presStyleIdx="1" presStyleCnt="4"/>
      <dgm:spPr/>
      <dgm:t>
        <a:bodyPr/>
        <a:lstStyle/>
        <a:p>
          <a:endParaRPr lang="en-US"/>
        </a:p>
      </dgm:t>
    </dgm:pt>
    <dgm:pt modelId="{845A96C3-ACD6-429A-A043-A507ADBD96F6}" type="pres">
      <dgm:prSet presAssocID="{159F3EF0-83AF-41FF-A25C-23157F054A63}" presName="root2" presStyleCnt="0"/>
      <dgm:spPr/>
    </dgm:pt>
    <dgm:pt modelId="{7AF65B53-A7A9-4BF3-B814-A8F6A573F5C8}" type="pres">
      <dgm:prSet presAssocID="{159F3EF0-83AF-41FF-A25C-23157F054A63}" presName="LevelTwoTextNode" presStyleLbl="node3" presStyleIdx="1" presStyleCnt="4" custScaleX="218575" custLinFactNeighborX="-328" custLinFactNeighborY="-5713">
        <dgm:presLayoutVars>
          <dgm:chPref val="3"/>
        </dgm:presLayoutVars>
      </dgm:prSet>
      <dgm:spPr/>
      <dgm:t>
        <a:bodyPr/>
        <a:lstStyle/>
        <a:p>
          <a:endParaRPr lang="en-US"/>
        </a:p>
      </dgm:t>
    </dgm:pt>
    <dgm:pt modelId="{2B1205B4-32A1-466F-9EE2-5BC2E73F497B}" type="pres">
      <dgm:prSet presAssocID="{159F3EF0-83AF-41FF-A25C-23157F054A63}" presName="level3hierChild" presStyleCnt="0"/>
      <dgm:spPr/>
    </dgm:pt>
    <dgm:pt modelId="{8B2E50A4-3356-4851-AB2C-3B94624D6DEE}" type="pres">
      <dgm:prSet presAssocID="{6A73E74A-9AFA-43A2-B075-767E002E3C48}" presName="conn2-1" presStyleLbl="parChTrans1D2" presStyleIdx="1" presStyleCnt="2"/>
      <dgm:spPr/>
      <dgm:t>
        <a:bodyPr/>
        <a:lstStyle/>
        <a:p>
          <a:endParaRPr lang="en-US"/>
        </a:p>
      </dgm:t>
    </dgm:pt>
    <dgm:pt modelId="{B035DB07-6D86-4F57-B534-847312A5F0BF}" type="pres">
      <dgm:prSet presAssocID="{6A73E74A-9AFA-43A2-B075-767E002E3C48}" presName="connTx" presStyleLbl="parChTrans1D2" presStyleIdx="1" presStyleCnt="2"/>
      <dgm:spPr/>
      <dgm:t>
        <a:bodyPr/>
        <a:lstStyle/>
        <a:p>
          <a:endParaRPr lang="en-US"/>
        </a:p>
      </dgm:t>
    </dgm:pt>
    <dgm:pt modelId="{637EF3A2-9967-40B0-89A2-6B1882A04248}" type="pres">
      <dgm:prSet presAssocID="{699DDA0F-3C6B-449D-9C77-21C2944AA042}" presName="root2" presStyleCnt="0"/>
      <dgm:spPr/>
    </dgm:pt>
    <dgm:pt modelId="{0FA1AA0A-50C0-4C9B-855B-74ED075D8DAB}" type="pres">
      <dgm:prSet presAssocID="{699DDA0F-3C6B-449D-9C77-21C2944AA042}" presName="LevelTwoTextNode" presStyleLbl="node2" presStyleIdx="1" presStyleCnt="2" custScaleX="40529">
        <dgm:presLayoutVars>
          <dgm:chPref val="3"/>
        </dgm:presLayoutVars>
      </dgm:prSet>
      <dgm:spPr/>
      <dgm:t>
        <a:bodyPr/>
        <a:lstStyle/>
        <a:p>
          <a:endParaRPr lang="en-US"/>
        </a:p>
      </dgm:t>
    </dgm:pt>
    <dgm:pt modelId="{CB4B79D7-E651-4929-8060-918BF976A087}" type="pres">
      <dgm:prSet presAssocID="{699DDA0F-3C6B-449D-9C77-21C2944AA042}" presName="level3hierChild" presStyleCnt="0"/>
      <dgm:spPr/>
    </dgm:pt>
    <dgm:pt modelId="{C7414D21-67BB-4EA7-8958-48F4F00326D2}" type="pres">
      <dgm:prSet presAssocID="{9BC6F9F7-95EA-453A-9C39-F9E0B49219B1}" presName="conn2-1" presStyleLbl="parChTrans1D3" presStyleIdx="2" presStyleCnt="4"/>
      <dgm:spPr/>
      <dgm:t>
        <a:bodyPr/>
        <a:lstStyle/>
        <a:p>
          <a:endParaRPr lang="en-US"/>
        </a:p>
      </dgm:t>
    </dgm:pt>
    <dgm:pt modelId="{AAE6CCB7-4719-426B-9B1A-B74C32902B8B}" type="pres">
      <dgm:prSet presAssocID="{9BC6F9F7-95EA-453A-9C39-F9E0B49219B1}" presName="connTx" presStyleLbl="parChTrans1D3" presStyleIdx="2" presStyleCnt="4"/>
      <dgm:spPr/>
      <dgm:t>
        <a:bodyPr/>
        <a:lstStyle/>
        <a:p>
          <a:endParaRPr lang="en-US"/>
        </a:p>
      </dgm:t>
    </dgm:pt>
    <dgm:pt modelId="{9AACBD58-0485-49AF-BFEE-D2D16F3FF1F9}" type="pres">
      <dgm:prSet presAssocID="{4788BD56-D0EF-4DDD-8B01-16B997020393}" presName="root2" presStyleCnt="0"/>
      <dgm:spPr/>
    </dgm:pt>
    <dgm:pt modelId="{3D456FBB-258D-47E3-A4A8-AE0E59726AE2}" type="pres">
      <dgm:prSet presAssocID="{4788BD56-D0EF-4DDD-8B01-16B997020393}" presName="LevelTwoTextNode" presStyleLbl="node3" presStyleIdx="2" presStyleCnt="4">
        <dgm:presLayoutVars>
          <dgm:chPref val="3"/>
        </dgm:presLayoutVars>
      </dgm:prSet>
      <dgm:spPr/>
      <dgm:t>
        <a:bodyPr/>
        <a:lstStyle/>
        <a:p>
          <a:endParaRPr lang="en-US"/>
        </a:p>
      </dgm:t>
    </dgm:pt>
    <dgm:pt modelId="{2FCFDDA8-6BA5-4969-84B8-E941C025900E}" type="pres">
      <dgm:prSet presAssocID="{4788BD56-D0EF-4DDD-8B01-16B997020393}" presName="level3hierChild" presStyleCnt="0"/>
      <dgm:spPr/>
    </dgm:pt>
    <dgm:pt modelId="{E31863CC-6FD1-4423-BB67-2F4C30810D81}" type="pres">
      <dgm:prSet presAssocID="{1DB89898-8D9F-4145-B292-040F494704E5}" presName="conn2-1" presStyleLbl="parChTrans1D3" presStyleIdx="3" presStyleCnt="4"/>
      <dgm:spPr/>
      <dgm:t>
        <a:bodyPr/>
        <a:lstStyle/>
        <a:p>
          <a:endParaRPr lang="en-US"/>
        </a:p>
      </dgm:t>
    </dgm:pt>
    <dgm:pt modelId="{18E25BCF-655D-4296-96E5-BE5758DDE5A3}" type="pres">
      <dgm:prSet presAssocID="{1DB89898-8D9F-4145-B292-040F494704E5}" presName="connTx" presStyleLbl="parChTrans1D3" presStyleIdx="3" presStyleCnt="4"/>
      <dgm:spPr/>
      <dgm:t>
        <a:bodyPr/>
        <a:lstStyle/>
        <a:p>
          <a:endParaRPr lang="en-US"/>
        </a:p>
      </dgm:t>
    </dgm:pt>
    <dgm:pt modelId="{15976670-FC0F-4342-91B4-6380CC130A33}" type="pres">
      <dgm:prSet presAssocID="{32AD576D-1C93-4A1E-A533-B04936B8919F}" presName="root2" presStyleCnt="0"/>
      <dgm:spPr/>
    </dgm:pt>
    <dgm:pt modelId="{732B1F3C-3EE9-4063-A17C-AB0B9E970E6B}" type="pres">
      <dgm:prSet presAssocID="{32AD576D-1C93-4A1E-A533-B04936B8919F}" presName="LevelTwoTextNode" presStyleLbl="node3" presStyleIdx="3" presStyleCnt="4">
        <dgm:presLayoutVars>
          <dgm:chPref val="3"/>
        </dgm:presLayoutVars>
      </dgm:prSet>
      <dgm:spPr/>
      <dgm:t>
        <a:bodyPr/>
        <a:lstStyle/>
        <a:p>
          <a:endParaRPr lang="en-US"/>
        </a:p>
      </dgm:t>
    </dgm:pt>
    <dgm:pt modelId="{F84B3757-F360-438C-A9ED-DD9227210E5F}" type="pres">
      <dgm:prSet presAssocID="{32AD576D-1C93-4A1E-A533-B04936B8919F}" presName="level3hierChild" presStyleCnt="0"/>
      <dgm:spPr/>
    </dgm:pt>
  </dgm:ptLst>
  <dgm:cxnLst>
    <dgm:cxn modelId="{0F49B4F6-4A11-48F1-ABE4-F67596E8BA8B}" srcId="{699DDA0F-3C6B-449D-9C77-21C2944AA042}" destId="{4788BD56-D0EF-4DDD-8B01-16B997020393}" srcOrd="0" destOrd="0" parTransId="{9BC6F9F7-95EA-453A-9C39-F9E0B49219B1}" sibTransId="{8899313F-DAE9-4A07-A798-09AA5D98B083}"/>
    <dgm:cxn modelId="{58D6140B-0928-4670-9728-194A7F34AEDD}" type="presOf" srcId="{6A73E74A-9AFA-43A2-B075-767E002E3C48}" destId="{B035DB07-6D86-4F57-B534-847312A5F0BF}" srcOrd="1" destOrd="0" presId="urn:microsoft.com/office/officeart/2005/8/layout/hierarchy2"/>
    <dgm:cxn modelId="{3E28ACDE-4B11-445E-A9A3-827E85BCCE99}" type="presOf" srcId="{6A73E74A-9AFA-43A2-B075-767E002E3C48}" destId="{8B2E50A4-3356-4851-AB2C-3B94624D6DEE}" srcOrd="0" destOrd="0" presId="urn:microsoft.com/office/officeart/2005/8/layout/hierarchy2"/>
    <dgm:cxn modelId="{ED8C7C10-7144-45AE-8CE3-AD06DE33B3CB}" type="presOf" srcId="{6B60A55D-06B8-4C95-BF5E-DF5148E28336}" destId="{B5C9CFEA-2EE6-4C57-971C-CDEC4A97A952}" srcOrd="1" destOrd="0" presId="urn:microsoft.com/office/officeart/2005/8/layout/hierarchy2"/>
    <dgm:cxn modelId="{16C04B78-C4A7-4DE1-97FA-F6ED38DB979E}" type="presOf" srcId="{C16074DC-0CC0-4488-9D34-19603FBA77F0}" destId="{633B6E58-7A96-4CB0-AEAC-FD715EF5CA94}" srcOrd="0" destOrd="0" presId="urn:microsoft.com/office/officeart/2005/8/layout/hierarchy2"/>
    <dgm:cxn modelId="{0F92BBB7-825A-46FA-AB05-7A25269722AC}" type="presOf" srcId="{9BC6F9F7-95EA-453A-9C39-F9E0B49219B1}" destId="{C7414D21-67BB-4EA7-8958-48F4F00326D2}" srcOrd="0" destOrd="0" presId="urn:microsoft.com/office/officeart/2005/8/layout/hierarchy2"/>
    <dgm:cxn modelId="{AC800617-056F-46D0-A27B-D9BFC7663305}" type="presOf" srcId="{9BC6F9F7-95EA-453A-9C39-F9E0B49219B1}" destId="{AAE6CCB7-4719-426B-9B1A-B74C32902B8B}" srcOrd="1" destOrd="0" presId="urn:microsoft.com/office/officeart/2005/8/layout/hierarchy2"/>
    <dgm:cxn modelId="{18504D98-7FFD-4D74-A468-5275BDF92694}" type="presOf" srcId="{159F3EF0-83AF-41FF-A25C-23157F054A63}" destId="{7AF65B53-A7A9-4BF3-B814-A8F6A573F5C8}" srcOrd="0" destOrd="0" presId="urn:microsoft.com/office/officeart/2005/8/layout/hierarchy2"/>
    <dgm:cxn modelId="{FCE40218-02E5-485A-854B-804BEFBEDC36}" srcId="{54AE1201-DB71-46A3-B941-E9958E795333}" destId="{699DDA0F-3C6B-449D-9C77-21C2944AA042}" srcOrd="1" destOrd="0" parTransId="{6A73E74A-9AFA-43A2-B075-767E002E3C48}" sibTransId="{AB76CEC3-3B25-4C68-BE79-20D99CF93295}"/>
    <dgm:cxn modelId="{0D23F9E9-4211-4484-B20F-3CFF8B8D86C0}" srcId="{E517D016-CB73-4929-BB7B-9ECDB25F626B}" destId="{159F3EF0-83AF-41FF-A25C-23157F054A63}" srcOrd="1" destOrd="0" parTransId="{6B60A55D-06B8-4C95-BF5E-DF5148E28336}" sibTransId="{13D94964-6BFA-4776-B311-58F7B93FB0D8}"/>
    <dgm:cxn modelId="{DE28D49D-7E5D-4E63-AC70-D49F293DC68E}" type="presOf" srcId="{4788BD56-D0EF-4DDD-8B01-16B997020393}" destId="{3D456FBB-258D-47E3-A4A8-AE0E59726AE2}" srcOrd="0" destOrd="0" presId="urn:microsoft.com/office/officeart/2005/8/layout/hierarchy2"/>
    <dgm:cxn modelId="{73F9809F-53C3-4811-AB59-E7F52E31C69C}" type="presOf" srcId="{8F23D3E6-0FB7-49C4-926C-8172F4C407F5}" destId="{62774A50-1C87-43F3-BD48-3E73DD82A507}" srcOrd="0" destOrd="0" presId="urn:microsoft.com/office/officeart/2005/8/layout/hierarchy2"/>
    <dgm:cxn modelId="{93B621F9-12C9-4F76-8806-707C5C5DEDB2}" type="presOf" srcId="{54AE1201-DB71-46A3-B941-E9958E795333}" destId="{BF468938-511C-4BDA-8876-0C373E5C941C}" srcOrd="0" destOrd="0" presId="urn:microsoft.com/office/officeart/2005/8/layout/hierarchy2"/>
    <dgm:cxn modelId="{B743BCED-E05E-4939-BF83-6CBA7C59F5A3}" srcId="{54AE1201-DB71-46A3-B941-E9958E795333}" destId="{E517D016-CB73-4929-BB7B-9ECDB25F626B}" srcOrd="0" destOrd="0" parTransId="{C16074DC-0CC0-4488-9D34-19603FBA77F0}" sibTransId="{D4BBC9C7-7AB5-4364-BF8E-600C58D99E25}"/>
    <dgm:cxn modelId="{BF878C5F-887B-4CE9-A642-D230A1D8D404}" type="presOf" srcId="{6B60A55D-06B8-4C95-BF5E-DF5148E28336}" destId="{68B46FF7-9DEF-4AE7-BD7C-0D49F737EB6A}" srcOrd="0" destOrd="0" presId="urn:microsoft.com/office/officeart/2005/8/layout/hierarchy2"/>
    <dgm:cxn modelId="{65570A1F-A157-4A3F-A5B9-10E359134CCA}" type="presOf" srcId="{1DB89898-8D9F-4145-B292-040F494704E5}" destId="{E31863CC-6FD1-4423-BB67-2F4C30810D81}" srcOrd="0" destOrd="0" presId="urn:microsoft.com/office/officeart/2005/8/layout/hierarchy2"/>
    <dgm:cxn modelId="{7743E0E8-C830-45C5-8F96-8B23D17E9166}" type="presOf" srcId="{BA726136-8DF5-4DE5-B8A7-47C9FC5DF5A6}" destId="{24062247-2138-484D-8B16-8EA55C02603B}" srcOrd="1" destOrd="0" presId="urn:microsoft.com/office/officeart/2005/8/layout/hierarchy2"/>
    <dgm:cxn modelId="{4E8EFF4C-0A95-4709-8F63-E5B0C71C61FE}" type="presOf" srcId="{7458C28C-64CC-4759-9546-4FF39A77CF25}" destId="{6356A278-8535-48CB-B577-D055CEC28D06}" srcOrd="0" destOrd="0" presId="urn:microsoft.com/office/officeart/2005/8/layout/hierarchy2"/>
    <dgm:cxn modelId="{133A2F4E-073F-4C81-A818-2EAFFD32D4FC}" type="presOf" srcId="{1DB89898-8D9F-4145-B292-040F494704E5}" destId="{18E25BCF-655D-4296-96E5-BE5758DDE5A3}" srcOrd="1" destOrd="0" presId="urn:microsoft.com/office/officeart/2005/8/layout/hierarchy2"/>
    <dgm:cxn modelId="{F40E6021-BAA2-4A43-93EF-404FF9802A5C}" type="presOf" srcId="{C16074DC-0CC0-4488-9D34-19603FBA77F0}" destId="{107DA4E9-C57E-494C-AF70-BC896C820EE8}" srcOrd="1" destOrd="0" presId="urn:microsoft.com/office/officeart/2005/8/layout/hierarchy2"/>
    <dgm:cxn modelId="{C33B71A5-17D6-47E3-875E-1861A661A3DC}" type="presOf" srcId="{E517D016-CB73-4929-BB7B-9ECDB25F626B}" destId="{ACE50E43-A7D9-4F0D-9EF2-1EC0E42885A0}" srcOrd="0" destOrd="0" presId="urn:microsoft.com/office/officeart/2005/8/layout/hierarchy2"/>
    <dgm:cxn modelId="{5A33E23F-180C-4EC2-A6D5-5C8639E96CDC}" srcId="{699DDA0F-3C6B-449D-9C77-21C2944AA042}" destId="{32AD576D-1C93-4A1E-A533-B04936B8919F}" srcOrd="1" destOrd="0" parTransId="{1DB89898-8D9F-4145-B292-040F494704E5}" sibTransId="{916E446C-F446-420C-844B-9836CC1072A6}"/>
    <dgm:cxn modelId="{816802D5-1F53-4073-BD44-DAFFBD04E471}" type="presOf" srcId="{BA726136-8DF5-4DE5-B8A7-47C9FC5DF5A6}" destId="{7B418963-B3DB-4094-830A-213FC4BCD6B6}" srcOrd="0" destOrd="0" presId="urn:microsoft.com/office/officeart/2005/8/layout/hierarchy2"/>
    <dgm:cxn modelId="{A70E541B-10EB-4302-B920-92952023C0A4}" srcId="{E517D016-CB73-4929-BB7B-9ECDB25F626B}" destId="{7458C28C-64CC-4759-9546-4FF39A77CF25}" srcOrd="0" destOrd="0" parTransId="{BA726136-8DF5-4DE5-B8A7-47C9FC5DF5A6}" sibTransId="{0C1E1BEF-72BC-43B5-85CD-3BDCF05A21B0}"/>
    <dgm:cxn modelId="{F1913923-5698-4294-B6B0-26B9D2B09D1F}" srcId="{8F23D3E6-0FB7-49C4-926C-8172F4C407F5}" destId="{54AE1201-DB71-46A3-B941-E9958E795333}" srcOrd="0" destOrd="0" parTransId="{7D66A10D-E038-4388-8B57-B998FC218A06}" sibTransId="{E204F38D-6372-46B1-91A8-19FA072DD63B}"/>
    <dgm:cxn modelId="{838145FB-0FDF-4237-9517-54F604FA792C}" type="presOf" srcId="{32AD576D-1C93-4A1E-A533-B04936B8919F}" destId="{732B1F3C-3EE9-4063-A17C-AB0B9E970E6B}" srcOrd="0" destOrd="0" presId="urn:microsoft.com/office/officeart/2005/8/layout/hierarchy2"/>
    <dgm:cxn modelId="{DB678AB0-3A90-45E6-BD76-4255BD12EB78}" type="presOf" srcId="{699DDA0F-3C6B-449D-9C77-21C2944AA042}" destId="{0FA1AA0A-50C0-4C9B-855B-74ED075D8DAB}" srcOrd="0" destOrd="0" presId="urn:microsoft.com/office/officeart/2005/8/layout/hierarchy2"/>
    <dgm:cxn modelId="{58F192ED-D08F-4356-94D1-B76817C864E2}" type="presParOf" srcId="{62774A50-1C87-43F3-BD48-3E73DD82A507}" destId="{42103512-1777-4F5C-8788-22BF4EE45465}" srcOrd="0" destOrd="0" presId="urn:microsoft.com/office/officeart/2005/8/layout/hierarchy2"/>
    <dgm:cxn modelId="{6D2D44B4-0F30-46F9-9C23-28CB6521A4A4}" type="presParOf" srcId="{42103512-1777-4F5C-8788-22BF4EE45465}" destId="{BF468938-511C-4BDA-8876-0C373E5C941C}" srcOrd="0" destOrd="0" presId="urn:microsoft.com/office/officeart/2005/8/layout/hierarchy2"/>
    <dgm:cxn modelId="{013DBBCA-9E00-4276-BF40-E7C72F8EFDEC}" type="presParOf" srcId="{42103512-1777-4F5C-8788-22BF4EE45465}" destId="{8750D44C-E311-4DE8-AB80-FA4177ACB196}" srcOrd="1" destOrd="0" presId="urn:microsoft.com/office/officeart/2005/8/layout/hierarchy2"/>
    <dgm:cxn modelId="{93A5EE52-935C-4D74-91BC-DC2CEF811FC6}" type="presParOf" srcId="{8750D44C-E311-4DE8-AB80-FA4177ACB196}" destId="{633B6E58-7A96-4CB0-AEAC-FD715EF5CA94}" srcOrd="0" destOrd="0" presId="urn:microsoft.com/office/officeart/2005/8/layout/hierarchy2"/>
    <dgm:cxn modelId="{3427BC21-F823-4A7B-86D0-D66C7FB0CB63}" type="presParOf" srcId="{633B6E58-7A96-4CB0-AEAC-FD715EF5CA94}" destId="{107DA4E9-C57E-494C-AF70-BC896C820EE8}" srcOrd="0" destOrd="0" presId="urn:microsoft.com/office/officeart/2005/8/layout/hierarchy2"/>
    <dgm:cxn modelId="{D849AD93-982F-4F22-837B-8EFF618B9959}" type="presParOf" srcId="{8750D44C-E311-4DE8-AB80-FA4177ACB196}" destId="{50F92070-A2AC-4425-99B1-A8F45FA196C3}" srcOrd="1" destOrd="0" presId="urn:microsoft.com/office/officeart/2005/8/layout/hierarchy2"/>
    <dgm:cxn modelId="{8C2E4863-E0E9-4CA0-BCB2-482477C46F55}" type="presParOf" srcId="{50F92070-A2AC-4425-99B1-A8F45FA196C3}" destId="{ACE50E43-A7D9-4F0D-9EF2-1EC0E42885A0}" srcOrd="0" destOrd="0" presId="urn:microsoft.com/office/officeart/2005/8/layout/hierarchy2"/>
    <dgm:cxn modelId="{170D672D-7F89-4949-AA2F-64259CFFD52D}" type="presParOf" srcId="{50F92070-A2AC-4425-99B1-A8F45FA196C3}" destId="{04AF414C-00B9-4B04-A3A5-92782FDE164C}" srcOrd="1" destOrd="0" presId="urn:microsoft.com/office/officeart/2005/8/layout/hierarchy2"/>
    <dgm:cxn modelId="{860A0F79-A7E2-45AA-B010-3306D66461BE}" type="presParOf" srcId="{04AF414C-00B9-4B04-A3A5-92782FDE164C}" destId="{7B418963-B3DB-4094-830A-213FC4BCD6B6}" srcOrd="0" destOrd="0" presId="urn:microsoft.com/office/officeart/2005/8/layout/hierarchy2"/>
    <dgm:cxn modelId="{723E8971-59CE-45CC-BF4C-5A69EF10727A}" type="presParOf" srcId="{7B418963-B3DB-4094-830A-213FC4BCD6B6}" destId="{24062247-2138-484D-8B16-8EA55C02603B}" srcOrd="0" destOrd="0" presId="urn:microsoft.com/office/officeart/2005/8/layout/hierarchy2"/>
    <dgm:cxn modelId="{F0A2BC3C-754C-4C1E-A673-564A346F247F}" type="presParOf" srcId="{04AF414C-00B9-4B04-A3A5-92782FDE164C}" destId="{6630F951-E92E-4139-9CB1-F2347DBFDE72}" srcOrd="1" destOrd="0" presId="urn:microsoft.com/office/officeart/2005/8/layout/hierarchy2"/>
    <dgm:cxn modelId="{D1EC3D92-4324-49EB-8E92-6EC4158C7551}" type="presParOf" srcId="{6630F951-E92E-4139-9CB1-F2347DBFDE72}" destId="{6356A278-8535-48CB-B577-D055CEC28D06}" srcOrd="0" destOrd="0" presId="urn:microsoft.com/office/officeart/2005/8/layout/hierarchy2"/>
    <dgm:cxn modelId="{0F02F965-4276-44CA-9675-08A8A93ADD6E}" type="presParOf" srcId="{6630F951-E92E-4139-9CB1-F2347DBFDE72}" destId="{5E8AF060-63CA-47A0-ADF1-799202906FA0}" srcOrd="1" destOrd="0" presId="urn:microsoft.com/office/officeart/2005/8/layout/hierarchy2"/>
    <dgm:cxn modelId="{05ECDDDB-AC5C-4D16-AC5F-9BF184E7ACFB}" type="presParOf" srcId="{04AF414C-00B9-4B04-A3A5-92782FDE164C}" destId="{68B46FF7-9DEF-4AE7-BD7C-0D49F737EB6A}" srcOrd="2" destOrd="0" presId="urn:microsoft.com/office/officeart/2005/8/layout/hierarchy2"/>
    <dgm:cxn modelId="{45F0339C-5916-4A8E-9149-11DA567295CB}" type="presParOf" srcId="{68B46FF7-9DEF-4AE7-BD7C-0D49F737EB6A}" destId="{B5C9CFEA-2EE6-4C57-971C-CDEC4A97A952}" srcOrd="0" destOrd="0" presId="urn:microsoft.com/office/officeart/2005/8/layout/hierarchy2"/>
    <dgm:cxn modelId="{4B644F30-4724-4D3D-A278-EB2064074BF8}" type="presParOf" srcId="{04AF414C-00B9-4B04-A3A5-92782FDE164C}" destId="{845A96C3-ACD6-429A-A043-A507ADBD96F6}" srcOrd="3" destOrd="0" presId="urn:microsoft.com/office/officeart/2005/8/layout/hierarchy2"/>
    <dgm:cxn modelId="{33697C17-6B9D-49CB-930A-8F4DD97BC5D4}" type="presParOf" srcId="{845A96C3-ACD6-429A-A043-A507ADBD96F6}" destId="{7AF65B53-A7A9-4BF3-B814-A8F6A573F5C8}" srcOrd="0" destOrd="0" presId="urn:microsoft.com/office/officeart/2005/8/layout/hierarchy2"/>
    <dgm:cxn modelId="{8F996E0D-E5FA-4F57-8D13-C61BD3943090}" type="presParOf" srcId="{845A96C3-ACD6-429A-A043-A507ADBD96F6}" destId="{2B1205B4-32A1-466F-9EE2-5BC2E73F497B}" srcOrd="1" destOrd="0" presId="urn:microsoft.com/office/officeart/2005/8/layout/hierarchy2"/>
    <dgm:cxn modelId="{FF8BA056-9E58-4ECA-81AE-1EF2D56EDCF9}" type="presParOf" srcId="{8750D44C-E311-4DE8-AB80-FA4177ACB196}" destId="{8B2E50A4-3356-4851-AB2C-3B94624D6DEE}" srcOrd="2" destOrd="0" presId="urn:microsoft.com/office/officeart/2005/8/layout/hierarchy2"/>
    <dgm:cxn modelId="{2BC3BAF9-433C-4A5A-979F-6DD91C7790D2}" type="presParOf" srcId="{8B2E50A4-3356-4851-AB2C-3B94624D6DEE}" destId="{B035DB07-6D86-4F57-B534-847312A5F0BF}" srcOrd="0" destOrd="0" presId="urn:microsoft.com/office/officeart/2005/8/layout/hierarchy2"/>
    <dgm:cxn modelId="{55FFFF9C-6883-4B6A-AC6B-7A1373B79950}" type="presParOf" srcId="{8750D44C-E311-4DE8-AB80-FA4177ACB196}" destId="{637EF3A2-9967-40B0-89A2-6B1882A04248}" srcOrd="3" destOrd="0" presId="urn:microsoft.com/office/officeart/2005/8/layout/hierarchy2"/>
    <dgm:cxn modelId="{795F0F9A-AA6A-4BB2-9ABC-F8677DFFAB42}" type="presParOf" srcId="{637EF3A2-9967-40B0-89A2-6B1882A04248}" destId="{0FA1AA0A-50C0-4C9B-855B-74ED075D8DAB}" srcOrd="0" destOrd="0" presId="urn:microsoft.com/office/officeart/2005/8/layout/hierarchy2"/>
    <dgm:cxn modelId="{3DBBC774-907F-4EA4-B753-6486298444B6}" type="presParOf" srcId="{637EF3A2-9967-40B0-89A2-6B1882A04248}" destId="{CB4B79D7-E651-4929-8060-918BF976A087}" srcOrd="1" destOrd="0" presId="urn:microsoft.com/office/officeart/2005/8/layout/hierarchy2"/>
    <dgm:cxn modelId="{85BF2BEE-F895-4961-B93B-56A89B7F9843}" type="presParOf" srcId="{CB4B79D7-E651-4929-8060-918BF976A087}" destId="{C7414D21-67BB-4EA7-8958-48F4F00326D2}" srcOrd="0" destOrd="0" presId="urn:microsoft.com/office/officeart/2005/8/layout/hierarchy2"/>
    <dgm:cxn modelId="{C8C922E3-E1A9-47E7-AA54-5AF7B78A7433}" type="presParOf" srcId="{C7414D21-67BB-4EA7-8958-48F4F00326D2}" destId="{AAE6CCB7-4719-426B-9B1A-B74C32902B8B}" srcOrd="0" destOrd="0" presId="urn:microsoft.com/office/officeart/2005/8/layout/hierarchy2"/>
    <dgm:cxn modelId="{DAE35E6E-A675-48BF-8DEC-F04E06FE6A4D}" type="presParOf" srcId="{CB4B79D7-E651-4929-8060-918BF976A087}" destId="{9AACBD58-0485-49AF-BFEE-D2D16F3FF1F9}" srcOrd="1" destOrd="0" presId="urn:microsoft.com/office/officeart/2005/8/layout/hierarchy2"/>
    <dgm:cxn modelId="{07CDDBF5-ED05-4FF6-B7B9-B250FEF0EC8A}" type="presParOf" srcId="{9AACBD58-0485-49AF-BFEE-D2D16F3FF1F9}" destId="{3D456FBB-258D-47E3-A4A8-AE0E59726AE2}" srcOrd="0" destOrd="0" presId="urn:microsoft.com/office/officeart/2005/8/layout/hierarchy2"/>
    <dgm:cxn modelId="{C1DA24AD-23A0-4AB9-938A-151C3BA2A09D}" type="presParOf" srcId="{9AACBD58-0485-49AF-BFEE-D2D16F3FF1F9}" destId="{2FCFDDA8-6BA5-4969-84B8-E941C025900E}" srcOrd="1" destOrd="0" presId="urn:microsoft.com/office/officeart/2005/8/layout/hierarchy2"/>
    <dgm:cxn modelId="{E458AF3B-D3BB-4458-84F5-942F66913EC5}" type="presParOf" srcId="{CB4B79D7-E651-4929-8060-918BF976A087}" destId="{E31863CC-6FD1-4423-BB67-2F4C30810D81}" srcOrd="2" destOrd="0" presId="urn:microsoft.com/office/officeart/2005/8/layout/hierarchy2"/>
    <dgm:cxn modelId="{95594658-0392-4D0A-9906-EDAAFE60ACF2}" type="presParOf" srcId="{E31863CC-6FD1-4423-BB67-2F4C30810D81}" destId="{18E25BCF-655D-4296-96E5-BE5758DDE5A3}" srcOrd="0" destOrd="0" presId="urn:microsoft.com/office/officeart/2005/8/layout/hierarchy2"/>
    <dgm:cxn modelId="{755A296B-DC78-4F10-95F4-42D86731D61A}" type="presParOf" srcId="{CB4B79D7-E651-4929-8060-918BF976A087}" destId="{15976670-FC0F-4342-91B4-6380CC130A33}" srcOrd="3" destOrd="0" presId="urn:microsoft.com/office/officeart/2005/8/layout/hierarchy2"/>
    <dgm:cxn modelId="{DCF90FFE-B944-49FE-8D80-D3A47CC89EC2}" type="presParOf" srcId="{15976670-FC0F-4342-91B4-6380CC130A33}" destId="{732B1F3C-3EE9-4063-A17C-AB0B9E970E6B}" srcOrd="0" destOrd="0" presId="urn:microsoft.com/office/officeart/2005/8/layout/hierarchy2"/>
    <dgm:cxn modelId="{2810E397-68D8-40FF-BAD2-C625F7D789D4}" type="presParOf" srcId="{15976670-FC0F-4342-91B4-6380CC130A33}" destId="{F84B3757-F360-438C-A9ED-DD9227210E5F}" srcOrd="1" destOrd="0" presId="urn:microsoft.com/office/officeart/2005/8/layout/hierarchy2"/>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09938107-62F9-4D48-A1BD-E4FBE16327A0}" type="datetimeFigureOut">
              <a:rPr lang="en-US" smtClean="0"/>
              <a:pPr/>
              <a:t>13-Mar-10</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2745DC54-1120-4F99-99AF-6032D3F2F70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ctr" rtl="0"/>
            <a:r>
              <a:rPr lang="en-US" sz="13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Narrow" pitchFamily="42" charset="0"/>
                <a:cs typeface="Traditional Arabic" pitchFamily="10" charset="-78"/>
              </a:rPr>
              <a:t>CLINICAL TYPES</a:t>
            </a:r>
          </a:p>
          <a:p>
            <a:r>
              <a:rPr lang="en-US" sz="1300" b="1" dirty="0" err="1" smtClean="0">
                <a:solidFill>
                  <a:srgbClr val="66FF33"/>
                </a:solidFill>
                <a:latin typeface="Arial Narrow" pitchFamily="42" charset="0"/>
                <a:cs typeface="Traditional Arabic" pitchFamily="10" charset="-78"/>
              </a:rPr>
              <a:t>Polymenorrhoea</a:t>
            </a:r>
            <a:r>
              <a:rPr lang="en-US" sz="1300" b="1" dirty="0" smtClean="0">
                <a:solidFill>
                  <a:srgbClr val="66FF33"/>
                </a:solidFill>
                <a:latin typeface="Arial Narrow" pitchFamily="42" charset="0"/>
                <a:cs typeface="Traditional Arabic" pitchFamily="10" charset="-78"/>
              </a:rPr>
              <a:t>:</a:t>
            </a:r>
            <a:r>
              <a:rPr lang="en-US" sz="1300" dirty="0" smtClean="0">
                <a:latin typeface="Arial Narrow" pitchFamily="42" charset="0"/>
                <a:cs typeface="Traditional Arabic" pitchFamily="10" charset="-78"/>
              </a:rPr>
              <a:t> frequent (&lt;21 d) menstruation, at  regular intervals</a:t>
            </a:r>
          </a:p>
          <a:p>
            <a:r>
              <a:rPr lang="en-US" sz="1300" b="1" dirty="0" err="1" smtClean="0">
                <a:solidFill>
                  <a:srgbClr val="66FF33"/>
                </a:solidFill>
                <a:latin typeface="Arial Narrow" pitchFamily="42" charset="0"/>
                <a:cs typeface="Traditional Arabic" pitchFamily="10" charset="-78"/>
              </a:rPr>
              <a:t>Oligomenorrhea</a:t>
            </a:r>
            <a:r>
              <a:rPr lang="en-US" sz="1300" b="1" dirty="0" smtClean="0">
                <a:solidFill>
                  <a:srgbClr val="66FF33"/>
                </a:solidFill>
                <a:latin typeface="Arial Narrow" pitchFamily="42" charset="0"/>
                <a:cs typeface="Traditional Arabic" pitchFamily="10" charset="-78"/>
              </a:rPr>
              <a:t>:</a:t>
            </a:r>
            <a:r>
              <a:rPr lang="en-US" sz="1300" b="1" dirty="0" smtClean="0">
                <a:latin typeface="Arial Narrow" pitchFamily="42" charset="0"/>
                <a:cs typeface="Traditional Arabic" pitchFamily="10" charset="-78"/>
              </a:rPr>
              <a:t> </a:t>
            </a:r>
            <a:r>
              <a:rPr lang="en-US" sz="1300" dirty="0" smtClean="0">
                <a:latin typeface="Arial Narrow" pitchFamily="42" charset="0"/>
                <a:cs typeface="Traditional Arabic" pitchFamily="10" charset="-78"/>
              </a:rPr>
              <a:t>infrequent menstruation (&gt;35 d)</a:t>
            </a:r>
          </a:p>
          <a:p>
            <a:pPr algn="l" rtl="0"/>
            <a:r>
              <a:rPr lang="en-US" sz="1300" b="1" dirty="0" err="1" smtClean="0">
                <a:solidFill>
                  <a:srgbClr val="66FF33"/>
                </a:solidFill>
                <a:latin typeface="Arial Narrow" pitchFamily="42" charset="0"/>
                <a:cs typeface="Traditional Arabic" pitchFamily="10" charset="-78"/>
              </a:rPr>
              <a:t>Menorrhagia</a:t>
            </a:r>
            <a:r>
              <a:rPr lang="en-US" sz="1300" b="1" dirty="0" smtClean="0">
                <a:solidFill>
                  <a:srgbClr val="66FF33"/>
                </a:solidFill>
                <a:latin typeface="Arial Narrow" pitchFamily="42" charset="0"/>
                <a:cs typeface="Traditional Arabic" pitchFamily="10" charset="-78"/>
              </a:rPr>
              <a:t>:</a:t>
            </a:r>
            <a:r>
              <a:rPr lang="en-US" sz="1300" b="1" dirty="0" smtClean="0">
                <a:latin typeface="Arial Narrow" pitchFamily="42" charset="0"/>
                <a:cs typeface="Traditional Arabic" pitchFamily="10" charset="-78"/>
              </a:rPr>
              <a:t> </a:t>
            </a:r>
            <a:r>
              <a:rPr lang="en-US" sz="1300" dirty="0" smtClean="0">
                <a:latin typeface="Arial Narrow" pitchFamily="42" charset="0"/>
                <a:cs typeface="Traditional Arabic" pitchFamily="10" charset="-78"/>
              </a:rPr>
              <a:t>Excessive (&gt;80 ml) &amp; / or prolonged menstruation, at regular intervals</a:t>
            </a:r>
          </a:p>
          <a:p>
            <a:pPr algn="l" rtl="0"/>
            <a:r>
              <a:rPr lang="en-US" sz="1300" b="1" dirty="0" err="1" smtClean="0">
                <a:solidFill>
                  <a:srgbClr val="66FF33"/>
                </a:solidFill>
                <a:latin typeface="Arial Narrow" pitchFamily="42" charset="0"/>
                <a:cs typeface="Traditional Arabic" pitchFamily="10" charset="-78"/>
              </a:rPr>
              <a:t>Metrorrhagia</a:t>
            </a:r>
            <a:r>
              <a:rPr lang="en-US" sz="1300" b="1" dirty="0" smtClean="0">
                <a:solidFill>
                  <a:srgbClr val="66FF33"/>
                </a:solidFill>
                <a:latin typeface="Arial Narrow" pitchFamily="42" charset="0"/>
                <a:cs typeface="Traditional Arabic" pitchFamily="10" charset="-78"/>
              </a:rPr>
              <a:t>:</a:t>
            </a:r>
            <a:r>
              <a:rPr lang="en-US" sz="1300" b="1" dirty="0" smtClean="0">
                <a:latin typeface="Arial Narrow" pitchFamily="42" charset="0"/>
                <a:cs typeface="Traditional Arabic" pitchFamily="10" charset="-78"/>
              </a:rPr>
              <a:t> </a:t>
            </a:r>
            <a:r>
              <a:rPr lang="en-US" sz="1300" dirty="0" smtClean="0">
                <a:latin typeface="Arial Narrow" pitchFamily="42" charset="0"/>
                <a:cs typeface="Traditional Arabic" pitchFamily="10" charset="-78"/>
              </a:rPr>
              <a:t>Excessive (&gt;80 ml) &amp; / or prolonged menstruation at irregular intervals.</a:t>
            </a:r>
          </a:p>
          <a:p>
            <a:pPr algn="l" rtl="0"/>
            <a:r>
              <a:rPr lang="en-US" sz="1300" b="1" dirty="0" err="1" smtClean="0">
                <a:solidFill>
                  <a:srgbClr val="66FF33"/>
                </a:solidFill>
                <a:latin typeface="Arial Narrow" pitchFamily="42" charset="0"/>
                <a:cs typeface="Traditional Arabic" pitchFamily="10" charset="-78"/>
              </a:rPr>
              <a:t>Menometrorrhagia</a:t>
            </a:r>
            <a:r>
              <a:rPr lang="en-US" sz="1300" b="1" dirty="0" smtClean="0">
                <a:solidFill>
                  <a:srgbClr val="66FF33"/>
                </a:solidFill>
                <a:latin typeface="Arial Narrow" pitchFamily="42" charset="0"/>
                <a:cs typeface="Traditional Arabic" pitchFamily="10" charset="-78"/>
              </a:rPr>
              <a:t>:</a:t>
            </a:r>
            <a:r>
              <a:rPr lang="en-US" sz="1300" b="1" dirty="0" smtClean="0">
                <a:latin typeface="Arial Narrow" pitchFamily="42" charset="0"/>
                <a:cs typeface="Traditional Arabic" pitchFamily="10" charset="-78"/>
              </a:rPr>
              <a:t> </a:t>
            </a:r>
            <a:r>
              <a:rPr lang="en-US" sz="1300" dirty="0" smtClean="0">
                <a:latin typeface="Arial Narrow" pitchFamily="42" charset="0"/>
                <a:cs typeface="Traditional Arabic" pitchFamily="10" charset="-78"/>
              </a:rPr>
              <a:t>both.</a:t>
            </a:r>
          </a:p>
          <a:p>
            <a:pPr algn="l" rtl="0"/>
            <a:r>
              <a:rPr lang="en-US" sz="1300" b="1" dirty="0" err="1" smtClean="0">
                <a:solidFill>
                  <a:srgbClr val="66FF33"/>
                </a:solidFill>
                <a:latin typeface="Arial Narrow" pitchFamily="42" charset="0"/>
                <a:cs typeface="Traditional Arabic" pitchFamily="10" charset="-78"/>
              </a:rPr>
              <a:t>Intermenstual</a:t>
            </a:r>
            <a:r>
              <a:rPr lang="en-US" sz="1300" b="1" dirty="0" smtClean="0">
                <a:solidFill>
                  <a:srgbClr val="66FF33"/>
                </a:solidFill>
                <a:latin typeface="Arial Narrow" pitchFamily="42" charset="0"/>
                <a:cs typeface="Traditional Arabic" pitchFamily="10" charset="-78"/>
              </a:rPr>
              <a:t> bleeding:</a:t>
            </a:r>
            <a:r>
              <a:rPr lang="en-US" sz="1300" dirty="0" smtClean="0">
                <a:latin typeface="Arial Narrow" pitchFamily="42" charset="0"/>
                <a:cs typeface="Traditional Arabic" pitchFamily="10" charset="-78"/>
              </a:rPr>
              <a:t> episodes of uterine bleeding between regular menstruations</a:t>
            </a:r>
          </a:p>
          <a:p>
            <a:pPr algn="l" rtl="0"/>
            <a:r>
              <a:rPr lang="en-US" sz="1300" b="1" dirty="0" err="1" smtClean="0">
                <a:solidFill>
                  <a:srgbClr val="66FF33"/>
                </a:solidFill>
                <a:latin typeface="Arial Narrow" pitchFamily="42" charset="0"/>
                <a:cs typeface="Traditional Arabic" pitchFamily="10" charset="-78"/>
              </a:rPr>
              <a:t>Hypomenorrhoea</a:t>
            </a:r>
            <a:r>
              <a:rPr lang="en-US" sz="1300" b="1" dirty="0" smtClean="0">
                <a:solidFill>
                  <a:srgbClr val="66FF33"/>
                </a:solidFill>
                <a:latin typeface="Arial Narrow" pitchFamily="42" charset="0"/>
                <a:cs typeface="Traditional Arabic" pitchFamily="10" charset="-78"/>
              </a:rPr>
              <a:t>:</a:t>
            </a:r>
            <a:r>
              <a:rPr lang="en-US" sz="1300" b="1" dirty="0" smtClean="0">
                <a:latin typeface="Arial Narrow" pitchFamily="42" charset="0"/>
                <a:cs typeface="Traditional Arabic" pitchFamily="10" charset="-78"/>
              </a:rPr>
              <a:t> </a:t>
            </a:r>
            <a:r>
              <a:rPr lang="en-US" sz="1300" dirty="0" smtClean="0">
                <a:latin typeface="Arial Narrow" pitchFamily="42" charset="0"/>
                <a:cs typeface="Traditional Arabic" pitchFamily="10" charset="-78"/>
              </a:rPr>
              <a:t>scanty menstruation.</a:t>
            </a:r>
          </a:p>
          <a:p>
            <a:endParaRPr lang="ar-EG" dirty="0"/>
          </a:p>
        </p:txBody>
      </p:sp>
      <p:sp>
        <p:nvSpPr>
          <p:cNvPr id="4" name="Slide Number Placeholder 3"/>
          <p:cNvSpPr>
            <a:spLocks noGrp="1"/>
          </p:cNvSpPr>
          <p:nvPr>
            <p:ph type="sldNum" sz="quarter" idx="10"/>
          </p:nvPr>
        </p:nvSpPr>
        <p:spPr/>
        <p:txBody>
          <a:bodyPr/>
          <a:lstStyle/>
          <a:p>
            <a:fld id="{2745DC54-1120-4F99-99AF-6032D3F2F70B}" type="slidenum">
              <a:rPr lang="en-US" smtClean="0"/>
              <a:pPr/>
              <a:t>5</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0167B5-084C-49AD-A2D5-703FAC605945}" type="slidenum">
              <a:rPr lang="en-US"/>
              <a:pPr/>
              <a:t>26</a:t>
            </a:fld>
            <a:endParaRPr lang="en-US"/>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r>
              <a:rPr lang="en-US"/>
              <a:t>Adults with bleeding who are not pregnant, stable and whose endometrial biopsy is secretory require additional workup.</a:t>
            </a:r>
          </a:p>
          <a:p>
            <a:endParaRPr lang="en-US"/>
          </a:p>
          <a:p>
            <a:r>
              <a:rPr lang="en-US"/>
              <a:t>Sono hopefully should have identified these people.  Regardless the next step suggested is diagnostic hysteroscopy</a:t>
            </a:r>
          </a:p>
          <a:p>
            <a:endParaRPr lang="en-US"/>
          </a:p>
          <a:p>
            <a:r>
              <a:rPr lang="en-US"/>
              <a:t>Lesions found can then be biopsied directly</a:t>
            </a:r>
          </a:p>
          <a:p>
            <a:endParaRPr lang="en-US"/>
          </a:p>
          <a:p>
            <a:r>
              <a:rPr lang="en-US"/>
              <a:t>If no lesion found, and systemic disease has been ruled out a diagnosis of ovulatory DUB is presumed and treatment initiated</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1BE321-E633-45ED-AEFF-41B6BF34D218}" type="slidenum">
              <a:rPr lang="en-US"/>
              <a:pPr/>
              <a:t>27</a:t>
            </a:fld>
            <a:endParaRPr 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r>
              <a:rPr lang="en-US"/>
              <a:t>Adults with bleeding, who are not pregnant, and whose biopsy reveals proliferative endometrium or simple hyperplasia without atypia most likely have anovulatory DUB</a:t>
            </a:r>
          </a:p>
          <a:p>
            <a:endParaRPr lang="en-US"/>
          </a:p>
          <a:p>
            <a:r>
              <a:rPr lang="en-US"/>
              <a:t>Manage according to desired fertility</a:t>
            </a:r>
          </a:p>
          <a:p>
            <a:r>
              <a:rPr lang="en-US"/>
              <a:t>	hormonal treatment if no desire</a:t>
            </a:r>
          </a:p>
          <a:p>
            <a:r>
              <a:rPr lang="en-US"/>
              <a:t>	ovulation induction if infertility desired as it will correct both</a:t>
            </a:r>
          </a:p>
          <a:p>
            <a:endParaRPr lang="en-US"/>
          </a:p>
          <a:p>
            <a:r>
              <a:rPr lang="en-US"/>
              <a:t>If atypia or cancer is found, treatment is hysterectomy and referral.</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Medical management is the preferred initial treatment, especially if the woman desires future fertility and there is no associated pelvic pathology</a:t>
            </a:r>
          </a:p>
          <a:p>
            <a:endParaRPr lang="en-US" dirty="0" smtClean="0"/>
          </a:p>
          <a:p>
            <a:r>
              <a:rPr lang="en-US" dirty="0" smtClean="0"/>
              <a:t>Selection  of treatment depends primarily on whether it is used to stop acute heavy bleeding or to control recurrent episodes</a:t>
            </a:r>
          </a:p>
          <a:p>
            <a:endParaRPr lang="en-US" dirty="0"/>
          </a:p>
        </p:txBody>
      </p:sp>
      <p:sp>
        <p:nvSpPr>
          <p:cNvPr id="4" name="Slide Number Placeholder 3"/>
          <p:cNvSpPr>
            <a:spLocks noGrp="1"/>
          </p:cNvSpPr>
          <p:nvPr>
            <p:ph type="sldNum" sz="quarter" idx="10"/>
          </p:nvPr>
        </p:nvSpPr>
        <p:spPr/>
        <p:txBody>
          <a:bodyPr/>
          <a:lstStyle/>
          <a:p>
            <a:fld id="{2745DC54-1120-4F99-99AF-6032D3F2F70B}" type="slidenum">
              <a:rPr lang="en-US" smtClean="0"/>
              <a:pPr/>
              <a:t>29</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45DC54-1120-4F99-99AF-6032D3F2F70B}" type="slidenum">
              <a:rPr lang="en-US" smtClean="0"/>
              <a:pPr/>
              <a:t>30</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rtl="0"/>
            <a:r>
              <a:rPr lang="en-US" sz="1700" b="1" dirty="0" smtClean="0">
                <a:solidFill>
                  <a:srgbClr val="FFFF00"/>
                </a:solidFill>
                <a:latin typeface="Arial" pitchFamily="34" charset="0"/>
                <a:cs typeface="Arial" pitchFamily="34" charset="0"/>
              </a:rPr>
              <a:t>PSI:</a:t>
            </a:r>
          </a:p>
          <a:p>
            <a:pPr algn="l" rtl="0"/>
            <a:r>
              <a:rPr lang="en-US" sz="1700" i="1" dirty="0" smtClean="0">
                <a:solidFill>
                  <a:srgbClr val="00FFFF"/>
                </a:solidFill>
                <a:latin typeface="Arial" pitchFamily="34" charset="0"/>
                <a:cs typeface="Arial" pitchFamily="34" charset="0"/>
              </a:rPr>
              <a:t>Mechanism;</a:t>
            </a:r>
            <a:r>
              <a:rPr lang="en-US" sz="1700" dirty="0" smtClean="0">
                <a:latin typeface="Arial" pitchFamily="34" charset="0"/>
                <a:cs typeface="Arial" pitchFamily="34" charset="0"/>
              </a:rPr>
              <a:t> </a:t>
            </a:r>
          </a:p>
          <a:p>
            <a:pPr algn="l" rtl="0"/>
            <a:r>
              <a:rPr lang="en-US" sz="1300" dirty="0" smtClean="0">
                <a:latin typeface="Arial" pitchFamily="34" charset="0"/>
                <a:cs typeface="Arial" pitchFamily="34" charset="0"/>
              </a:rPr>
              <a:t>the </a:t>
            </a:r>
            <a:r>
              <a:rPr lang="en-US" sz="1300" dirty="0" err="1" smtClean="0">
                <a:latin typeface="Arial" pitchFamily="34" charset="0"/>
                <a:cs typeface="Arial" pitchFamily="34" charset="0"/>
              </a:rPr>
              <a:t>endometrium</a:t>
            </a:r>
            <a:r>
              <a:rPr lang="en-US" sz="1300" dirty="0" smtClean="0">
                <a:latin typeface="Arial" pitchFamily="34" charset="0"/>
                <a:cs typeface="Arial" pitchFamily="34" charset="0"/>
              </a:rPr>
              <a:t> is a rich source of </a:t>
            </a:r>
            <a:r>
              <a:rPr lang="en-US" sz="1300" dirty="0" smtClean="0">
                <a:solidFill>
                  <a:srgbClr val="92D050"/>
                </a:solidFill>
                <a:effectLst>
                  <a:outerShdw blurRad="38100" dist="38100" dir="2700000" algn="tl">
                    <a:srgbClr val="000000">
                      <a:alpha val="43137"/>
                    </a:srgbClr>
                  </a:outerShdw>
                </a:effectLst>
                <a:latin typeface="Arial" pitchFamily="34" charset="0"/>
                <a:cs typeface="Arial" pitchFamily="34" charset="0"/>
              </a:rPr>
              <a:t>PGE</a:t>
            </a:r>
            <a:r>
              <a:rPr lang="en-US" sz="1300" baseline="-25000" dirty="0" smtClean="0">
                <a:solidFill>
                  <a:srgbClr val="92D050"/>
                </a:solidFill>
                <a:effectLst>
                  <a:outerShdw blurRad="38100" dist="38100" dir="2700000" algn="tl">
                    <a:srgbClr val="000000">
                      <a:alpha val="43137"/>
                    </a:srgbClr>
                  </a:outerShdw>
                </a:effectLst>
                <a:latin typeface="Arial" pitchFamily="34" charset="0"/>
                <a:cs typeface="Arial" pitchFamily="34" charset="0"/>
              </a:rPr>
              <a:t>2</a:t>
            </a:r>
            <a:r>
              <a:rPr lang="en-US" sz="1300" dirty="0" smtClean="0">
                <a:solidFill>
                  <a:srgbClr val="92D050"/>
                </a:solidFill>
                <a:effectLst>
                  <a:outerShdw blurRad="38100" dist="38100" dir="2700000" algn="tl">
                    <a:srgbClr val="000000">
                      <a:alpha val="43137"/>
                    </a:srgbClr>
                  </a:outerShdw>
                </a:effectLst>
                <a:latin typeface="Arial" pitchFamily="34" charset="0"/>
                <a:cs typeface="Arial" pitchFamily="34" charset="0"/>
              </a:rPr>
              <a:t> &amp; PGF</a:t>
            </a:r>
            <a:r>
              <a:rPr lang="en-US" sz="1300" baseline="-25000" dirty="0" smtClean="0">
                <a:solidFill>
                  <a:srgbClr val="92D050"/>
                </a:solidFill>
                <a:effectLst>
                  <a:outerShdw blurRad="38100" dist="38100" dir="2700000" algn="tl">
                    <a:srgbClr val="000000">
                      <a:alpha val="43137"/>
                    </a:srgbClr>
                  </a:outerShdw>
                </a:effectLst>
                <a:latin typeface="Arial" pitchFamily="34" charset="0"/>
                <a:cs typeface="Arial" pitchFamily="34" charset="0"/>
              </a:rPr>
              <a:t>2</a:t>
            </a:r>
            <a:r>
              <a:rPr lang="el-GR" altLang="ar-SA" sz="1300" baseline="-25000" dirty="0" smtClean="0">
                <a:solidFill>
                  <a:srgbClr val="92D050"/>
                </a:solidFill>
                <a:effectLst>
                  <a:outerShdw blurRad="38100" dist="38100" dir="2700000" algn="tl">
                    <a:srgbClr val="000000">
                      <a:alpha val="43137"/>
                    </a:srgbClr>
                  </a:outerShdw>
                </a:effectLst>
                <a:latin typeface="Arial" pitchFamily="34" charset="0"/>
                <a:cs typeface="Arial" pitchFamily="34" charset="0"/>
              </a:rPr>
              <a:t>œ</a:t>
            </a:r>
            <a:r>
              <a:rPr lang="en-US" sz="1300" baseline="-25000" dirty="0" smtClean="0">
                <a:solidFill>
                  <a:srgbClr val="92D050"/>
                </a:solidFill>
                <a:effectLst>
                  <a:outerShdw blurRad="38100" dist="38100" dir="2700000" algn="tl">
                    <a:srgbClr val="000000">
                      <a:alpha val="43137"/>
                    </a:srgbClr>
                  </a:outerShdw>
                </a:effectLst>
                <a:latin typeface="Arial" pitchFamily="34" charset="0"/>
                <a:cs typeface="Arial" pitchFamily="34" charset="0"/>
              </a:rPr>
              <a:t> </a:t>
            </a:r>
            <a:r>
              <a:rPr lang="en-US" sz="1300" dirty="0" smtClean="0">
                <a:latin typeface="Arial" pitchFamily="34" charset="0"/>
                <a:cs typeface="Arial" pitchFamily="34" charset="0"/>
              </a:rPr>
              <a:t>&amp; its concentrations are greater in </a:t>
            </a:r>
            <a:r>
              <a:rPr lang="en-US" sz="1300" dirty="0" err="1" smtClean="0">
                <a:latin typeface="Arial" pitchFamily="34" charset="0"/>
                <a:cs typeface="Arial" pitchFamily="34" charset="0"/>
              </a:rPr>
              <a:t>menorrhagia</a:t>
            </a:r>
            <a:r>
              <a:rPr lang="en-US" sz="1300" dirty="0" smtClean="0">
                <a:latin typeface="Arial" pitchFamily="34" charset="0"/>
                <a:cs typeface="Arial" pitchFamily="34" charset="0"/>
              </a:rPr>
              <a:t>. PSI decreases endometrial PG concentrations.</a:t>
            </a:r>
          </a:p>
          <a:p>
            <a:pPr algn="l" rtl="0"/>
            <a:r>
              <a:rPr lang="en-US" sz="1900" i="1" dirty="0" smtClean="0">
                <a:solidFill>
                  <a:srgbClr val="00FFFF"/>
                </a:solidFill>
                <a:latin typeface="Arial" pitchFamily="34" charset="0"/>
                <a:cs typeface="Arial" pitchFamily="34" charset="0"/>
              </a:rPr>
              <a:t>Effect:</a:t>
            </a:r>
            <a:r>
              <a:rPr lang="en-US" sz="1900" dirty="0" smtClean="0">
                <a:latin typeface="Arial" pitchFamily="34" charset="0"/>
                <a:cs typeface="Arial" pitchFamily="34" charset="0"/>
              </a:rPr>
              <a:t> </a:t>
            </a:r>
          </a:p>
          <a:p>
            <a:pPr algn="l" rtl="0"/>
            <a:r>
              <a:rPr lang="en-US" sz="1300" dirty="0" smtClean="0">
                <a:latin typeface="Arial" pitchFamily="34" charset="0"/>
                <a:cs typeface="Arial" pitchFamily="34" charset="0"/>
              </a:rPr>
              <a:t>PSI decreased menstrual blood by 24% &amp; </a:t>
            </a:r>
            <a:r>
              <a:rPr lang="en-US" sz="1300" dirty="0" err="1" smtClean="0">
                <a:latin typeface="Arial" pitchFamily="34" charset="0"/>
                <a:cs typeface="Arial" pitchFamily="34" charset="0"/>
              </a:rPr>
              <a:t>norethisterone</a:t>
            </a:r>
            <a:r>
              <a:rPr lang="en-US" sz="1300" dirty="0" smtClean="0">
                <a:latin typeface="Arial" pitchFamily="34" charset="0"/>
                <a:cs typeface="Arial" pitchFamily="34" charset="0"/>
              </a:rPr>
              <a:t> by 20%. </a:t>
            </a:r>
          </a:p>
          <a:p>
            <a:pPr algn="l" rtl="0"/>
            <a:r>
              <a:rPr lang="en-US" sz="1300" dirty="0" smtClean="0">
                <a:latin typeface="Arial" pitchFamily="34" charset="0"/>
                <a:cs typeface="Arial" pitchFamily="34" charset="0"/>
              </a:rPr>
              <a:t>The beneficial effect of </a:t>
            </a:r>
            <a:r>
              <a:rPr lang="en-US" sz="1300" dirty="0" err="1" smtClean="0">
                <a:solidFill>
                  <a:srgbClr val="92D050"/>
                </a:solidFill>
                <a:effectLst>
                  <a:outerShdw blurRad="38100" dist="38100" dir="2700000" algn="tl">
                    <a:srgbClr val="000000">
                      <a:alpha val="43137"/>
                    </a:srgbClr>
                  </a:outerShdw>
                </a:effectLst>
                <a:latin typeface="Arial" pitchFamily="34" charset="0"/>
                <a:cs typeface="Arial" pitchFamily="34" charset="0"/>
              </a:rPr>
              <a:t>mefenamic</a:t>
            </a:r>
            <a:r>
              <a:rPr lang="en-US" sz="1300" dirty="0" smtClean="0">
                <a:solidFill>
                  <a:srgbClr val="92D050"/>
                </a:solidFill>
                <a:effectLst>
                  <a:outerShdw blurRad="38100" dist="38100" dir="2700000" algn="tl">
                    <a:srgbClr val="000000">
                      <a:alpha val="43137"/>
                    </a:srgbClr>
                  </a:outerShdw>
                </a:effectLst>
                <a:latin typeface="Arial" pitchFamily="34" charset="0"/>
                <a:cs typeface="Arial" pitchFamily="34" charset="0"/>
              </a:rPr>
              <a:t> acid (</a:t>
            </a:r>
            <a:r>
              <a:rPr lang="en-US" sz="1300" dirty="0" err="1" smtClean="0">
                <a:solidFill>
                  <a:srgbClr val="92D050"/>
                </a:solidFill>
                <a:effectLst>
                  <a:outerShdw blurRad="38100" dist="38100" dir="2700000" algn="tl">
                    <a:srgbClr val="000000">
                      <a:alpha val="43137"/>
                    </a:srgbClr>
                  </a:outerShdw>
                </a:effectLst>
                <a:latin typeface="Arial" pitchFamily="34" charset="0"/>
                <a:cs typeface="Arial" pitchFamily="34" charset="0"/>
              </a:rPr>
              <a:t>Ponstan</a:t>
            </a:r>
            <a:r>
              <a:rPr lang="en-US" sz="1300" dirty="0" smtClean="0">
                <a:solidFill>
                  <a:srgbClr val="92D050"/>
                </a:solidFill>
                <a:effectLst>
                  <a:outerShdw blurRad="38100" dist="38100" dir="2700000" algn="tl">
                    <a:srgbClr val="000000">
                      <a:alpha val="43137"/>
                    </a:srgbClr>
                  </a:outerShdw>
                </a:effectLst>
                <a:latin typeface="Arial" pitchFamily="34" charset="0"/>
                <a:cs typeface="Arial" pitchFamily="34" charset="0"/>
              </a:rPr>
              <a:t>) </a:t>
            </a:r>
            <a:r>
              <a:rPr lang="en-US" sz="1300" dirty="0" smtClean="0">
                <a:latin typeface="Arial" pitchFamily="34" charset="0"/>
                <a:cs typeface="Arial" pitchFamily="34" charset="0"/>
              </a:rPr>
              <a:t>on MBL &amp; other symptoms e.g. </a:t>
            </a:r>
            <a:r>
              <a:rPr lang="en-US" sz="1300" dirty="0" err="1" smtClean="0">
                <a:latin typeface="Arial" pitchFamily="34" charset="0"/>
                <a:cs typeface="Arial" pitchFamily="34" charset="0"/>
              </a:rPr>
              <a:t>dysmenorrhea</a:t>
            </a:r>
            <a:r>
              <a:rPr lang="en-US" sz="1300" dirty="0" smtClean="0">
                <a:latin typeface="Arial" pitchFamily="34" charset="0"/>
                <a:cs typeface="Arial" pitchFamily="34" charset="0"/>
              </a:rPr>
              <a:t>, headache, nausea, diarrhea &amp; depression persists for several months.   </a:t>
            </a:r>
          </a:p>
          <a:p>
            <a:pPr algn="l" rtl="0"/>
            <a:r>
              <a:rPr lang="en-US" sz="1300" i="1" dirty="0" smtClean="0">
                <a:solidFill>
                  <a:srgbClr val="00FFFF"/>
                </a:solidFill>
                <a:latin typeface="Arial" pitchFamily="34" charset="0"/>
                <a:cs typeface="Arial" pitchFamily="34" charset="0"/>
              </a:rPr>
              <a:t>Dose:</a:t>
            </a:r>
            <a:r>
              <a:rPr lang="en-US" sz="1300" dirty="0" smtClean="0">
                <a:latin typeface="Arial" pitchFamily="34" charset="0"/>
                <a:cs typeface="Arial" pitchFamily="34" charset="0"/>
              </a:rPr>
              <a:t> </a:t>
            </a:r>
          </a:p>
          <a:p>
            <a:pPr algn="l" rtl="0"/>
            <a:r>
              <a:rPr lang="en-US" sz="1300" dirty="0" err="1" smtClean="0">
                <a:latin typeface="Arial" pitchFamily="34" charset="0"/>
                <a:cs typeface="Arial" pitchFamily="34" charset="0"/>
              </a:rPr>
              <a:t>Mefenamic</a:t>
            </a:r>
            <a:r>
              <a:rPr lang="en-US" sz="1300" dirty="0" smtClean="0">
                <a:latin typeface="Arial" pitchFamily="34" charset="0"/>
                <a:cs typeface="Arial" pitchFamily="34" charset="0"/>
              </a:rPr>
              <a:t> acid 500 mg </a:t>
            </a:r>
            <a:r>
              <a:rPr lang="en-US" sz="1300" dirty="0" err="1" smtClean="0">
                <a:latin typeface="Arial" pitchFamily="34" charset="0"/>
                <a:cs typeface="Arial" pitchFamily="34" charset="0"/>
              </a:rPr>
              <a:t>tds</a:t>
            </a:r>
            <a:r>
              <a:rPr lang="en-US" sz="1300" dirty="0" smtClean="0">
                <a:latin typeface="Arial" pitchFamily="34" charset="0"/>
                <a:cs typeface="Arial" pitchFamily="34" charset="0"/>
              </a:rPr>
              <a:t> during menses. </a:t>
            </a:r>
          </a:p>
          <a:p>
            <a:pPr algn="l" rtl="0"/>
            <a:r>
              <a:rPr lang="en-US" sz="1300" i="1" dirty="0" smtClean="0">
                <a:solidFill>
                  <a:srgbClr val="00FFFF"/>
                </a:solidFill>
                <a:latin typeface="Arial" pitchFamily="34" charset="0"/>
                <a:cs typeface="Arial" pitchFamily="34" charset="0"/>
              </a:rPr>
              <a:t>Side effects:</a:t>
            </a:r>
            <a:r>
              <a:rPr lang="en-US" sz="1300" dirty="0" smtClean="0">
                <a:latin typeface="Arial" pitchFamily="34" charset="0"/>
                <a:cs typeface="Arial" pitchFamily="34" charset="0"/>
              </a:rPr>
              <a:t> </a:t>
            </a:r>
          </a:p>
          <a:p>
            <a:pPr algn="l" rtl="0">
              <a:buFont typeface="Arial" pitchFamily="34" charset="0"/>
              <a:buChar char="•"/>
            </a:pPr>
            <a:r>
              <a:rPr lang="en-US" sz="1300" dirty="0" smtClean="0">
                <a:latin typeface="Arial" pitchFamily="34" charset="0"/>
                <a:cs typeface="Arial" pitchFamily="34" charset="0"/>
              </a:rPr>
              <a:t>Nausea, vomiting, gastric discomfort, diarrhea, dizziness. </a:t>
            </a:r>
          </a:p>
          <a:p>
            <a:pPr algn="l" rtl="0">
              <a:buFont typeface="Arial" pitchFamily="34" charset="0"/>
              <a:buChar char="•"/>
            </a:pPr>
            <a:r>
              <a:rPr lang="en-US" sz="1300" dirty="0" smtClean="0">
                <a:latin typeface="Arial" pitchFamily="34" charset="0"/>
                <a:cs typeface="Arial" pitchFamily="34" charset="0"/>
              </a:rPr>
              <a:t>Rarely: </a:t>
            </a:r>
            <a:r>
              <a:rPr lang="en-US" sz="1300" dirty="0" err="1" smtClean="0">
                <a:latin typeface="Arial" pitchFamily="34" charset="0"/>
                <a:cs typeface="Arial" pitchFamily="34" charset="0"/>
              </a:rPr>
              <a:t>haemolytic</a:t>
            </a:r>
            <a:r>
              <a:rPr lang="en-US" sz="1300" dirty="0" smtClean="0">
                <a:latin typeface="Arial" pitchFamily="34" charset="0"/>
                <a:cs typeface="Arial" pitchFamily="34" charset="0"/>
              </a:rPr>
              <a:t> anemia, thrombocytopenia.</a:t>
            </a:r>
          </a:p>
          <a:p>
            <a:pPr algn="l" rtl="0">
              <a:buFont typeface="Arial" pitchFamily="34" charset="0"/>
              <a:buChar char="•"/>
            </a:pPr>
            <a:r>
              <a:rPr lang="en-US" sz="1300" dirty="0" smtClean="0">
                <a:latin typeface="Arial" pitchFamily="34" charset="0"/>
                <a:cs typeface="Arial" pitchFamily="34" charset="0"/>
              </a:rPr>
              <a:t>The degree of reduction of MBL is not as great as it is with </a:t>
            </a:r>
            <a:r>
              <a:rPr lang="en-US" sz="1300" dirty="0" err="1" smtClean="0">
                <a:latin typeface="Arial" pitchFamily="34" charset="0"/>
                <a:cs typeface="Arial" pitchFamily="34" charset="0"/>
              </a:rPr>
              <a:t>tranxamic</a:t>
            </a:r>
            <a:r>
              <a:rPr lang="en-US" sz="1300" dirty="0" smtClean="0">
                <a:latin typeface="Arial" pitchFamily="34" charset="0"/>
                <a:cs typeface="Arial" pitchFamily="34" charset="0"/>
              </a:rPr>
              <a:t> acid but PSI have a lower side effect profile.</a:t>
            </a:r>
          </a:p>
          <a:p>
            <a:endParaRPr lang="en-US" dirty="0"/>
          </a:p>
        </p:txBody>
      </p:sp>
      <p:sp>
        <p:nvSpPr>
          <p:cNvPr id="4" name="Slide Number Placeholder 3"/>
          <p:cNvSpPr>
            <a:spLocks noGrp="1"/>
          </p:cNvSpPr>
          <p:nvPr>
            <p:ph type="sldNum" sz="quarter" idx="10"/>
          </p:nvPr>
        </p:nvSpPr>
        <p:spPr/>
        <p:txBody>
          <a:bodyPr/>
          <a:lstStyle/>
          <a:p>
            <a:fld id="{2745DC54-1120-4F99-99AF-6032D3F2F70B}" type="slidenum">
              <a:rPr lang="en-US" smtClean="0"/>
              <a:pPr/>
              <a:t>33</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C8596F-A94B-4801-96D1-5E4E6FD65147}" type="slidenum">
              <a:rPr lang="en-US"/>
              <a:pPr/>
              <a:t>35</a:t>
            </a:fld>
            <a:endParaRPr lang="en-US"/>
          </a:p>
        </p:txBody>
      </p:sp>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p:txBody>
          <a:bodyPr/>
          <a:lstStyle/>
          <a:p>
            <a:r>
              <a:rPr lang="en-US" dirty="0"/>
              <a:t>Acute bleeding can be managed by estrogen which promotes rapid </a:t>
            </a:r>
            <a:r>
              <a:rPr lang="en-US" dirty="0" err="1"/>
              <a:t>regrowth</a:t>
            </a:r>
            <a:r>
              <a:rPr lang="en-US" dirty="0"/>
              <a:t> of the </a:t>
            </a:r>
            <a:r>
              <a:rPr lang="en-US" dirty="0" err="1"/>
              <a:t>endometrium</a:t>
            </a:r>
            <a:r>
              <a:rPr lang="en-US" dirty="0"/>
              <a:t> over denuded epithelial surfaces.  It also causes proliferation of the endometrial ground substance and stabilizes </a:t>
            </a:r>
            <a:r>
              <a:rPr lang="en-US" dirty="0" err="1"/>
              <a:t>lysosomal</a:t>
            </a:r>
            <a:r>
              <a:rPr lang="en-US" dirty="0"/>
              <a:t> membranes.</a:t>
            </a:r>
          </a:p>
          <a:p>
            <a:endParaRPr lang="en-US" dirty="0"/>
          </a:p>
          <a:p>
            <a:r>
              <a:rPr lang="en-US" dirty="0"/>
              <a:t>There are no studies that indicate IV estrogen acts quicker or is more effective than high dose oral estrogen.</a:t>
            </a:r>
          </a:p>
          <a:p>
            <a:endParaRPr lang="en-US" dirty="0"/>
          </a:p>
          <a:p>
            <a:r>
              <a:rPr lang="en-US" dirty="0"/>
              <a:t>After treatment is finished, all medications are stopped and the patient is allowed to have withdrawal bleeding.  This can be heavy so warn patients, but it is rarely prolonged</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094D30-9A48-4DDB-972C-94DF6AA61A5C}" type="slidenum">
              <a:rPr lang="en-US"/>
              <a:pPr/>
              <a:t>36</a:t>
            </a:fld>
            <a:endParaRPr lang="en-US"/>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p:txBody>
          <a:bodyPr/>
          <a:lstStyle/>
          <a:p>
            <a:r>
              <a:rPr lang="en-US" dirty="0"/>
              <a:t>A third option is high dose estrogen-progestin therapy</a:t>
            </a:r>
          </a:p>
          <a:p>
            <a:r>
              <a:rPr lang="en-US" dirty="0"/>
              <a:t>This is the preferred method for many physicians</a:t>
            </a:r>
          </a:p>
          <a:p>
            <a:endParaRPr lang="en-US" dirty="0"/>
          </a:p>
          <a:p>
            <a:r>
              <a:rPr lang="en-US" dirty="0"/>
              <a:t>One study suggested </a:t>
            </a:r>
            <a:r>
              <a:rPr lang="en-US" dirty="0" err="1"/>
              <a:t>progestins</a:t>
            </a:r>
            <a:r>
              <a:rPr lang="en-US" dirty="0"/>
              <a:t> may not be as successful because simultaneous use of a progestin can inhibit the synthesis of estrogen receptors and increase </a:t>
            </a:r>
            <a:r>
              <a:rPr lang="en-US" dirty="0" err="1"/>
              <a:t>Estradiol</a:t>
            </a:r>
            <a:r>
              <a:rPr lang="en-US" dirty="0"/>
              <a:t> </a:t>
            </a:r>
            <a:r>
              <a:rPr lang="en-US" dirty="0" err="1"/>
              <a:t>dehydrogenase</a:t>
            </a:r>
            <a:r>
              <a:rPr lang="en-US" dirty="0"/>
              <a:t> in the endometrial cell.  The actions of </a:t>
            </a:r>
            <a:r>
              <a:rPr lang="en-US" dirty="0" err="1"/>
              <a:t>progestins</a:t>
            </a:r>
            <a:r>
              <a:rPr lang="en-US" dirty="0"/>
              <a:t> serving to interfere with the rapid growth-promoting effects of unopposed high dose estrogen.</a:t>
            </a:r>
          </a:p>
          <a:p>
            <a:endParaRPr lang="en-US" dirty="0"/>
          </a:p>
          <a:p>
            <a:r>
              <a:rPr lang="en-US" dirty="0"/>
              <a:t>Once the bleeding episode has been controlled, you can continue standard dose OCP regimens using one tablet per day for 21 days or </a:t>
            </a:r>
            <a:r>
              <a:rPr lang="en-US" dirty="0" err="1"/>
              <a:t>medroxyprogesterone</a:t>
            </a:r>
            <a:r>
              <a:rPr lang="en-US" dirty="0"/>
              <a:t> acetate, 10 mg each day for the first 10 days of each month.</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801FA2-D0B8-4040-B961-85A6A36C73BF}" type="slidenum">
              <a:rPr lang="en-US"/>
              <a:pPr/>
              <a:t>37</a:t>
            </a:fld>
            <a:endParaRPr lang="en-US"/>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p:txBody>
          <a:bodyPr/>
          <a:lstStyle/>
          <a:p>
            <a:r>
              <a:rPr lang="en-US"/>
              <a:t>Recurrent episodes can be managed medically with the judicious use of hormones.</a:t>
            </a:r>
          </a:p>
          <a:p>
            <a:r>
              <a:rPr lang="en-US"/>
              <a:t>Combination OCP’s for 21 days can manage this type of bleeding in reproductive age women unless conception is the goal, then use clomiphene</a:t>
            </a:r>
          </a:p>
          <a:p>
            <a:r>
              <a:rPr lang="en-US"/>
              <a:t>Progestins alone is usually not very effective to stop ACUTE bleeding, but are indicated for long term treatment.</a:t>
            </a:r>
          </a:p>
          <a:p>
            <a:r>
              <a:rPr lang="en-US"/>
              <a:t>Progestins alone are considered by many to be the treatment of choice for most women with chronic anovulatory DUB.  Progestins stop endometrial growth, and support and organize an estrogen primed endometrium.  When discontinued an organized slough of the endometrium occurs, which allows for rapid cessation of bleeding.</a:t>
            </a:r>
          </a:p>
          <a:p>
            <a:endParaRPr lang="en-US"/>
          </a:p>
          <a:p>
            <a:r>
              <a:rPr lang="en-US"/>
              <a:t>Fraser et al. Reported the administration of 5-10 mg of medroxyprogesterone acetate or norethindrone (3x per day for 2-3 wks) significantly decreased blood loss by as much as 50% in both ovulatory and anovulatory bleeding</a:t>
            </a:r>
          </a:p>
          <a:p>
            <a:r>
              <a:rPr lang="en-US"/>
              <a:t>Women with anovulatory bleeding received progestins from days 12-25 of each cycle, and women with ovulatory bleeding to the progestins on days 5-25.  So these regimens were successful for women with both types of DUB.</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 large scale studies have been done.  Shaw et al. Treated 4 women for three months.  MBL was decreased from 100-200cc to 0-30cc per cycle during therapy.</a:t>
            </a:r>
          </a:p>
          <a:p>
            <a:endParaRPr lang="en-US" dirty="0" smtClean="0"/>
          </a:p>
          <a:p>
            <a:r>
              <a:rPr lang="en-US" dirty="0" smtClean="0"/>
              <a:t>Treatment reserved due to expense as well.</a:t>
            </a:r>
          </a:p>
          <a:p>
            <a:endParaRPr lang="en-US" dirty="0" smtClean="0"/>
          </a:p>
          <a:p>
            <a:r>
              <a:rPr lang="en-US" dirty="0" smtClean="0"/>
              <a:t>Ergot derivatives are not recommended .  They are not effective in the </a:t>
            </a:r>
            <a:r>
              <a:rPr lang="en-US" dirty="0" err="1" smtClean="0"/>
              <a:t>nonpregnant</a:t>
            </a:r>
            <a:r>
              <a:rPr lang="en-US" dirty="0" smtClean="0"/>
              <a:t> woman</a:t>
            </a:r>
          </a:p>
          <a:p>
            <a:endParaRPr lang="en-US" dirty="0"/>
          </a:p>
        </p:txBody>
      </p:sp>
      <p:sp>
        <p:nvSpPr>
          <p:cNvPr id="4" name="Slide Number Placeholder 3"/>
          <p:cNvSpPr>
            <a:spLocks noGrp="1"/>
          </p:cNvSpPr>
          <p:nvPr>
            <p:ph type="sldNum" sz="quarter" idx="10"/>
          </p:nvPr>
        </p:nvSpPr>
        <p:spPr/>
        <p:txBody>
          <a:bodyPr/>
          <a:lstStyle/>
          <a:p>
            <a:fld id="{2745DC54-1120-4F99-99AF-6032D3F2F70B}" type="slidenum">
              <a:rPr lang="en-US" smtClean="0"/>
              <a:pPr/>
              <a:t>42</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dirty="0" err="1" smtClean="0"/>
              <a:t>Preablation</a:t>
            </a:r>
            <a:r>
              <a:rPr lang="en-US" dirty="0" smtClean="0"/>
              <a:t> endometrial sampling should be considered mandatory to rule out </a:t>
            </a:r>
            <a:r>
              <a:rPr lang="en-US" dirty="0" err="1" smtClean="0"/>
              <a:t>neoplasia</a:t>
            </a:r>
            <a:r>
              <a:rPr lang="en-US" dirty="0" smtClean="0"/>
              <a:t> prior to any type of ablative therapy.  Endometrial CA has been reported as many as 5 years after endometrial ablation.  In postmenopausal patients on HRT, a progestin should be added to prevent excessive stimulation of any residual endometrial cells after treatment.</a:t>
            </a:r>
          </a:p>
          <a:p>
            <a:r>
              <a:rPr lang="en-US" dirty="0" smtClean="0"/>
              <a:t>It is also important to ensure that the thermal energy be conducted down to the </a:t>
            </a:r>
            <a:r>
              <a:rPr lang="en-US" dirty="0" err="1" smtClean="0"/>
              <a:t>basalis</a:t>
            </a:r>
            <a:r>
              <a:rPr lang="en-US" dirty="0" smtClean="0"/>
              <a:t> layer so that the </a:t>
            </a:r>
            <a:r>
              <a:rPr lang="en-US" dirty="0" err="1" smtClean="0"/>
              <a:t>endometrium</a:t>
            </a:r>
            <a:r>
              <a:rPr lang="en-US" dirty="0" smtClean="0"/>
              <a:t> will not regenerate.</a:t>
            </a:r>
          </a:p>
          <a:p>
            <a:r>
              <a:rPr lang="en-US" dirty="0" smtClean="0"/>
              <a:t>Several different lasers have been tried.  They are expensive, but have shown success rates of &gt; 90% after 1 year. (i.e.. Patients with amenorrhea or severe </a:t>
            </a:r>
            <a:r>
              <a:rPr lang="en-US" dirty="0" err="1" smtClean="0"/>
              <a:t>hypomenorrhea</a:t>
            </a:r>
            <a:r>
              <a:rPr lang="en-US" dirty="0" smtClean="0"/>
              <a:t>).  The new lasers are safer, require less training to use and use power 1000 times less than previous lasers.  (</a:t>
            </a:r>
            <a:r>
              <a:rPr lang="en-US" dirty="0" err="1" smtClean="0"/>
              <a:t>Donnez</a:t>
            </a:r>
            <a:r>
              <a:rPr lang="en-US" dirty="0" smtClean="0"/>
              <a:t> et al. </a:t>
            </a:r>
            <a:r>
              <a:rPr lang="en-US" dirty="0" err="1" smtClean="0"/>
              <a:t>Fertil</a:t>
            </a:r>
            <a:r>
              <a:rPr lang="en-US" dirty="0" smtClean="0"/>
              <a:t> </a:t>
            </a:r>
            <a:r>
              <a:rPr lang="en-US" dirty="0" err="1" smtClean="0"/>
              <a:t>Steril</a:t>
            </a:r>
            <a:r>
              <a:rPr lang="en-US" dirty="0" smtClean="0"/>
              <a:t> 2000 </a:t>
            </a:r>
          </a:p>
          <a:p>
            <a:r>
              <a:rPr lang="en-US" dirty="0" smtClean="0"/>
              <a:t>Oct)</a:t>
            </a:r>
          </a:p>
          <a:p>
            <a:r>
              <a:rPr lang="en-US" dirty="0" err="1" smtClean="0"/>
              <a:t>Rollerball</a:t>
            </a:r>
            <a:r>
              <a:rPr lang="en-US" dirty="0" smtClean="0"/>
              <a:t> ablation of the </a:t>
            </a:r>
            <a:r>
              <a:rPr lang="en-US" dirty="0" err="1" smtClean="0"/>
              <a:t>endometrium</a:t>
            </a:r>
            <a:r>
              <a:rPr lang="en-US" dirty="0" smtClean="0"/>
              <a:t> is accomplished easily and quickly with a ball shaped electrode </a:t>
            </a:r>
            <a:r>
              <a:rPr lang="en-US" dirty="0" err="1" smtClean="0"/>
              <a:t>attatched</a:t>
            </a:r>
            <a:r>
              <a:rPr lang="en-US" dirty="0" smtClean="0"/>
              <a:t> to a </a:t>
            </a:r>
            <a:r>
              <a:rPr lang="en-US" dirty="0" err="1" smtClean="0"/>
              <a:t>resectoscope</a:t>
            </a:r>
            <a:r>
              <a:rPr lang="en-US" dirty="0" smtClean="0"/>
              <a:t>.  It has advantages over the loop electrode in terms of larger contact area, easier access to the </a:t>
            </a:r>
            <a:r>
              <a:rPr lang="en-US" dirty="0" err="1" smtClean="0"/>
              <a:t>cornual</a:t>
            </a:r>
            <a:r>
              <a:rPr lang="en-US" dirty="0" smtClean="0"/>
              <a:t> areas and easier contact with the tissue.  In a study in the February green journal by </a:t>
            </a:r>
            <a:r>
              <a:rPr lang="en-US" dirty="0" err="1" smtClean="0"/>
              <a:t>Teirney</a:t>
            </a:r>
            <a:r>
              <a:rPr lang="en-US" dirty="0" smtClean="0"/>
              <a:t> et al., mean blood loss had been decreased from an average of 90ml pretreatment, to 3.3ml average at 5-6 years from surgery.</a:t>
            </a:r>
          </a:p>
          <a:p>
            <a:r>
              <a:rPr lang="en-US" dirty="0" smtClean="0"/>
              <a:t>Thermal balloon ablation, where fluid is heated to temperatures greater than 80 degrees C, have been shown to be as efficacious as </a:t>
            </a:r>
            <a:r>
              <a:rPr lang="en-US" dirty="0" err="1" smtClean="0"/>
              <a:t>rollerball</a:t>
            </a:r>
            <a:r>
              <a:rPr lang="en-US" dirty="0" smtClean="0"/>
              <a:t> ablation and loop resection.  </a:t>
            </a:r>
          </a:p>
          <a:p>
            <a:r>
              <a:rPr lang="en-US" sz="1300" dirty="0" err="1" smtClean="0"/>
              <a:t>Gervaise</a:t>
            </a:r>
            <a:r>
              <a:rPr lang="en-US" sz="1300" dirty="0" smtClean="0"/>
              <a:t> et al  Human </a:t>
            </a:r>
            <a:r>
              <a:rPr lang="en-US" sz="1300" dirty="0" err="1" smtClean="0"/>
              <a:t>Reprod</a:t>
            </a:r>
            <a:r>
              <a:rPr lang="en-US" sz="1300" dirty="0" smtClean="0"/>
              <a:t> 1999 Nov.  (147 women: 73 balloon, 74 </a:t>
            </a:r>
            <a:r>
              <a:rPr lang="en-US" sz="1300" dirty="0" err="1" smtClean="0"/>
              <a:t>resect</a:t>
            </a:r>
            <a:r>
              <a:rPr lang="en-US" sz="1300" dirty="0" smtClean="0"/>
              <a:t>.)</a:t>
            </a:r>
          </a:p>
          <a:p>
            <a:r>
              <a:rPr lang="en-US" sz="1300" dirty="0" smtClean="0"/>
              <a:t>	1994-1998</a:t>
            </a:r>
          </a:p>
          <a:p>
            <a:r>
              <a:rPr lang="en-US" sz="1300" dirty="0" smtClean="0"/>
              <a:t>	83% success with balloon</a:t>
            </a:r>
          </a:p>
          <a:p>
            <a:r>
              <a:rPr lang="en-US" sz="1300" dirty="0" smtClean="0"/>
              <a:t>	76% success with resection (not significantly different) </a:t>
            </a:r>
          </a:p>
          <a:p>
            <a:r>
              <a:rPr lang="en-US" sz="1300" dirty="0" smtClean="0"/>
              <a:t>Meyer et al.  Green Journal  1998 Dec  (255 women; randomized </a:t>
            </a:r>
            <a:r>
              <a:rPr lang="en-US" sz="1300" dirty="0" err="1" smtClean="0"/>
              <a:t>mulitcenter</a:t>
            </a:r>
            <a:r>
              <a:rPr lang="en-US" sz="1300" dirty="0" smtClean="0"/>
              <a:t> trial comparing balloon to </a:t>
            </a:r>
            <a:r>
              <a:rPr lang="en-US" sz="1300" dirty="0" err="1" smtClean="0"/>
              <a:t>rollerball</a:t>
            </a:r>
            <a:r>
              <a:rPr lang="en-US" sz="1300" dirty="0" smtClean="0"/>
              <a:t>)</a:t>
            </a:r>
          </a:p>
          <a:p>
            <a:r>
              <a:rPr lang="en-US" sz="1300" dirty="0" smtClean="0"/>
              <a:t>	12 month follow up data on 239 patients</a:t>
            </a:r>
          </a:p>
          <a:p>
            <a:r>
              <a:rPr lang="en-US" sz="1300" dirty="0" smtClean="0"/>
              <a:t>	both significantly decrease MBL</a:t>
            </a:r>
          </a:p>
          <a:p>
            <a:r>
              <a:rPr lang="en-US" sz="1300" dirty="0" smtClean="0"/>
              <a:t>	80.2% success with balloon</a:t>
            </a:r>
          </a:p>
          <a:p>
            <a:r>
              <a:rPr lang="en-US" sz="1300" dirty="0" smtClean="0"/>
              <a:t>	84.2% success with </a:t>
            </a:r>
            <a:r>
              <a:rPr lang="en-US" sz="1300" dirty="0" err="1" smtClean="0"/>
              <a:t>rollerball</a:t>
            </a:r>
            <a:endParaRPr lang="en-US" dirty="0" smtClean="0"/>
          </a:p>
          <a:p>
            <a:r>
              <a:rPr lang="en-US" dirty="0" smtClean="0"/>
              <a:t>Procedural time was significantly decreased in the balloon therapy group. </a:t>
            </a:r>
            <a:r>
              <a:rPr lang="en-US" dirty="0" err="1" smtClean="0"/>
              <a:t>Intraoperative</a:t>
            </a:r>
            <a:r>
              <a:rPr lang="en-US" dirty="0" smtClean="0"/>
              <a:t> complications occurred in 3.2% of </a:t>
            </a:r>
            <a:r>
              <a:rPr lang="en-US" dirty="0" err="1" smtClean="0"/>
              <a:t>rollerball</a:t>
            </a:r>
            <a:r>
              <a:rPr lang="en-US" dirty="0" smtClean="0"/>
              <a:t> treated patients and in none of the balloon treated patients.</a:t>
            </a:r>
          </a:p>
          <a:p>
            <a:r>
              <a:rPr lang="en-US" dirty="0" smtClean="0"/>
              <a:t>Sharp and colleagues treated 23 women with microwave ablation.  Patients were pretreated with </a:t>
            </a:r>
            <a:r>
              <a:rPr lang="en-US" dirty="0" err="1" smtClean="0"/>
              <a:t>GnRH</a:t>
            </a:r>
            <a:r>
              <a:rPr lang="en-US" dirty="0" smtClean="0"/>
              <a:t> agonist of </a:t>
            </a:r>
            <a:r>
              <a:rPr lang="en-US" dirty="0" err="1" smtClean="0"/>
              <a:t>danazol</a:t>
            </a:r>
            <a:r>
              <a:rPr lang="en-US" dirty="0" smtClean="0"/>
              <a:t> daily for 4 weeks.</a:t>
            </a:r>
          </a:p>
          <a:p>
            <a:r>
              <a:rPr lang="en-US" dirty="0" smtClean="0"/>
              <a:t>	</a:t>
            </a:r>
            <a:r>
              <a:rPr lang="en-US" sz="1300" dirty="0" smtClean="0"/>
              <a:t>13 </a:t>
            </a:r>
            <a:r>
              <a:rPr lang="en-US" sz="1300" dirty="0" err="1" smtClean="0"/>
              <a:t>amenorrheic</a:t>
            </a:r>
            <a:r>
              <a:rPr lang="en-US" sz="1300" dirty="0" smtClean="0"/>
              <a:t>, 6 light menses, 4 failed</a:t>
            </a:r>
          </a:p>
          <a:p>
            <a:r>
              <a:rPr lang="en-US" sz="1300" dirty="0" smtClean="0"/>
              <a:t>	3 of 4 failed became </a:t>
            </a:r>
            <a:r>
              <a:rPr lang="en-US" sz="1300" dirty="0" err="1" smtClean="0"/>
              <a:t>amenorrheic</a:t>
            </a:r>
            <a:r>
              <a:rPr lang="en-US" sz="1300" dirty="0" smtClean="0"/>
              <a:t> after 2nd treatment</a:t>
            </a:r>
          </a:p>
          <a:p>
            <a:r>
              <a:rPr lang="en-US" sz="1300" dirty="0" smtClean="0"/>
              <a:t>	mean time of treatment was 132 seconds.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2745DC54-1120-4F99-99AF-6032D3F2F70B}" type="slidenum">
              <a:rPr lang="en-US" smtClean="0"/>
              <a:pPr/>
              <a:t>43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32500" lnSpcReduction="20000"/>
          </a:bodyPr>
          <a:lstStyle/>
          <a:p>
            <a:pPr algn="ctr" rtl="0"/>
            <a:r>
              <a:rPr lang="en-US" sz="3800" b="1" dirty="0" smtClean="0">
                <a:solidFill>
                  <a:srgbClr val="FFFF00"/>
                </a:solidFill>
                <a:latin typeface="Arial Narrow" pitchFamily="42" charset="0"/>
                <a:cs typeface="Traditional Arabic" pitchFamily="10" charset="-78"/>
              </a:rPr>
              <a:t>CAUSES</a:t>
            </a:r>
          </a:p>
          <a:p>
            <a:pPr lvl="2" algn="l" rtl="0"/>
            <a:r>
              <a:rPr lang="en-US" sz="3800" dirty="0" smtClean="0"/>
              <a:t>. </a:t>
            </a:r>
            <a:r>
              <a:rPr lang="en-US" sz="3800" b="1" dirty="0" smtClean="0">
                <a:solidFill>
                  <a:srgbClr val="66FF33"/>
                </a:solidFill>
                <a:latin typeface="Arial Narrow" pitchFamily="42" charset="0"/>
                <a:cs typeface="Traditional Arabic" pitchFamily="10" charset="-78"/>
              </a:rPr>
              <a:t>Dysfunctional uterine bleeding</a:t>
            </a:r>
          </a:p>
          <a:p>
            <a:pPr lvl="2" algn="l" rtl="0"/>
            <a:r>
              <a:rPr lang="en-US" sz="3800" dirty="0" smtClean="0">
                <a:solidFill>
                  <a:srgbClr val="66FF33"/>
                </a:solidFill>
              </a:rPr>
              <a:t>. </a:t>
            </a:r>
            <a:r>
              <a:rPr lang="en-US" sz="3800" b="1" dirty="0" smtClean="0">
                <a:solidFill>
                  <a:srgbClr val="66FF33"/>
                </a:solidFill>
                <a:latin typeface="Arial Narrow" pitchFamily="42" charset="0"/>
                <a:cs typeface="Traditional Arabic" pitchFamily="10" charset="-78"/>
              </a:rPr>
              <a:t>Pregnancy complications:</a:t>
            </a:r>
            <a:r>
              <a:rPr lang="en-US" sz="3800" dirty="0" smtClean="0">
                <a:solidFill>
                  <a:srgbClr val="66FF33"/>
                </a:solidFill>
                <a:latin typeface="Arial Narrow" pitchFamily="42" charset="0"/>
                <a:cs typeface="Traditional Arabic" pitchFamily="10" charset="-78"/>
              </a:rPr>
              <a:t> </a:t>
            </a:r>
          </a:p>
          <a:p>
            <a:pPr lvl="2" algn="l" rtl="0"/>
            <a:r>
              <a:rPr lang="en-US" sz="3800" dirty="0" smtClean="0">
                <a:latin typeface="Arial Narrow" pitchFamily="42" charset="0"/>
                <a:cs typeface="Traditional Arabic" pitchFamily="10" charset="-78"/>
              </a:rPr>
              <a:t>Abortion, Ectopic pregnancy, </a:t>
            </a:r>
            <a:r>
              <a:rPr lang="en-US" sz="3800" dirty="0" err="1" smtClean="0">
                <a:latin typeface="Arial Narrow" pitchFamily="42" charset="0"/>
                <a:cs typeface="Traditional Arabic" pitchFamily="10" charset="-78"/>
              </a:rPr>
              <a:t>Trophoblastic</a:t>
            </a:r>
            <a:r>
              <a:rPr lang="en-US" sz="3800" dirty="0" smtClean="0">
                <a:latin typeface="Arial Narrow" pitchFamily="42" charset="0"/>
                <a:cs typeface="Traditional Arabic" pitchFamily="10" charset="-78"/>
              </a:rPr>
              <a:t> disease</a:t>
            </a:r>
          </a:p>
          <a:p>
            <a:pPr lvl="2" algn="l" rtl="0"/>
            <a:r>
              <a:rPr lang="en-US" sz="3800" dirty="0" smtClean="0"/>
              <a:t>. </a:t>
            </a:r>
            <a:r>
              <a:rPr lang="en-US" sz="3800" b="1" dirty="0" smtClean="0">
                <a:solidFill>
                  <a:srgbClr val="66FF33"/>
                </a:solidFill>
                <a:latin typeface="Arial Narrow" pitchFamily="42" charset="0"/>
                <a:cs typeface="Traditional Arabic" pitchFamily="10" charset="-78"/>
              </a:rPr>
              <a:t>Genital disease:</a:t>
            </a:r>
            <a:endParaRPr lang="en-US" sz="3800" dirty="0" smtClean="0">
              <a:solidFill>
                <a:srgbClr val="66FF33"/>
              </a:solidFill>
              <a:latin typeface="Arial Narrow" pitchFamily="42" charset="0"/>
              <a:cs typeface="Traditional Arabic" pitchFamily="10" charset="-78"/>
            </a:endParaRPr>
          </a:p>
          <a:p>
            <a:pPr lvl="2" algn="l" rtl="0"/>
            <a:r>
              <a:rPr lang="en-US" sz="3800" dirty="0" smtClean="0"/>
              <a:t>. </a:t>
            </a:r>
            <a:r>
              <a:rPr lang="en-US" sz="3800" u="sng" dirty="0" smtClean="0">
                <a:solidFill>
                  <a:srgbClr val="00FFFF"/>
                </a:solidFill>
                <a:latin typeface="Arial Narrow" pitchFamily="42" charset="0"/>
                <a:cs typeface="Traditional Arabic" pitchFamily="10" charset="-78"/>
              </a:rPr>
              <a:t>Tumors: </a:t>
            </a:r>
          </a:p>
          <a:p>
            <a:pPr lvl="2" algn="l" rtl="0"/>
            <a:r>
              <a:rPr lang="en-US" sz="3800" dirty="0" smtClean="0">
                <a:latin typeface="Arial Narrow" pitchFamily="42" charset="0"/>
                <a:cs typeface="Traditional Arabic" pitchFamily="10" charset="-78"/>
              </a:rPr>
              <a:t>Benign: fibroid, polyps (cervical, endometrial, fibroid)</a:t>
            </a:r>
          </a:p>
          <a:p>
            <a:pPr algn="l" rtl="0"/>
            <a:r>
              <a:rPr lang="en-US" sz="3800" dirty="0" smtClean="0">
                <a:latin typeface="Arial Narrow" pitchFamily="42" charset="0"/>
                <a:cs typeface="Traditional Arabic" pitchFamily="10" charset="-78"/>
              </a:rPr>
              <a:t>         </a:t>
            </a:r>
            <a:r>
              <a:rPr lang="en-US" sz="3400" dirty="0" smtClean="0">
                <a:latin typeface="Arial Narrow" pitchFamily="42" charset="0"/>
                <a:cs typeface="Traditional Arabic" pitchFamily="10" charset="-78"/>
              </a:rPr>
              <a:t>Malignant: cervical, endometrial, ovarian </a:t>
            </a:r>
            <a:r>
              <a:rPr lang="en-US" sz="2100" dirty="0" smtClean="0">
                <a:latin typeface="Arial Narrow" pitchFamily="42" charset="0"/>
                <a:cs typeface="Traditional Arabic" pitchFamily="10" charset="-78"/>
              </a:rPr>
              <a:t>(estrogen secreting) </a:t>
            </a:r>
          </a:p>
          <a:p>
            <a:pPr lvl="2" algn="l" rtl="0"/>
            <a:r>
              <a:rPr lang="en-US" sz="3800" dirty="0" smtClean="0"/>
              <a:t>. </a:t>
            </a:r>
            <a:r>
              <a:rPr lang="en-US" sz="3800" u="sng" dirty="0" smtClean="0">
                <a:solidFill>
                  <a:srgbClr val="00FFFF"/>
                </a:solidFill>
                <a:latin typeface="Arial Narrow" pitchFamily="42" charset="0"/>
                <a:cs typeface="Traditional Arabic" pitchFamily="10" charset="-78"/>
              </a:rPr>
              <a:t>Infection:</a:t>
            </a:r>
            <a:r>
              <a:rPr lang="en-US" sz="3800" u="sng" dirty="0" smtClean="0">
                <a:latin typeface="Arial Narrow" pitchFamily="42" charset="0"/>
                <a:cs typeface="Traditional Arabic" pitchFamily="10" charset="-78"/>
              </a:rPr>
              <a:t> </a:t>
            </a:r>
            <a:r>
              <a:rPr lang="en-US" sz="3800" dirty="0" smtClean="0">
                <a:latin typeface="Arial Narrow" pitchFamily="42" charset="0"/>
                <a:cs typeface="Traditional Arabic" pitchFamily="10" charset="-78"/>
              </a:rPr>
              <a:t>PID</a:t>
            </a:r>
          </a:p>
          <a:p>
            <a:pPr lvl="2" algn="l" rtl="0"/>
            <a:r>
              <a:rPr lang="en-US" sz="3800" dirty="0" smtClean="0">
                <a:solidFill>
                  <a:srgbClr val="00FFFF"/>
                </a:solidFill>
              </a:rPr>
              <a:t>. </a:t>
            </a:r>
            <a:r>
              <a:rPr lang="en-US" sz="3800" u="sng" dirty="0" smtClean="0">
                <a:solidFill>
                  <a:srgbClr val="00FFFF"/>
                </a:solidFill>
                <a:latin typeface="Arial Narrow" pitchFamily="42" charset="0"/>
                <a:cs typeface="Traditional Arabic" pitchFamily="10" charset="-78"/>
              </a:rPr>
              <a:t>Endometriosis</a:t>
            </a:r>
            <a:r>
              <a:rPr lang="en-US" sz="3800" dirty="0" smtClean="0">
                <a:solidFill>
                  <a:srgbClr val="00FFFF"/>
                </a:solidFill>
                <a:latin typeface="Arial Narrow" pitchFamily="42" charset="0"/>
                <a:cs typeface="Traditional Arabic" pitchFamily="10" charset="-78"/>
              </a:rPr>
              <a:t>,</a:t>
            </a:r>
            <a:r>
              <a:rPr lang="en-US" sz="3800" dirty="0" smtClean="0">
                <a:latin typeface="Arial Narrow" pitchFamily="42" charset="0"/>
                <a:cs typeface="Traditional Arabic" pitchFamily="10" charset="-78"/>
              </a:rPr>
              <a:t> </a:t>
            </a:r>
            <a:r>
              <a:rPr lang="en-US" sz="3800" dirty="0" err="1" smtClean="0">
                <a:latin typeface="Arial Narrow" pitchFamily="42" charset="0"/>
                <a:cs typeface="Traditional Arabic" pitchFamily="10" charset="-78"/>
              </a:rPr>
              <a:t>adenomyosis</a:t>
            </a:r>
            <a:endParaRPr lang="en-US" sz="3800" dirty="0" smtClean="0">
              <a:latin typeface="Arial Narrow" pitchFamily="42" charset="0"/>
              <a:cs typeface="Traditional Arabic" pitchFamily="10" charset="-78"/>
            </a:endParaRPr>
          </a:p>
          <a:p>
            <a:pPr lvl="2" algn="l" rtl="0"/>
            <a:r>
              <a:rPr lang="en-US" sz="3800" dirty="0" smtClean="0">
                <a:solidFill>
                  <a:srgbClr val="00FFFF"/>
                </a:solidFill>
              </a:rPr>
              <a:t>. </a:t>
            </a:r>
            <a:r>
              <a:rPr lang="en-US" sz="3800" u="sng" dirty="0" smtClean="0">
                <a:solidFill>
                  <a:srgbClr val="00FFFF"/>
                </a:solidFill>
                <a:latin typeface="Arial Narrow" pitchFamily="42" charset="0"/>
                <a:cs typeface="Traditional Arabic" pitchFamily="10" charset="-78"/>
              </a:rPr>
              <a:t>IUCD</a:t>
            </a:r>
            <a:endParaRPr lang="en-US" sz="3800" dirty="0" smtClean="0">
              <a:latin typeface="Arial Narrow" pitchFamily="42" charset="0"/>
              <a:cs typeface="Traditional Arabic" pitchFamily="10" charset="-78"/>
            </a:endParaRPr>
          </a:p>
          <a:p>
            <a:pPr lvl="2" algn="l" rtl="0"/>
            <a:r>
              <a:rPr lang="en-US" sz="3800" dirty="0" smtClean="0"/>
              <a:t>. </a:t>
            </a:r>
            <a:r>
              <a:rPr lang="en-US" sz="3800" dirty="0" smtClean="0">
                <a:latin typeface="Arial Narrow" pitchFamily="42" charset="0"/>
                <a:cs typeface="Traditional Arabic" pitchFamily="10" charset="-78"/>
              </a:rPr>
              <a:t>Marked </a:t>
            </a:r>
            <a:r>
              <a:rPr lang="en-US" sz="3800" dirty="0" err="1" smtClean="0">
                <a:latin typeface="Arial Narrow" pitchFamily="42" charset="0"/>
                <a:cs typeface="Traditional Arabic" pitchFamily="10" charset="-78"/>
              </a:rPr>
              <a:t>uterovaginal</a:t>
            </a:r>
            <a:r>
              <a:rPr lang="en-US" sz="3800" dirty="0" smtClean="0">
                <a:latin typeface="Arial Narrow" pitchFamily="42" charset="0"/>
                <a:cs typeface="Traditional Arabic" pitchFamily="10" charset="-78"/>
              </a:rPr>
              <a:t> </a:t>
            </a:r>
            <a:r>
              <a:rPr lang="en-US" sz="3800" u="sng" dirty="0" err="1" smtClean="0">
                <a:solidFill>
                  <a:srgbClr val="00FFFF"/>
                </a:solidFill>
                <a:latin typeface="Arial Narrow" pitchFamily="42" charset="0"/>
                <a:cs typeface="Traditional Arabic" pitchFamily="10" charset="-78"/>
              </a:rPr>
              <a:t>prolapse</a:t>
            </a:r>
            <a:r>
              <a:rPr lang="en-US" sz="3800" dirty="0" smtClean="0">
                <a:latin typeface="Arial Narrow" pitchFamily="42" charset="0"/>
                <a:cs typeface="Traditional Arabic" pitchFamily="10" charset="-78"/>
              </a:rPr>
              <a:t> or </a:t>
            </a:r>
            <a:r>
              <a:rPr lang="en-US" sz="3800" u="sng" dirty="0" smtClean="0">
                <a:latin typeface="Arial Narrow" pitchFamily="42" charset="0"/>
                <a:cs typeface="Traditional Arabic" pitchFamily="10" charset="-78"/>
              </a:rPr>
              <a:t>retroversion</a:t>
            </a:r>
          </a:p>
          <a:p>
            <a:pPr lvl="2" algn="l" rtl="0"/>
            <a:endParaRPr lang="en-US" sz="3800" u="sng" dirty="0" smtClean="0">
              <a:latin typeface="Arial Narrow" pitchFamily="42" charset="0"/>
              <a:cs typeface="Traditional Arabic" pitchFamily="10" charset="-78"/>
            </a:endParaRPr>
          </a:p>
          <a:p>
            <a:pPr lvl="2" algn="l" rtl="0"/>
            <a:r>
              <a:rPr lang="en-US" sz="4200" b="1" dirty="0" err="1" smtClean="0">
                <a:solidFill>
                  <a:srgbClr val="66FF33"/>
                </a:solidFill>
                <a:latin typeface="Arial" pitchFamily="34" charset="0"/>
                <a:cs typeface="Arial" pitchFamily="34" charset="0"/>
              </a:rPr>
              <a:t>Extragenital</a:t>
            </a:r>
            <a:r>
              <a:rPr lang="en-US" sz="4200" b="1" dirty="0" smtClean="0">
                <a:solidFill>
                  <a:srgbClr val="66FF33"/>
                </a:solidFill>
                <a:latin typeface="Arial" pitchFamily="34" charset="0"/>
                <a:cs typeface="Arial" pitchFamily="34" charset="0"/>
              </a:rPr>
              <a:t>: </a:t>
            </a:r>
          </a:p>
          <a:p>
            <a:pPr lvl="2" algn="l" rtl="0"/>
            <a:endParaRPr lang="en-US" sz="3800" b="1" dirty="0" smtClean="0">
              <a:solidFill>
                <a:srgbClr val="66FF33"/>
              </a:solidFill>
              <a:latin typeface="Arial" pitchFamily="34" charset="0"/>
              <a:cs typeface="Arial" pitchFamily="34" charset="0"/>
            </a:endParaRPr>
          </a:p>
          <a:p>
            <a:pPr lvl="2" algn="l" rtl="0"/>
            <a:r>
              <a:rPr lang="en-US" sz="3800" dirty="0" smtClean="0">
                <a:solidFill>
                  <a:srgbClr val="00FFFF"/>
                </a:solidFill>
                <a:latin typeface="Arial" pitchFamily="34" charset="0"/>
                <a:cs typeface="Arial" pitchFamily="34" charset="0"/>
              </a:rPr>
              <a:t>. </a:t>
            </a:r>
            <a:r>
              <a:rPr lang="en-US" sz="3800" u="sng" dirty="0" smtClean="0">
                <a:solidFill>
                  <a:srgbClr val="00FFFF"/>
                </a:solidFill>
                <a:latin typeface="Arial" pitchFamily="34" charset="0"/>
                <a:cs typeface="Arial" pitchFamily="34" charset="0"/>
              </a:rPr>
              <a:t>Endocrine</a:t>
            </a:r>
            <a:r>
              <a:rPr lang="en-US" sz="3800" dirty="0" smtClean="0">
                <a:solidFill>
                  <a:srgbClr val="00FFFF"/>
                </a:solidFill>
                <a:latin typeface="Arial" pitchFamily="34" charset="0"/>
                <a:cs typeface="Arial" pitchFamily="34" charset="0"/>
              </a:rPr>
              <a:t>:</a:t>
            </a:r>
            <a:r>
              <a:rPr lang="en-US" sz="3800" dirty="0" smtClean="0">
                <a:latin typeface="Arial" pitchFamily="34" charset="0"/>
                <a:cs typeface="Arial" pitchFamily="34" charset="0"/>
              </a:rPr>
              <a:t> hypo or </a:t>
            </a:r>
            <a:r>
              <a:rPr lang="en-US" sz="3800" dirty="0" err="1" smtClean="0">
                <a:latin typeface="Arial" pitchFamily="34" charset="0"/>
                <a:cs typeface="Arial" pitchFamily="34" charset="0"/>
              </a:rPr>
              <a:t>hyer</a:t>
            </a:r>
            <a:r>
              <a:rPr lang="en-US" sz="3800" dirty="0" smtClean="0">
                <a:latin typeface="Arial" pitchFamily="34" charset="0"/>
                <a:cs typeface="Arial" pitchFamily="34" charset="0"/>
              </a:rPr>
              <a:t> </a:t>
            </a:r>
            <a:r>
              <a:rPr lang="en-US" sz="3800" dirty="0" err="1" smtClean="0">
                <a:latin typeface="Arial" pitchFamily="34" charset="0"/>
                <a:cs typeface="Arial" pitchFamily="34" charset="0"/>
              </a:rPr>
              <a:t>thyroidism</a:t>
            </a:r>
            <a:endParaRPr lang="en-US" sz="3800" dirty="0" smtClean="0">
              <a:latin typeface="Arial" pitchFamily="34" charset="0"/>
              <a:cs typeface="Arial" pitchFamily="34" charset="0"/>
            </a:endParaRPr>
          </a:p>
          <a:p>
            <a:pPr lvl="2" algn="l" rtl="0"/>
            <a:r>
              <a:rPr lang="en-US" sz="3800" dirty="0" smtClean="0">
                <a:solidFill>
                  <a:srgbClr val="00FFFF"/>
                </a:solidFill>
                <a:latin typeface="Arial" pitchFamily="34" charset="0"/>
                <a:cs typeface="Arial" pitchFamily="34" charset="0"/>
              </a:rPr>
              <a:t>. </a:t>
            </a:r>
            <a:r>
              <a:rPr lang="en-US" sz="3800" u="sng" dirty="0" err="1" smtClean="0">
                <a:solidFill>
                  <a:srgbClr val="00FFFF"/>
                </a:solidFill>
                <a:latin typeface="Arial" pitchFamily="34" charset="0"/>
                <a:cs typeface="Arial" pitchFamily="34" charset="0"/>
              </a:rPr>
              <a:t>Haematological</a:t>
            </a:r>
            <a:r>
              <a:rPr lang="en-US" sz="3800" u="sng" dirty="0" smtClean="0">
                <a:solidFill>
                  <a:srgbClr val="00FFFF"/>
                </a:solidFill>
                <a:latin typeface="Arial" pitchFamily="34" charset="0"/>
                <a:cs typeface="Arial" pitchFamily="34" charset="0"/>
              </a:rPr>
              <a:t>:</a:t>
            </a:r>
            <a:r>
              <a:rPr lang="en-US" sz="3800" u="sng" dirty="0" smtClean="0">
                <a:latin typeface="Arial" pitchFamily="34" charset="0"/>
                <a:cs typeface="Arial" pitchFamily="34" charset="0"/>
              </a:rPr>
              <a:t> </a:t>
            </a:r>
            <a:r>
              <a:rPr lang="en-US" sz="3800" dirty="0" smtClean="0">
                <a:latin typeface="Arial" pitchFamily="34" charset="0"/>
                <a:cs typeface="Arial" pitchFamily="34" charset="0"/>
              </a:rPr>
              <a:t>Idiopathic thrombocytopenic </a:t>
            </a:r>
            <a:r>
              <a:rPr lang="en-US" sz="3800" dirty="0" err="1" smtClean="0">
                <a:latin typeface="Arial" pitchFamily="34" charset="0"/>
                <a:cs typeface="Arial" pitchFamily="34" charset="0"/>
              </a:rPr>
              <a:t>purpura</a:t>
            </a:r>
            <a:r>
              <a:rPr lang="en-US" sz="3800" dirty="0" smtClean="0">
                <a:latin typeface="Arial" pitchFamily="34" charset="0"/>
                <a:cs typeface="Arial" pitchFamily="34" charset="0"/>
              </a:rPr>
              <a:t>, Von-</a:t>
            </a:r>
            <a:r>
              <a:rPr lang="en-US" sz="3800" dirty="0" err="1" smtClean="0">
                <a:latin typeface="Arial" pitchFamily="34" charset="0"/>
                <a:cs typeface="Arial" pitchFamily="34" charset="0"/>
              </a:rPr>
              <a:t>Willebrand</a:t>
            </a:r>
            <a:r>
              <a:rPr lang="en-US" sz="3800" dirty="0" smtClean="0">
                <a:latin typeface="Arial" pitchFamily="34" charset="0"/>
                <a:cs typeface="Arial" pitchFamily="34" charset="0"/>
              </a:rPr>
              <a:t> disease</a:t>
            </a:r>
          </a:p>
          <a:p>
            <a:pPr lvl="2" algn="l" rtl="0"/>
            <a:r>
              <a:rPr lang="en-US" sz="3800" dirty="0" smtClean="0">
                <a:solidFill>
                  <a:srgbClr val="00FFFF"/>
                </a:solidFill>
                <a:latin typeface="Arial" pitchFamily="34" charset="0"/>
                <a:cs typeface="Arial" pitchFamily="34" charset="0"/>
              </a:rPr>
              <a:t>. </a:t>
            </a:r>
            <a:r>
              <a:rPr lang="en-US" sz="3800" u="sng" dirty="0" smtClean="0">
                <a:solidFill>
                  <a:srgbClr val="00FFFF"/>
                </a:solidFill>
                <a:latin typeface="Arial" pitchFamily="34" charset="0"/>
                <a:cs typeface="Arial" pitchFamily="34" charset="0"/>
              </a:rPr>
              <a:t>Chronic systemic disease:</a:t>
            </a:r>
            <a:r>
              <a:rPr lang="en-US" sz="3800" dirty="0" smtClean="0">
                <a:latin typeface="Arial" pitchFamily="34" charset="0"/>
                <a:cs typeface="Arial" pitchFamily="34" charset="0"/>
              </a:rPr>
              <a:t> liver failure, renal failure, hypertension with uterine artery atherosclerosis.</a:t>
            </a:r>
          </a:p>
          <a:p>
            <a:pPr lvl="2" algn="l" rtl="0"/>
            <a:r>
              <a:rPr lang="en-US" sz="3800" dirty="0" smtClean="0">
                <a:solidFill>
                  <a:srgbClr val="00FFFF"/>
                </a:solidFill>
                <a:latin typeface="Arial" pitchFamily="34" charset="0"/>
                <a:cs typeface="Arial" pitchFamily="34" charset="0"/>
              </a:rPr>
              <a:t>. </a:t>
            </a:r>
            <a:r>
              <a:rPr lang="en-US" sz="3800" u="sng" dirty="0" smtClean="0">
                <a:solidFill>
                  <a:srgbClr val="00FFFF"/>
                </a:solidFill>
                <a:latin typeface="Arial" pitchFamily="34" charset="0"/>
                <a:cs typeface="Arial" pitchFamily="34" charset="0"/>
              </a:rPr>
              <a:t>Iatrogenic:</a:t>
            </a:r>
            <a:r>
              <a:rPr lang="en-US" sz="3800" u="sng" dirty="0" smtClean="0">
                <a:latin typeface="Arial" pitchFamily="34" charset="0"/>
                <a:cs typeface="Arial" pitchFamily="34" charset="0"/>
              </a:rPr>
              <a:t> </a:t>
            </a:r>
            <a:r>
              <a:rPr lang="en-US" sz="3800" dirty="0" smtClean="0">
                <a:latin typeface="Arial" pitchFamily="34" charset="0"/>
                <a:cs typeface="Arial" pitchFamily="34" charset="0"/>
              </a:rPr>
              <a:t>Sex hormones, anticoagulants.</a:t>
            </a:r>
          </a:p>
          <a:p>
            <a:pPr lvl="2" algn="l" rtl="0"/>
            <a:r>
              <a:rPr lang="en-US" sz="3800" dirty="0" smtClean="0">
                <a:solidFill>
                  <a:srgbClr val="00FFFF"/>
                </a:solidFill>
                <a:latin typeface="Arial" pitchFamily="34" charset="0"/>
                <a:cs typeface="Arial" pitchFamily="34" charset="0"/>
              </a:rPr>
              <a:t>. </a:t>
            </a:r>
            <a:r>
              <a:rPr lang="en-US" sz="3800" u="sng" dirty="0" smtClean="0">
                <a:solidFill>
                  <a:srgbClr val="00FFFF"/>
                </a:solidFill>
                <a:latin typeface="Arial" pitchFamily="34" charset="0"/>
                <a:cs typeface="Arial" pitchFamily="34" charset="0"/>
              </a:rPr>
              <a:t>Emotional:</a:t>
            </a:r>
            <a:r>
              <a:rPr lang="en-US" sz="3800" dirty="0" smtClean="0">
                <a:latin typeface="Arial" pitchFamily="34" charset="0"/>
                <a:cs typeface="Arial" pitchFamily="34" charset="0"/>
              </a:rPr>
              <a:t> (change of country, climate &amp; work; stress; psychosomatic disorders) </a:t>
            </a:r>
          </a:p>
          <a:p>
            <a:pPr lvl="2" algn="l" rtl="0"/>
            <a:r>
              <a:rPr lang="en-US" sz="3800" dirty="0" smtClean="0">
                <a:solidFill>
                  <a:srgbClr val="00FFFF"/>
                </a:solidFill>
                <a:latin typeface="Arial" pitchFamily="34" charset="0"/>
                <a:cs typeface="Arial" pitchFamily="34" charset="0"/>
              </a:rPr>
              <a:t>. </a:t>
            </a:r>
            <a:r>
              <a:rPr lang="en-US" sz="3800" u="sng" dirty="0" smtClean="0">
                <a:solidFill>
                  <a:srgbClr val="00FFFF"/>
                </a:solidFill>
                <a:latin typeface="Arial" pitchFamily="34" charset="0"/>
                <a:cs typeface="Arial" pitchFamily="34" charset="0"/>
              </a:rPr>
              <a:t>Obesity:</a:t>
            </a:r>
            <a:r>
              <a:rPr lang="en-US" sz="3800" u="sng" dirty="0" smtClean="0">
                <a:latin typeface="Arial" pitchFamily="34" charset="0"/>
                <a:cs typeface="Arial" pitchFamily="34" charset="0"/>
              </a:rPr>
              <a:t> </a:t>
            </a:r>
            <a:r>
              <a:rPr lang="en-US" sz="3800" dirty="0" smtClean="0">
                <a:latin typeface="Arial" pitchFamily="34" charset="0"/>
                <a:cs typeface="Arial" pitchFamily="34" charset="0"/>
              </a:rPr>
              <a:t> increased peripheral estrogen conversion </a:t>
            </a:r>
          </a:p>
          <a:p>
            <a:pPr lvl="2" algn="l" rtl="0"/>
            <a:endParaRPr lang="en-US" sz="3800" u="sng" dirty="0" smtClean="0">
              <a:latin typeface="Arial Narrow" pitchFamily="42" charset="0"/>
              <a:cs typeface="Traditional Arabic" pitchFamily="10" charset="-78"/>
            </a:endParaRPr>
          </a:p>
          <a:p>
            <a:endParaRPr lang="ar-EG" dirty="0"/>
          </a:p>
        </p:txBody>
      </p:sp>
      <p:sp>
        <p:nvSpPr>
          <p:cNvPr id="4" name="Slide Number Placeholder 3"/>
          <p:cNvSpPr>
            <a:spLocks noGrp="1"/>
          </p:cNvSpPr>
          <p:nvPr>
            <p:ph type="sldNum" sz="quarter" idx="10"/>
          </p:nvPr>
        </p:nvSpPr>
        <p:spPr/>
        <p:txBody>
          <a:bodyPr/>
          <a:lstStyle/>
          <a:p>
            <a:fld id="{2745DC54-1120-4F99-99AF-6032D3F2F70B}" type="slidenum">
              <a:rPr lang="en-US" smtClean="0"/>
              <a:pPr/>
              <a:t>6</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newer ablation procedures are easier to learn and less expensive than using laser of </a:t>
            </a:r>
            <a:r>
              <a:rPr lang="en-US" dirty="0" err="1" smtClean="0"/>
              <a:t>resectoscope</a:t>
            </a:r>
            <a:r>
              <a:rPr lang="en-US" dirty="0" smtClean="0"/>
              <a:t>.(balloon, microwave)</a:t>
            </a:r>
          </a:p>
          <a:p>
            <a:r>
              <a:rPr lang="en-US" dirty="0" smtClean="0"/>
              <a:t>Follow up is still relatively short and studies are just now starting to show enough numbers to begin assessing their ultimate value.</a:t>
            </a:r>
          </a:p>
          <a:p>
            <a:r>
              <a:rPr lang="en-US" dirty="0" smtClean="0"/>
              <a:t>All patients considering ablation must be willing to accept the improbability of any future childbearing as well.</a:t>
            </a:r>
          </a:p>
          <a:p>
            <a:endParaRPr lang="en-US" dirty="0" smtClean="0"/>
          </a:p>
          <a:p>
            <a:r>
              <a:rPr lang="en-US" dirty="0" smtClean="0"/>
              <a:t>Hysterectomy is the last resort for treatment of DUB.  It is indicated only when all other methods fail or when the patient has no desire for future fertility and has associated pelvic pathology such as </a:t>
            </a:r>
            <a:r>
              <a:rPr lang="en-US" dirty="0" err="1" smtClean="0"/>
              <a:t>prolapse</a:t>
            </a:r>
            <a:r>
              <a:rPr lang="en-US" dirty="0" smtClean="0"/>
              <a:t> or </a:t>
            </a:r>
            <a:r>
              <a:rPr lang="en-US" dirty="0" err="1" smtClean="0"/>
              <a:t>leiomyomas</a:t>
            </a:r>
            <a:r>
              <a:rPr lang="en-US" dirty="0" smtClean="0"/>
              <a:t>.</a:t>
            </a:r>
          </a:p>
          <a:p>
            <a:endParaRPr lang="en-US" dirty="0" smtClean="0"/>
          </a:p>
          <a:p>
            <a:r>
              <a:rPr lang="en-US" dirty="0" smtClean="0"/>
              <a:t>As many as 1/2 of women over 40 with </a:t>
            </a:r>
            <a:r>
              <a:rPr lang="en-US" dirty="0" err="1" smtClean="0"/>
              <a:t>menorrhagia</a:t>
            </a:r>
            <a:r>
              <a:rPr lang="en-US" dirty="0" smtClean="0"/>
              <a:t> without uterine lesions are being treated with hysterectomy, and as many as 20% of all hysterectomies in women of reproductive age are performed for </a:t>
            </a:r>
            <a:r>
              <a:rPr lang="en-US" dirty="0" err="1" smtClean="0"/>
              <a:t>menorrhagia</a:t>
            </a:r>
            <a:r>
              <a:rPr lang="en-US" dirty="0" smtClean="0"/>
              <a:t>. (</a:t>
            </a:r>
            <a:r>
              <a:rPr lang="en-US" dirty="0" err="1" smtClean="0"/>
              <a:t>Mishell</a:t>
            </a:r>
            <a:r>
              <a:rPr lang="en-US" dirty="0" smtClean="0"/>
              <a:t>)</a:t>
            </a:r>
          </a:p>
          <a:p>
            <a:endParaRPr lang="en-US" dirty="0"/>
          </a:p>
        </p:txBody>
      </p:sp>
      <p:sp>
        <p:nvSpPr>
          <p:cNvPr id="4" name="Slide Number Placeholder 3"/>
          <p:cNvSpPr>
            <a:spLocks noGrp="1"/>
          </p:cNvSpPr>
          <p:nvPr>
            <p:ph type="sldNum" sz="quarter" idx="10"/>
          </p:nvPr>
        </p:nvSpPr>
        <p:spPr/>
        <p:txBody>
          <a:bodyPr/>
          <a:lstStyle/>
          <a:p>
            <a:fld id="{2745DC54-1120-4F99-99AF-6032D3F2F70B}" type="slidenum">
              <a:rPr lang="en-US" smtClean="0"/>
              <a:pPr/>
              <a:t>45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789B7B-8408-4872-B041-9E40948475BE}" type="slidenum">
              <a:rPr lang="en-US"/>
              <a:pPr/>
              <a:t>10</a:t>
            </a:fld>
            <a:endParaRPr 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rtl="0"/>
            <a:r>
              <a:rPr lang="en-US" sz="1300" b="1" i="1" dirty="0" err="1" smtClean="0">
                <a:solidFill>
                  <a:srgbClr val="00FF00"/>
                </a:solidFill>
                <a:latin typeface="Arial Narrow" pitchFamily="42" charset="0"/>
                <a:cs typeface="Traditional Arabic" pitchFamily="10" charset="-78"/>
              </a:rPr>
              <a:t>Ultrasonography</a:t>
            </a:r>
            <a:r>
              <a:rPr lang="en-US" sz="1300" b="1" i="1" dirty="0" smtClean="0">
                <a:solidFill>
                  <a:srgbClr val="00FF00"/>
                </a:solidFill>
                <a:latin typeface="Arial Narrow" pitchFamily="42" charset="0"/>
                <a:cs typeface="Traditional Arabic" pitchFamily="10" charset="-78"/>
              </a:rPr>
              <a:t>:</a:t>
            </a:r>
          </a:p>
          <a:p>
            <a:pPr algn="l" rtl="0"/>
            <a:r>
              <a:rPr lang="en-US" sz="1300" dirty="0" smtClean="0">
                <a:solidFill>
                  <a:srgbClr val="00FFFF"/>
                </a:solidFill>
                <a:latin typeface="Arial Narrow" pitchFamily="42" charset="0"/>
                <a:cs typeface="Traditional Arabic" pitchFamily="10" charset="-78"/>
              </a:rPr>
              <a:t>1. TAS:</a:t>
            </a:r>
            <a:r>
              <a:rPr lang="en-US" sz="1300" dirty="0" smtClean="0">
                <a:latin typeface="Arial Narrow" pitchFamily="42" charset="0"/>
                <a:cs typeface="Traditional Arabic" pitchFamily="10" charset="-78"/>
              </a:rPr>
              <a:t> can exclude pelvic masses, pregnancy complications</a:t>
            </a:r>
          </a:p>
          <a:p>
            <a:pPr algn="l" rtl="0"/>
            <a:r>
              <a:rPr lang="en-US" sz="1300" dirty="0" smtClean="0">
                <a:solidFill>
                  <a:srgbClr val="00FFFF"/>
                </a:solidFill>
                <a:latin typeface="Arial Narrow" pitchFamily="42" charset="0"/>
                <a:cs typeface="Times New Roman" pitchFamily="26" charset="0"/>
              </a:rPr>
              <a:t>2. TVS:</a:t>
            </a:r>
            <a:r>
              <a:rPr lang="en-US" sz="1300" dirty="0" smtClean="0">
                <a:latin typeface="Arial Narrow" pitchFamily="42" charset="0"/>
                <a:cs typeface="Times New Roman" pitchFamily="26" charset="0"/>
              </a:rPr>
              <a:t> More informative than TAS. Measurement of the endometrial thickness is not a replacement for biopsy. All endometrial carcinoma in postmenopausal with endometrial thickness&gt;4 mm (Osmers,1990)</a:t>
            </a:r>
          </a:p>
          <a:p>
            <a:pPr algn="l" rtl="0"/>
            <a:r>
              <a:rPr lang="en-US" sz="1300" dirty="0" smtClean="0">
                <a:solidFill>
                  <a:srgbClr val="00FFFF"/>
                </a:solidFill>
                <a:latin typeface="Arial Narrow" pitchFamily="42" charset="0"/>
                <a:cs typeface="Traditional Arabic" pitchFamily="10" charset="-78"/>
              </a:rPr>
              <a:t>3. Saline </a:t>
            </a:r>
            <a:r>
              <a:rPr lang="en-US" sz="1300" dirty="0" err="1" smtClean="0">
                <a:solidFill>
                  <a:srgbClr val="00FFFF"/>
                </a:solidFill>
                <a:latin typeface="Arial Narrow" pitchFamily="42" charset="0"/>
                <a:cs typeface="Traditional Arabic" pitchFamily="10" charset="-78"/>
              </a:rPr>
              <a:t>sonography</a:t>
            </a:r>
            <a:r>
              <a:rPr lang="en-US" sz="1300" dirty="0" smtClean="0">
                <a:solidFill>
                  <a:srgbClr val="00FFFF"/>
                </a:solidFill>
                <a:latin typeface="Arial Narrow" pitchFamily="42" charset="0"/>
                <a:cs typeface="Traditional Arabic" pitchFamily="10" charset="-78"/>
              </a:rPr>
              <a:t>:</a:t>
            </a:r>
            <a:r>
              <a:rPr lang="en-US" sz="1300" dirty="0" smtClean="0">
                <a:latin typeface="Arial Narrow" pitchFamily="42" charset="0"/>
                <a:cs typeface="Traditional Arabic" pitchFamily="10" charset="-78"/>
              </a:rPr>
              <a:t> an alternative to office hysteroscopy in selected cases. It is better tolerated than office hysteroscopy or HSG</a:t>
            </a:r>
          </a:p>
          <a:p>
            <a:pPr algn="l" rtl="0"/>
            <a:endParaRPr lang="en-US" sz="1300" dirty="0" smtClean="0">
              <a:latin typeface="Arial Narrow" pitchFamily="42" charset="0"/>
              <a:cs typeface="Traditional Arabic" pitchFamily="10" charset="-78"/>
            </a:endParaRPr>
          </a:p>
          <a:p>
            <a:pPr algn="l" rtl="0">
              <a:spcBef>
                <a:spcPct val="50000"/>
              </a:spcBef>
            </a:pPr>
            <a:r>
              <a:rPr lang="en-US" sz="1300" dirty="0" smtClean="0"/>
              <a:t>TVS is recommended in:</a:t>
            </a:r>
          </a:p>
          <a:p>
            <a:pPr algn="l" rtl="0">
              <a:spcBef>
                <a:spcPct val="50000"/>
              </a:spcBef>
            </a:pPr>
            <a:r>
              <a:rPr lang="en-US" sz="1300" dirty="0" smtClean="0"/>
              <a:t>1. Weight &gt;90 Kg</a:t>
            </a:r>
          </a:p>
          <a:p>
            <a:pPr algn="l" rtl="0">
              <a:spcBef>
                <a:spcPct val="50000"/>
              </a:spcBef>
            </a:pPr>
            <a:r>
              <a:rPr lang="en-US" sz="1300" dirty="0" smtClean="0"/>
              <a:t>2. Age &gt; 40 yrs</a:t>
            </a:r>
          </a:p>
          <a:p>
            <a:pPr algn="l" rtl="0">
              <a:spcBef>
                <a:spcPct val="50000"/>
              </a:spcBef>
            </a:pPr>
            <a:r>
              <a:rPr lang="en-US" sz="1300" dirty="0" smtClean="0"/>
              <a:t>3. Other risk factors for endometrial hyperplasia or carcinoma e.g. infertility, </a:t>
            </a:r>
            <a:r>
              <a:rPr lang="en-US" sz="1300" dirty="0" err="1" smtClean="0"/>
              <a:t>nulliparity</a:t>
            </a:r>
            <a:r>
              <a:rPr lang="en-US" sz="1300" dirty="0" smtClean="0"/>
              <a:t>, family history of colon or endometrial cancer, exposure to unopposed estrogen (Grade B)</a:t>
            </a:r>
          </a:p>
          <a:p>
            <a:pPr algn="l" rtl="0"/>
            <a:endParaRPr lang="en-US" sz="1300" dirty="0" smtClean="0">
              <a:latin typeface="Arial Narrow" pitchFamily="42" charset="0"/>
              <a:cs typeface="Traditional Arabic" pitchFamily="10" charset="-78"/>
            </a:endParaRPr>
          </a:p>
          <a:p>
            <a:endParaRPr lang="en-US" dirty="0"/>
          </a:p>
        </p:txBody>
      </p:sp>
      <p:sp>
        <p:nvSpPr>
          <p:cNvPr id="4" name="Slide Number Placeholder 3"/>
          <p:cNvSpPr>
            <a:spLocks noGrp="1"/>
          </p:cNvSpPr>
          <p:nvPr>
            <p:ph type="sldNum" sz="quarter" idx="10"/>
          </p:nvPr>
        </p:nvSpPr>
        <p:spPr/>
        <p:txBody>
          <a:bodyPr/>
          <a:lstStyle/>
          <a:p>
            <a:fld id="{2745DC54-1120-4F99-99AF-6032D3F2F70B}" type="slidenum">
              <a:rPr lang="en-US" smtClean="0"/>
              <a:pPr/>
              <a:t>14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rtl="0"/>
            <a:r>
              <a:rPr lang="en-US" sz="2100" b="1" i="1" dirty="0" smtClean="0">
                <a:solidFill>
                  <a:srgbClr val="00FF00"/>
                </a:solidFill>
                <a:latin typeface="Arial Narrow" pitchFamily="42" charset="0"/>
                <a:cs typeface="Traditional Arabic" pitchFamily="10" charset="-78"/>
              </a:rPr>
              <a:t>D &amp; C</a:t>
            </a:r>
          </a:p>
          <a:p>
            <a:pPr algn="l" rtl="0"/>
            <a:r>
              <a:rPr lang="en-US" sz="1500" dirty="0" smtClean="0">
                <a:solidFill>
                  <a:srgbClr val="00FFFF"/>
                </a:solidFill>
                <a:latin typeface="Arial Narrow" pitchFamily="42" charset="0"/>
                <a:cs typeface="Traditional Arabic" pitchFamily="10" charset="-78"/>
              </a:rPr>
              <a:t>Indications:</a:t>
            </a:r>
            <a:endParaRPr lang="en-US" sz="1500" dirty="0" smtClean="0">
              <a:latin typeface="Arial Narrow" pitchFamily="42" charset="0"/>
              <a:cs typeface="Traditional Arabic" pitchFamily="10" charset="-78"/>
            </a:endParaRPr>
          </a:p>
          <a:p>
            <a:pPr algn="l" rtl="0"/>
            <a:r>
              <a:rPr lang="en-US" sz="1300" dirty="0" smtClean="0">
                <a:latin typeface="Arial Narrow" pitchFamily="42" charset="0"/>
                <a:cs typeface="Traditional Arabic" pitchFamily="10" charset="-78"/>
              </a:rPr>
              <a:t>1. Mandatory after 4o yrs </a:t>
            </a:r>
          </a:p>
          <a:p>
            <a:pPr algn="l" rtl="0"/>
            <a:r>
              <a:rPr lang="en-US" sz="1300" dirty="0" smtClean="0">
                <a:latin typeface="Arial Narrow" pitchFamily="42" charset="0"/>
                <a:cs typeface="Traditional Arabic" pitchFamily="10" charset="-78"/>
              </a:rPr>
              <a:t>2. Persistent or recurrent bleeding between 20 &amp; 40 yrs</a:t>
            </a:r>
          </a:p>
          <a:p>
            <a:pPr algn="l" rtl="0"/>
            <a:r>
              <a:rPr lang="en-US" sz="1500" dirty="0" smtClean="0">
                <a:solidFill>
                  <a:srgbClr val="00FFFF"/>
                </a:solidFill>
                <a:latin typeface="Arial Narrow" pitchFamily="42" charset="0"/>
                <a:cs typeface="Traditional Arabic" pitchFamily="10" charset="-78"/>
              </a:rPr>
              <a:t>Aim:</a:t>
            </a:r>
            <a:endParaRPr lang="en-US" sz="1500" dirty="0" smtClean="0">
              <a:latin typeface="Arial Narrow" pitchFamily="42" charset="0"/>
              <a:cs typeface="Traditional Arabic" pitchFamily="10" charset="-78"/>
            </a:endParaRPr>
          </a:p>
          <a:p>
            <a:pPr algn="l" rtl="0"/>
            <a:r>
              <a:rPr lang="en-US" sz="1300" dirty="0" smtClean="0">
                <a:latin typeface="Arial Narrow" pitchFamily="42" charset="0"/>
                <a:cs typeface="Traditional Arabic" pitchFamily="10" charset="-78"/>
              </a:rPr>
              <a:t>1.Diagnosis of </a:t>
            </a:r>
            <a:r>
              <a:rPr lang="en-US" sz="1300" i="1" dirty="0" smtClean="0">
                <a:solidFill>
                  <a:srgbClr val="FFC000"/>
                </a:solidFill>
                <a:latin typeface="Arial Narrow" pitchFamily="42" charset="0"/>
                <a:cs typeface="Traditional Arabic" pitchFamily="10" charset="-78"/>
              </a:rPr>
              <a:t>organic dis</a:t>
            </a:r>
            <a:r>
              <a:rPr lang="en-US" sz="1300" dirty="0" smtClean="0">
                <a:solidFill>
                  <a:srgbClr val="FFC000"/>
                </a:solidFill>
                <a:latin typeface="Arial Narrow" pitchFamily="42" charset="0"/>
                <a:cs typeface="Traditional Arabic" pitchFamily="10" charset="-78"/>
              </a:rPr>
              <a:t>ease</a:t>
            </a:r>
          </a:p>
          <a:p>
            <a:pPr algn="l" rtl="0"/>
            <a:r>
              <a:rPr lang="en-US" sz="1300" dirty="0" smtClean="0">
                <a:latin typeface="Arial Narrow" pitchFamily="42" charset="0"/>
                <a:cs typeface="Traditional Arabic" pitchFamily="10" charset="-78"/>
              </a:rPr>
              <a:t> </a:t>
            </a:r>
            <a:r>
              <a:rPr lang="en-US" dirty="0" smtClean="0">
                <a:latin typeface="Arial Narrow" pitchFamily="42" charset="0"/>
                <a:cs typeface="Traditional Arabic" pitchFamily="10" charset="-78"/>
              </a:rPr>
              <a:t>e.g. </a:t>
            </a:r>
            <a:r>
              <a:rPr lang="en-US" dirty="0" err="1" smtClean="0">
                <a:latin typeface="Arial Narrow" pitchFamily="42" charset="0"/>
                <a:cs typeface="Traditional Arabic" pitchFamily="10" charset="-78"/>
              </a:rPr>
              <a:t>endometritis</a:t>
            </a:r>
            <a:r>
              <a:rPr lang="en-US" dirty="0" smtClean="0">
                <a:latin typeface="Arial Narrow" pitchFamily="42" charset="0"/>
                <a:cs typeface="Traditional Arabic" pitchFamily="10" charset="-78"/>
              </a:rPr>
              <a:t>, polyp, carcinoma, TB, fibroid</a:t>
            </a:r>
          </a:p>
          <a:p>
            <a:pPr algn="l" rtl="0"/>
            <a:r>
              <a:rPr lang="en-US" sz="1300" dirty="0" smtClean="0">
                <a:latin typeface="Arial Narrow" pitchFamily="42" charset="0"/>
                <a:cs typeface="Traditional Arabic" pitchFamily="10" charset="-78"/>
              </a:rPr>
              <a:t>2.Diagnosis of the </a:t>
            </a:r>
            <a:r>
              <a:rPr lang="en-US" sz="1300" i="1" dirty="0" smtClean="0">
                <a:solidFill>
                  <a:srgbClr val="FFC000"/>
                </a:solidFill>
                <a:latin typeface="Arial Narrow" pitchFamily="42" charset="0"/>
                <a:cs typeface="Traditional Arabic" pitchFamily="10" charset="-78"/>
              </a:rPr>
              <a:t>type of the </a:t>
            </a:r>
            <a:r>
              <a:rPr lang="en-US" sz="1300" i="1" dirty="0" err="1" smtClean="0">
                <a:solidFill>
                  <a:srgbClr val="FFC000"/>
                </a:solidFill>
                <a:latin typeface="Arial Narrow" pitchFamily="42" charset="0"/>
                <a:cs typeface="Traditional Arabic" pitchFamily="10" charset="-78"/>
              </a:rPr>
              <a:t>endometrium</a:t>
            </a:r>
            <a:endParaRPr lang="en-US" sz="1300" i="1" dirty="0" smtClean="0">
              <a:solidFill>
                <a:srgbClr val="FFC000"/>
              </a:solidFill>
              <a:latin typeface="Arial Narrow" pitchFamily="42" charset="0"/>
              <a:cs typeface="Traditional Arabic" pitchFamily="10" charset="-78"/>
            </a:endParaRPr>
          </a:p>
          <a:p>
            <a:pPr algn="l" rtl="0"/>
            <a:r>
              <a:rPr lang="en-US" dirty="0" err="1" smtClean="0">
                <a:latin typeface="Arial Narrow" pitchFamily="42" charset="0"/>
                <a:cs typeface="Traditional Arabic" pitchFamily="10" charset="-78"/>
              </a:rPr>
              <a:t>hyperplastic</a:t>
            </a:r>
            <a:r>
              <a:rPr lang="en-US" dirty="0" smtClean="0">
                <a:latin typeface="Arial Narrow" pitchFamily="42" charset="0"/>
                <a:cs typeface="Traditional Arabic" pitchFamily="10" charset="-78"/>
              </a:rPr>
              <a:t>, proliferative, </a:t>
            </a:r>
            <a:r>
              <a:rPr lang="en-US" dirty="0" err="1" smtClean="0">
                <a:latin typeface="Arial Narrow" pitchFamily="42" charset="0"/>
                <a:cs typeface="Traditional Arabic" pitchFamily="10" charset="-78"/>
              </a:rPr>
              <a:t>secretory</a:t>
            </a:r>
            <a:r>
              <a:rPr lang="en-US" dirty="0" smtClean="0">
                <a:latin typeface="Arial Narrow" pitchFamily="42" charset="0"/>
                <a:cs typeface="Traditional Arabic" pitchFamily="10" charset="-78"/>
              </a:rPr>
              <a:t>, irregular ripening, shedding, atrophic. </a:t>
            </a:r>
          </a:p>
          <a:p>
            <a:pPr algn="l" rtl="0"/>
            <a:endParaRPr lang="en-US" dirty="0" smtClean="0">
              <a:latin typeface="Arial Narrow" pitchFamily="42" charset="0"/>
              <a:cs typeface="Traditional Arabic" pitchFamily="10" charset="-78"/>
            </a:endParaRPr>
          </a:p>
          <a:p>
            <a:pPr algn="l" rtl="0"/>
            <a:r>
              <a:rPr lang="en-US" sz="1300" dirty="0" smtClean="0">
                <a:latin typeface="Arial Narrow" pitchFamily="42" charset="0"/>
                <a:cs typeface="Traditional Arabic" pitchFamily="10" charset="-78"/>
              </a:rPr>
              <a:t>This provides a guide to etiology &amp; treatment</a:t>
            </a:r>
          </a:p>
          <a:p>
            <a:pPr algn="l" rtl="0"/>
            <a:r>
              <a:rPr lang="en-US" sz="1300" i="1" dirty="0" smtClean="0">
                <a:solidFill>
                  <a:srgbClr val="FFC000"/>
                </a:solidFill>
                <a:latin typeface="Arial Narrow" pitchFamily="42" charset="0"/>
                <a:cs typeface="Traditional Arabic" pitchFamily="10" charset="-78"/>
              </a:rPr>
              <a:t>3.Arrest of the bleeding</a:t>
            </a:r>
            <a:r>
              <a:rPr lang="en-US" sz="1300" dirty="0" smtClean="0">
                <a:latin typeface="Arial Narrow" pitchFamily="42" charset="0"/>
                <a:cs typeface="Traditional Arabic" pitchFamily="10" charset="-78"/>
              </a:rPr>
              <a:t>, if the bleeding is severe or persistent, particularly </a:t>
            </a:r>
            <a:r>
              <a:rPr lang="en-US" sz="1300" dirty="0" err="1" smtClean="0">
                <a:latin typeface="Arial Narrow" pitchFamily="42" charset="0"/>
                <a:cs typeface="Traditional Arabic" pitchFamily="10" charset="-78"/>
              </a:rPr>
              <a:t>hyperplastic</a:t>
            </a:r>
            <a:r>
              <a:rPr lang="en-US" sz="1300" dirty="0" smtClean="0">
                <a:latin typeface="Arial Narrow" pitchFamily="42" charset="0"/>
                <a:cs typeface="Traditional Arabic" pitchFamily="10" charset="-78"/>
              </a:rPr>
              <a:t> </a:t>
            </a:r>
            <a:r>
              <a:rPr lang="en-US" sz="1300" dirty="0" err="1" smtClean="0">
                <a:latin typeface="Arial Narrow" pitchFamily="42" charset="0"/>
                <a:cs typeface="Traditional Arabic" pitchFamily="10" charset="-78"/>
              </a:rPr>
              <a:t>endometrium</a:t>
            </a:r>
            <a:r>
              <a:rPr lang="en-US" sz="1300" dirty="0" smtClean="0">
                <a:latin typeface="Arial Narrow" pitchFamily="42" charset="0"/>
                <a:cs typeface="Traditional Arabic" pitchFamily="10" charset="-78"/>
              </a:rPr>
              <a:t>. </a:t>
            </a:r>
          </a:p>
          <a:p>
            <a:pPr algn="l" rtl="0"/>
            <a:r>
              <a:rPr lang="en-US" sz="1300" dirty="0" smtClean="0">
                <a:latin typeface="Arial Narrow" pitchFamily="42" charset="0"/>
                <a:cs typeface="Traditional Arabic" pitchFamily="10" charset="-78"/>
              </a:rPr>
              <a:t>Curettage is essentially a diagnostic &amp; not a therapeutic procedure.</a:t>
            </a:r>
          </a:p>
          <a:p>
            <a:pPr algn="l" rtl="0"/>
            <a:r>
              <a:rPr lang="en-US" sz="1300" dirty="0" smtClean="0">
                <a:solidFill>
                  <a:srgbClr val="00FFFF"/>
                </a:solidFill>
                <a:latin typeface="Arial Narrow" pitchFamily="42" charset="0"/>
                <a:cs typeface="Traditional Arabic" pitchFamily="10" charset="-78"/>
              </a:rPr>
              <a:t>Disadvantages:</a:t>
            </a:r>
            <a:r>
              <a:rPr lang="en-US" sz="1300" dirty="0" smtClean="0">
                <a:latin typeface="Arial Narrow" pitchFamily="42" charset="0"/>
                <a:cs typeface="Traditional Arabic" pitchFamily="10" charset="-78"/>
              </a:rPr>
              <a:t> </a:t>
            </a:r>
          </a:p>
          <a:p>
            <a:pPr algn="l" rtl="0"/>
            <a:r>
              <a:rPr lang="en-US" sz="1300" dirty="0" smtClean="0">
                <a:latin typeface="Arial Narrow" pitchFamily="42" charset="0"/>
                <a:cs typeface="Traditional Arabic" pitchFamily="10" charset="-78"/>
              </a:rPr>
              <a:t>1.Small lesions can be missed</a:t>
            </a:r>
          </a:p>
          <a:p>
            <a:pPr algn="l" rtl="0"/>
            <a:r>
              <a:rPr lang="en-US" sz="1300" dirty="0" smtClean="0">
                <a:latin typeface="Arial Narrow" pitchFamily="42" charset="0"/>
                <a:cs typeface="Traditional Arabic" pitchFamily="10" charset="-78"/>
              </a:rPr>
              <a:t>2.The sensitivity of detecting intrauterine pathology is only 65% </a:t>
            </a:r>
          </a:p>
          <a:p>
            <a:endParaRPr lang="en-US" dirty="0"/>
          </a:p>
        </p:txBody>
      </p:sp>
      <p:sp>
        <p:nvSpPr>
          <p:cNvPr id="4" name="Slide Number Placeholder 3"/>
          <p:cNvSpPr>
            <a:spLocks noGrp="1"/>
          </p:cNvSpPr>
          <p:nvPr>
            <p:ph type="sldNum" sz="quarter" idx="10"/>
          </p:nvPr>
        </p:nvSpPr>
        <p:spPr/>
        <p:txBody>
          <a:bodyPr/>
          <a:lstStyle/>
          <a:p>
            <a:fld id="{2745DC54-1120-4F99-99AF-6032D3F2F70B}" type="slidenum">
              <a:rPr lang="en-US" smtClean="0"/>
              <a:pPr/>
              <a:t>17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2BC3DC-DC13-4EDA-9965-42E4E105A533}" type="slidenum">
              <a:rPr lang="en-US"/>
              <a:pPr/>
              <a:t>22</a:t>
            </a:fld>
            <a:endParaRPr lang="en-US"/>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r>
              <a:rPr lang="en-US" dirty="0"/>
              <a:t>CBC, </a:t>
            </a:r>
            <a:r>
              <a:rPr lang="en-US" dirty="0" err="1"/>
              <a:t>hCG</a:t>
            </a:r>
            <a:r>
              <a:rPr lang="en-US" dirty="0"/>
              <a:t>, hormone levels(FSH, LH, E2, PROGESTERONE, PRL,TEST, 		DHEA-S)</a:t>
            </a:r>
          </a:p>
          <a:p>
            <a:r>
              <a:rPr lang="en-US" dirty="0"/>
              <a:t>COAGS, LIVER FX, THYROID FX</a:t>
            </a:r>
          </a:p>
          <a:p>
            <a:r>
              <a:rPr lang="en-US" dirty="0"/>
              <a:t>BIOPSY, D AND C, HSG, ULTRASOUND, HYSTEROSCOPY, CT, MRI</a:t>
            </a:r>
          </a:p>
          <a:p>
            <a:endParaRPr lang="en-US" dirty="0"/>
          </a:p>
          <a:p>
            <a:r>
              <a:rPr lang="en-US" dirty="0"/>
              <a:t>If an </a:t>
            </a:r>
            <a:r>
              <a:rPr lang="en-US" dirty="0" err="1"/>
              <a:t>iatrogeniccause</a:t>
            </a:r>
            <a:r>
              <a:rPr lang="en-US" dirty="0"/>
              <a:t> is identified it should be eliminated and the patient observed</a:t>
            </a:r>
          </a:p>
          <a:p>
            <a:r>
              <a:rPr lang="en-US" dirty="0"/>
              <a:t>Overwhelming agreement does not always exist  for the work up of patients with abnormal bleeding</a:t>
            </a:r>
          </a:p>
          <a:p>
            <a:r>
              <a:rPr lang="en-US" dirty="0"/>
              <a:t>I have provided a handout out of </a:t>
            </a:r>
            <a:r>
              <a:rPr lang="en-US" dirty="0" err="1"/>
              <a:t>Mishells</a:t>
            </a:r>
            <a:r>
              <a:rPr lang="en-US" dirty="0"/>
              <a:t> repro text.  I use this to present one example of an organized evaluation.  It should only be used as a flexible guide in a stepwise process.   I realize that many scenarios can be generated where this exact order of evaluation would not be the best medicine.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855451-3455-4632-AFCD-33F5808E424B}" type="slidenum">
              <a:rPr lang="en-US"/>
              <a:pPr/>
              <a:t>23</a:t>
            </a:fld>
            <a:endParaRPr lang="en-US"/>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r>
              <a:rPr lang="en-US" dirty="0"/>
              <a:t>Foley catheter with 30cc balloon inside the endometrial cavity</a:t>
            </a:r>
          </a:p>
          <a:p>
            <a:r>
              <a:rPr lang="en-US" dirty="0"/>
              <a:t>IV fluid resuscitation</a:t>
            </a:r>
          </a:p>
          <a:p>
            <a:r>
              <a:rPr lang="en-US" dirty="0"/>
              <a:t>Immediate D&amp;C</a:t>
            </a:r>
          </a:p>
          <a:p>
            <a:endParaRPr lang="en-US" dirty="0"/>
          </a:p>
          <a:p>
            <a:endParaRPr lang="en-US" dirty="0"/>
          </a:p>
          <a:p>
            <a:r>
              <a:rPr lang="en-US" dirty="0"/>
              <a:t>Pregnancy disorders can be diagnosed by the use of serial </a:t>
            </a:r>
            <a:r>
              <a:rPr lang="en-US" dirty="0" err="1"/>
              <a:t>hCG’s</a:t>
            </a:r>
            <a:r>
              <a:rPr lang="en-US" dirty="0"/>
              <a:t> and ultrasound</a:t>
            </a:r>
          </a:p>
          <a:p>
            <a:r>
              <a:rPr lang="en-US" dirty="0"/>
              <a:t>At some point, usually early in the </a:t>
            </a:r>
            <a:r>
              <a:rPr lang="en-US" dirty="0" err="1"/>
              <a:t>eval</a:t>
            </a:r>
            <a:r>
              <a:rPr lang="en-US" dirty="0"/>
              <a:t>, if the women is having regular cycles with her bleeding, it is important to determine whether she is ovulating by using a </a:t>
            </a:r>
            <a:r>
              <a:rPr lang="en-US" dirty="0" err="1"/>
              <a:t>luteal</a:t>
            </a:r>
            <a:r>
              <a:rPr lang="en-US" dirty="0"/>
              <a:t> phase serum progesterone, a basal body temp chart, or a premenstrual sampling of the </a:t>
            </a:r>
            <a:r>
              <a:rPr lang="en-US" dirty="0" err="1"/>
              <a:t>endometrium</a:t>
            </a:r>
            <a:r>
              <a:rPr lang="en-US" dirty="0"/>
              <a:t>.</a:t>
            </a:r>
          </a:p>
          <a:p>
            <a:endParaRPr lang="en-US" dirty="0"/>
          </a:p>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BA054C-839C-4342-8952-4826340BEC62}" type="slidenum">
              <a:rPr lang="en-US"/>
              <a:pPr/>
              <a:t>24</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r>
              <a:rPr lang="en-US"/>
              <a:t>Several factors influence the selection of the next diagnostic test.  Adolescents, because of their young age, are at very low risk for an intracavitary, precancerous, or cancerous lesion.  They do have a relatively high risk of coagulopathy if  menorrhagia is their complaint.</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0A8068-7C91-410C-96CB-AA38F4B3A1E6}" type="slidenum">
              <a:rPr lang="en-US"/>
              <a:pPr/>
              <a:t>25</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xfrm>
            <a:off x="894080" y="4320540"/>
            <a:ext cx="5364480" cy="4800600"/>
          </a:xfrm>
        </p:spPr>
        <p:txBody>
          <a:bodyPr/>
          <a:lstStyle/>
          <a:p>
            <a:r>
              <a:rPr lang="en-US" dirty="0"/>
              <a:t>There is much disagreement about the extent of evaluation necessary for adults with bleeding.  Most of these differences concern visualization of the endometrial cavity versus sampling of the </a:t>
            </a:r>
            <a:r>
              <a:rPr lang="en-US" dirty="0" err="1"/>
              <a:t>endometrium</a:t>
            </a:r>
            <a:r>
              <a:rPr lang="en-US" dirty="0"/>
              <a:t> to obtain a </a:t>
            </a:r>
            <a:r>
              <a:rPr lang="en-US" dirty="0" err="1"/>
              <a:t>histologic</a:t>
            </a:r>
            <a:r>
              <a:rPr lang="en-US" dirty="0"/>
              <a:t> diagnosis or detect an anatomic lesion.</a:t>
            </a:r>
          </a:p>
          <a:p>
            <a:r>
              <a:rPr lang="en-US" dirty="0"/>
              <a:t>Endometrial </a:t>
            </a:r>
            <a:r>
              <a:rPr lang="en-US" dirty="0" err="1"/>
              <a:t>bx</a:t>
            </a:r>
            <a:r>
              <a:rPr lang="en-US" dirty="0"/>
              <a:t> is quick and relatively inexpensive.  However, only a small portion is sampled and it is not useful for detecting anatomic defects.</a:t>
            </a:r>
          </a:p>
          <a:p>
            <a:r>
              <a:rPr lang="en-US" dirty="0"/>
              <a:t>D&amp;C has been estimated to miss the diagnosis in 10-25% of women.  It misses up to 1/2 the </a:t>
            </a:r>
            <a:r>
              <a:rPr lang="en-US" dirty="0" err="1"/>
              <a:t>pedunculated</a:t>
            </a:r>
            <a:r>
              <a:rPr lang="en-US" dirty="0"/>
              <a:t> lesions and frequently less than half the </a:t>
            </a:r>
            <a:r>
              <a:rPr lang="en-US" dirty="0" err="1"/>
              <a:t>endometrium</a:t>
            </a:r>
            <a:r>
              <a:rPr lang="en-US" dirty="0"/>
              <a:t> is sampled.</a:t>
            </a:r>
          </a:p>
          <a:p>
            <a:r>
              <a:rPr lang="en-US" dirty="0"/>
              <a:t>HSG is used rarely and has mostly been replaced with </a:t>
            </a:r>
            <a:r>
              <a:rPr lang="en-US" dirty="0" err="1"/>
              <a:t>sono</a:t>
            </a:r>
            <a:r>
              <a:rPr lang="en-US" dirty="0"/>
              <a:t> and hysteroscopy</a:t>
            </a:r>
          </a:p>
          <a:p>
            <a:r>
              <a:rPr lang="en-US" dirty="0" err="1"/>
              <a:t>Transvaginal</a:t>
            </a:r>
            <a:r>
              <a:rPr lang="en-US" dirty="0"/>
              <a:t> </a:t>
            </a:r>
            <a:r>
              <a:rPr lang="en-US" dirty="0" err="1"/>
              <a:t>sono</a:t>
            </a:r>
            <a:r>
              <a:rPr lang="en-US" dirty="0"/>
              <a:t> has been suggested as a possible screening test for females for detection of </a:t>
            </a:r>
            <a:r>
              <a:rPr lang="en-US" dirty="0" err="1"/>
              <a:t>intracavitary</a:t>
            </a:r>
            <a:r>
              <a:rPr lang="en-US" dirty="0"/>
              <a:t> </a:t>
            </a:r>
            <a:r>
              <a:rPr lang="en-US" dirty="0" err="1"/>
              <a:t>polyps,submucous</a:t>
            </a:r>
            <a:r>
              <a:rPr lang="en-US" dirty="0"/>
              <a:t> fibroids, endometrial thickness, and ovarian masses.  Its sensitivity is increased with the addition of </a:t>
            </a:r>
            <a:r>
              <a:rPr lang="en-US" dirty="0" err="1"/>
              <a:t>hydrosonography</a:t>
            </a:r>
            <a:r>
              <a:rPr lang="en-US" dirty="0"/>
              <a:t>.</a:t>
            </a:r>
          </a:p>
          <a:p>
            <a:r>
              <a:rPr lang="en-US" dirty="0"/>
              <a:t>Hysteroscopy is the gold standard among tests used to detect a lesion within the endometrial cavity.  Biopsy is by direct visualization and it can be used to evaluate the </a:t>
            </a:r>
            <a:r>
              <a:rPr lang="en-US" dirty="0" err="1"/>
              <a:t>endometrium</a:t>
            </a:r>
            <a:r>
              <a:rPr lang="en-US" dirty="0"/>
              <a:t> at any time during the menstrual cycle</a:t>
            </a:r>
          </a:p>
          <a:p>
            <a:r>
              <a:rPr lang="en-US" dirty="0"/>
              <a:t>In a study by </a:t>
            </a:r>
            <a:r>
              <a:rPr lang="en-US" dirty="0" err="1"/>
              <a:t>Gimpleson</a:t>
            </a:r>
            <a:r>
              <a:rPr lang="en-US" dirty="0"/>
              <a:t> et al.  With approximately 342 pts,  60 women with </a:t>
            </a:r>
            <a:r>
              <a:rPr lang="en-US" dirty="0" err="1"/>
              <a:t>submucous</a:t>
            </a:r>
            <a:r>
              <a:rPr lang="en-US" dirty="0"/>
              <a:t> </a:t>
            </a:r>
            <a:r>
              <a:rPr lang="en-US" dirty="0" err="1"/>
              <a:t>myomas</a:t>
            </a:r>
            <a:r>
              <a:rPr lang="en-US" dirty="0"/>
              <a:t> and polyps confirmed by hysteroscopy failed to have the correct diagnosis with D&amp;C.  </a:t>
            </a:r>
          </a:p>
          <a:p>
            <a:r>
              <a:rPr lang="en-US" dirty="0"/>
              <a:t>March et al. Reported that 1/4 of women given the diagnosis of  DUB are found to have </a:t>
            </a:r>
            <a:r>
              <a:rPr lang="en-US" dirty="0" err="1"/>
              <a:t>intracavitary</a:t>
            </a:r>
            <a:r>
              <a:rPr lang="en-US" dirty="0"/>
              <a:t> lesions if hysteroscopy is added..</a:t>
            </a:r>
          </a:p>
          <a:p>
            <a:r>
              <a:rPr lang="en-US" dirty="0"/>
              <a:t>It is more invasive and expensive however</a:t>
            </a:r>
          </a:p>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13-Mar-10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13-Mar-10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13-Mar-10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pPr algn="l" rtl="0" fontAlgn="base">
              <a:spcAft>
                <a:spcPct val="0"/>
              </a:spcAft>
              <a:defRPr/>
            </a:pPr>
            <a:endParaRPr lang="en-US" sz="1400" kern="1200">
              <a:solidFill>
                <a:srgbClr val="FFFFFF"/>
              </a:solidFill>
              <a:latin typeface="Times New Roman" pitchFamily="18" charset="0"/>
              <a:ea typeface="+mn-ea"/>
              <a:cs typeface="Arial" charset="0"/>
            </a:endParaRPr>
          </a:p>
        </p:txBody>
      </p:sp>
      <p:sp>
        <p:nvSpPr>
          <p:cNvPr id="16" name="Slide Number Placeholder 15"/>
          <p:cNvSpPr>
            <a:spLocks noGrp="1"/>
          </p:cNvSpPr>
          <p:nvPr>
            <p:ph type="sldNum" sz="quarter" idx="11"/>
          </p:nvPr>
        </p:nvSpPr>
        <p:spPr/>
        <p:txBody>
          <a:bodyPr/>
          <a:lstStyle/>
          <a:p>
            <a:pPr algn="r" rtl="0" fontAlgn="base">
              <a:spcAft>
                <a:spcPct val="0"/>
              </a:spcAft>
              <a:defRPr/>
            </a:pPr>
            <a:fld id="{17ECF22C-926A-4186-905B-56B485562A8C}" type="slidenum">
              <a:rPr lang="en-US" sz="1400" kern="1200" smtClean="0">
                <a:solidFill>
                  <a:srgbClr val="FFFFFF"/>
                </a:solidFill>
                <a:latin typeface="Times New Roman" pitchFamily="18" charset="0"/>
                <a:ea typeface="+mn-ea"/>
                <a:cs typeface="Arial" charset="0"/>
              </a:rPr>
              <a:pPr algn="r" rtl="0" fontAlgn="base">
                <a:spcAft>
                  <a:spcPct val="0"/>
                </a:spcAft>
                <a:defRPr/>
              </a:pPr>
              <a:t>‹#›</a:t>
            </a:fld>
            <a:endParaRPr lang="en-US" sz="1400" kern="1200">
              <a:solidFill>
                <a:srgbClr val="FFFFFF"/>
              </a:solidFill>
              <a:latin typeface="Times New Roman" pitchFamily="18" charset="0"/>
              <a:ea typeface="+mn-ea"/>
              <a:cs typeface="Arial" charset="0"/>
            </a:endParaRPr>
          </a:p>
        </p:txBody>
      </p:sp>
      <p:sp>
        <p:nvSpPr>
          <p:cNvPr id="17" name="Footer Placeholder 16"/>
          <p:cNvSpPr>
            <a:spLocks noGrp="1"/>
          </p:cNvSpPr>
          <p:nvPr>
            <p:ph type="ftr" sz="quarter" idx="12"/>
          </p:nvPr>
        </p:nvSpPr>
        <p:spPr/>
        <p:txBody>
          <a:bodyPr/>
          <a:lstStyle/>
          <a:p>
            <a:pPr algn="ctr" rtl="0" fontAlgn="base">
              <a:spcAft>
                <a:spcPct val="0"/>
              </a:spcAft>
              <a:defRPr/>
            </a:pPr>
            <a:endParaRPr lang="en-US" sz="1400" kern="1200">
              <a:solidFill>
                <a:srgbClr val="FFFFFF"/>
              </a:solidFill>
              <a:latin typeface="Times New Roman" pitchFamily="18" charset="0"/>
              <a:ea typeface="+mn-ea"/>
              <a:cs typeface="Arial" charset="0"/>
            </a:endParaRPr>
          </a:p>
        </p:txBody>
      </p:sp>
    </p:spTree>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pPr algn="l" rtl="0" fontAlgn="base">
              <a:spcBef>
                <a:spcPct val="50000"/>
              </a:spcBef>
              <a:spcAft>
                <a:spcPct val="0"/>
              </a:spcAft>
              <a:defRPr/>
            </a:pPr>
            <a:endParaRPr lang="en-US" sz="1400" kern="1200">
              <a:solidFill>
                <a:srgbClr val="FFFFFF"/>
              </a:solidFill>
              <a:latin typeface="Times New Roman" pitchFamily="18" charset="0"/>
              <a:ea typeface="+mn-ea"/>
              <a:cs typeface="Arial" charset="0"/>
            </a:endParaRPr>
          </a:p>
        </p:txBody>
      </p:sp>
      <p:sp>
        <p:nvSpPr>
          <p:cNvPr id="15" name="Slide Number Placeholder 14"/>
          <p:cNvSpPr>
            <a:spLocks noGrp="1"/>
          </p:cNvSpPr>
          <p:nvPr>
            <p:ph type="sldNum" sz="quarter" idx="15"/>
          </p:nvPr>
        </p:nvSpPr>
        <p:spPr/>
        <p:txBody>
          <a:bodyPr/>
          <a:lstStyle>
            <a:lvl1pPr algn="ctr">
              <a:defRPr/>
            </a:lvl1pPr>
          </a:lstStyle>
          <a:p>
            <a:pPr algn="r" rtl="0" fontAlgn="base">
              <a:spcBef>
                <a:spcPct val="50000"/>
              </a:spcBef>
              <a:spcAft>
                <a:spcPct val="0"/>
              </a:spcAft>
              <a:defRPr/>
            </a:pPr>
            <a:fld id="{E32761D3-6D86-4CA5-892A-CC135066B4E2}" type="slidenum">
              <a:rPr lang="en-US" sz="1400" kern="1200" smtClean="0">
                <a:solidFill>
                  <a:srgbClr val="FFFFFF"/>
                </a:solidFill>
                <a:latin typeface="Times New Roman" pitchFamily="18" charset="0"/>
                <a:ea typeface="+mn-ea"/>
                <a:cs typeface="Arial" charset="0"/>
              </a:rPr>
              <a:pPr algn="r" rtl="0" fontAlgn="base">
                <a:spcBef>
                  <a:spcPct val="50000"/>
                </a:spcBef>
                <a:spcAft>
                  <a:spcPct val="0"/>
                </a:spcAft>
                <a:defRPr/>
              </a:pPr>
              <a:t>‹#›</a:t>
            </a:fld>
            <a:endParaRPr lang="en-US" sz="1400" kern="1200">
              <a:solidFill>
                <a:srgbClr val="FFFFFF"/>
              </a:solidFill>
              <a:latin typeface="Times New Roman" pitchFamily="18" charset="0"/>
              <a:ea typeface="+mn-ea"/>
              <a:cs typeface="Arial" charset="0"/>
            </a:endParaRPr>
          </a:p>
        </p:txBody>
      </p:sp>
      <p:sp>
        <p:nvSpPr>
          <p:cNvPr id="16" name="Footer Placeholder 15"/>
          <p:cNvSpPr>
            <a:spLocks noGrp="1"/>
          </p:cNvSpPr>
          <p:nvPr>
            <p:ph type="ftr" sz="quarter" idx="16"/>
          </p:nvPr>
        </p:nvSpPr>
        <p:spPr/>
        <p:txBody>
          <a:bodyPr/>
          <a:lstStyle/>
          <a:p>
            <a:pPr algn="ctr" rtl="0" fontAlgn="base">
              <a:spcBef>
                <a:spcPct val="50000"/>
              </a:spcBef>
              <a:spcAft>
                <a:spcPct val="0"/>
              </a:spcAft>
              <a:defRPr/>
            </a:pPr>
            <a:endParaRPr lang="en-US" sz="1400" kern="1200">
              <a:solidFill>
                <a:srgbClr val="FFFFFF"/>
              </a:solidFill>
              <a:latin typeface="Times New Roman" pitchFamily="18" charset="0"/>
              <a:ea typeface="+mn-ea"/>
              <a:cs typeface="Arial" charset="0"/>
            </a:endParaRPr>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l" rtl="0" fontAlgn="base">
              <a:spcBef>
                <a:spcPct val="50000"/>
              </a:spcBef>
              <a:spcAft>
                <a:spcPct val="0"/>
              </a:spcAft>
              <a:defRPr/>
            </a:pPr>
            <a:endParaRPr lang="en-US" sz="1400" kern="1200">
              <a:solidFill>
                <a:srgbClr val="FFFFFF"/>
              </a:solidFill>
              <a:latin typeface="Times New Roman" pitchFamily="18" charset="0"/>
              <a:ea typeface="+mn-ea"/>
              <a:cs typeface="Arial" charset="0"/>
            </a:endParaRPr>
          </a:p>
        </p:txBody>
      </p:sp>
      <p:sp>
        <p:nvSpPr>
          <p:cNvPr id="5" name="Footer Placeholder 4"/>
          <p:cNvSpPr>
            <a:spLocks noGrp="1"/>
          </p:cNvSpPr>
          <p:nvPr>
            <p:ph type="ftr" sz="quarter" idx="11"/>
          </p:nvPr>
        </p:nvSpPr>
        <p:spPr/>
        <p:txBody>
          <a:bodyPr/>
          <a:lstStyle/>
          <a:p>
            <a:pPr algn="ctr" rtl="0" fontAlgn="base">
              <a:spcBef>
                <a:spcPct val="50000"/>
              </a:spcBef>
              <a:spcAft>
                <a:spcPct val="0"/>
              </a:spcAft>
              <a:defRPr/>
            </a:pPr>
            <a:endParaRPr lang="en-US" sz="1400" kern="1200">
              <a:solidFill>
                <a:srgbClr val="FFFFFF"/>
              </a:solidFill>
              <a:latin typeface="Times New Roman" pitchFamily="18" charset="0"/>
              <a:ea typeface="+mn-ea"/>
              <a:cs typeface="Arial" charset="0"/>
            </a:endParaRPr>
          </a:p>
        </p:txBody>
      </p:sp>
      <p:sp>
        <p:nvSpPr>
          <p:cNvPr id="6" name="Slide Number Placeholder 5"/>
          <p:cNvSpPr>
            <a:spLocks noGrp="1"/>
          </p:cNvSpPr>
          <p:nvPr>
            <p:ph type="sldNum" sz="quarter" idx="12"/>
          </p:nvPr>
        </p:nvSpPr>
        <p:spPr/>
        <p:txBody>
          <a:bodyPr/>
          <a:lstStyle/>
          <a:p>
            <a:pPr algn="r" rtl="0" fontAlgn="base">
              <a:spcBef>
                <a:spcPct val="50000"/>
              </a:spcBef>
              <a:spcAft>
                <a:spcPct val="0"/>
              </a:spcAft>
              <a:defRPr/>
            </a:pPr>
            <a:fld id="{A63FA2A2-0D0A-4A3B-952A-BC5D5BB1007A}" type="slidenum">
              <a:rPr lang="en-US" sz="1400" kern="1200" smtClean="0">
                <a:solidFill>
                  <a:srgbClr val="FFFFFF"/>
                </a:solidFill>
                <a:latin typeface="Times New Roman" pitchFamily="18" charset="0"/>
                <a:ea typeface="+mn-ea"/>
                <a:cs typeface="Arial" charset="0"/>
              </a:rPr>
              <a:pPr algn="r" rtl="0" fontAlgn="base">
                <a:spcBef>
                  <a:spcPct val="50000"/>
                </a:spcBef>
                <a:spcAft>
                  <a:spcPct val="0"/>
                </a:spcAft>
                <a:defRPr/>
              </a:pPr>
              <a:t>‹#›</a:t>
            </a:fld>
            <a:endParaRPr lang="en-US" sz="1400" kern="1200">
              <a:solidFill>
                <a:srgbClr val="FFFFFF"/>
              </a:solidFill>
              <a:latin typeface="Times New Roman" pitchFamily="18" charset="0"/>
              <a:ea typeface="+mn-ea"/>
              <a:cs typeface="Arial" charset="0"/>
            </a:endParaRPr>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lgn="l" rtl="0" fontAlgn="base">
              <a:spcBef>
                <a:spcPct val="50000"/>
              </a:spcBef>
              <a:spcAft>
                <a:spcPct val="0"/>
              </a:spcAft>
              <a:defRPr/>
            </a:pPr>
            <a:endParaRPr lang="en-US" sz="1400" kern="1200">
              <a:solidFill>
                <a:srgbClr val="FFFFFF"/>
              </a:solidFill>
              <a:latin typeface="Times New Roman" pitchFamily="18" charset="0"/>
              <a:ea typeface="+mn-ea"/>
              <a:cs typeface="Arial" charset="0"/>
            </a:endParaRPr>
          </a:p>
        </p:txBody>
      </p:sp>
      <p:sp>
        <p:nvSpPr>
          <p:cNvPr id="6" name="Footer Placeholder 5"/>
          <p:cNvSpPr>
            <a:spLocks noGrp="1"/>
          </p:cNvSpPr>
          <p:nvPr>
            <p:ph type="ftr" sz="quarter" idx="11"/>
          </p:nvPr>
        </p:nvSpPr>
        <p:spPr/>
        <p:txBody>
          <a:bodyPr/>
          <a:lstStyle/>
          <a:p>
            <a:pPr algn="ctr" rtl="0" fontAlgn="base">
              <a:spcBef>
                <a:spcPct val="50000"/>
              </a:spcBef>
              <a:spcAft>
                <a:spcPct val="0"/>
              </a:spcAft>
              <a:defRPr/>
            </a:pPr>
            <a:endParaRPr lang="en-US" sz="1400" kern="1200">
              <a:solidFill>
                <a:srgbClr val="FFFFFF"/>
              </a:solidFill>
              <a:latin typeface="Times New Roman" pitchFamily="18" charset="0"/>
              <a:ea typeface="+mn-ea"/>
              <a:cs typeface="Arial" charset="0"/>
            </a:endParaRPr>
          </a:p>
        </p:txBody>
      </p:sp>
      <p:sp>
        <p:nvSpPr>
          <p:cNvPr id="7" name="Slide Number Placeholder 6"/>
          <p:cNvSpPr>
            <a:spLocks noGrp="1"/>
          </p:cNvSpPr>
          <p:nvPr>
            <p:ph type="sldNum" sz="quarter" idx="12"/>
          </p:nvPr>
        </p:nvSpPr>
        <p:spPr/>
        <p:txBody>
          <a:bodyPr/>
          <a:lstStyle/>
          <a:p>
            <a:pPr algn="r" rtl="0" fontAlgn="base">
              <a:spcBef>
                <a:spcPct val="50000"/>
              </a:spcBef>
              <a:spcAft>
                <a:spcPct val="0"/>
              </a:spcAft>
              <a:defRPr/>
            </a:pPr>
            <a:fld id="{61430463-F0E2-451B-BE03-EFBF5DBE10E8}" type="slidenum">
              <a:rPr lang="en-US" sz="1400" kern="1200" smtClean="0">
                <a:solidFill>
                  <a:srgbClr val="FFFFFF"/>
                </a:solidFill>
                <a:latin typeface="Times New Roman" pitchFamily="18" charset="0"/>
                <a:ea typeface="+mn-ea"/>
                <a:cs typeface="Arial" charset="0"/>
              </a:rPr>
              <a:pPr algn="r" rtl="0" fontAlgn="base">
                <a:spcBef>
                  <a:spcPct val="50000"/>
                </a:spcBef>
                <a:spcAft>
                  <a:spcPct val="0"/>
                </a:spcAft>
                <a:defRPr/>
              </a:pPr>
              <a:t>‹#›</a:t>
            </a:fld>
            <a:endParaRPr lang="en-US" sz="1400" kern="1200">
              <a:solidFill>
                <a:srgbClr val="FFFFFF"/>
              </a:solidFill>
              <a:latin typeface="Times New Roman" pitchFamily="18" charset="0"/>
              <a:ea typeface="+mn-ea"/>
              <a:cs typeface="Arial" charset="0"/>
            </a:endParaRPr>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pPr algn="r" rtl="0" fontAlgn="base">
              <a:spcBef>
                <a:spcPct val="50000"/>
              </a:spcBef>
              <a:spcAft>
                <a:spcPct val="0"/>
              </a:spcAft>
              <a:defRPr/>
            </a:pPr>
            <a:fld id="{B0B98575-C3EB-4DB0-AE0A-A0A36F9AD6BB}" type="slidenum">
              <a:rPr lang="en-US" sz="1400" kern="1200" smtClean="0">
                <a:solidFill>
                  <a:srgbClr val="FFFFFF"/>
                </a:solidFill>
                <a:latin typeface="Times New Roman" pitchFamily="18" charset="0"/>
                <a:ea typeface="+mn-ea"/>
                <a:cs typeface="Arial" charset="0"/>
              </a:rPr>
              <a:pPr algn="r" rtl="0" fontAlgn="base">
                <a:spcBef>
                  <a:spcPct val="50000"/>
                </a:spcBef>
                <a:spcAft>
                  <a:spcPct val="0"/>
                </a:spcAft>
                <a:defRPr/>
              </a:pPr>
              <a:t>‹#›</a:t>
            </a:fld>
            <a:endParaRPr lang="en-US" sz="1400" kern="1200">
              <a:solidFill>
                <a:srgbClr val="FFFFFF"/>
              </a:solidFill>
              <a:latin typeface="Times New Roman" pitchFamily="18" charset="0"/>
              <a:ea typeface="+mn-ea"/>
              <a:cs typeface="Arial" charset="0"/>
            </a:endParaRPr>
          </a:p>
        </p:txBody>
      </p:sp>
      <p:sp>
        <p:nvSpPr>
          <p:cNvPr id="8" name="Footer Placeholder 7"/>
          <p:cNvSpPr>
            <a:spLocks noGrp="1"/>
          </p:cNvSpPr>
          <p:nvPr>
            <p:ph type="ftr" sz="quarter" idx="11"/>
          </p:nvPr>
        </p:nvSpPr>
        <p:spPr/>
        <p:txBody>
          <a:bodyPr/>
          <a:lstStyle/>
          <a:p>
            <a:pPr algn="ctr" rtl="0" fontAlgn="base">
              <a:spcBef>
                <a:spcPct val="50000"/>
              </a:spcBef>
              <a:spcAft>
                <a:spcPct val="0"/>
              </a:spcAft>
              <a:defRPr/>
            </a:pPr>
            <a:endParaRPr lang="en-US" sz="1400" kern="1200">
              <a:solidFill>
                <a:srgbClr val="FFFFFF"/>
              </a:solidFill>
              <a:latin typeface="Times New Roman" pitchFamily="18" charset="0"/>
              <a:ea typeface="+mn-ea"/>
              <a:cs typeface="Arial" charset="0"/>
            </a:endParaRPr>
          </a:p>
        </p:txBody>
      </p:sp>
      <p:sp>
        <p:nvSpPr>
          <p:cNvPr id="7" name="Date Placeholder 6"/>
          <p:cNvSpPr>
            <a:spLocks noGrp="1"/>
          </p:cNvSpPr>
          <p:nvPr>
            <p:ph type="dt" sz="half" idx="10"/>
          </p:nvPr>
        </p:nvSpPr>
        <p:spPr/>
        <p:txBody>
          <a:bodyPr/>
          <a:lstStyle/>
          <a:p>
            <a:pPr algn="l" rtl="0" fontAlgn="base">
              <a:spcBef>
                <a:spcPct val="50000"/>
              </a:spcBef>
              <a:spcAft>
                <a:spcPct val="0"/>
              </a:spcAft>
              <a:defRPr/>
            </a:pPr>
            <a:endParaRPr lang="en-US" sz="1400" kern="1200">
              <a:solidFill>
                <a:srgbClr val="FFFFFF"/>
              </a:solidFill>
              <a:latin typeface="Times New Roman" pitchFamily="18" charset="0"/>
              <a:ea typeface="+mn-ea"/>
              <a:cs typeface="Arial" charset="0"/>
            </a:endParaRPr>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lgn="l" rtl="0" fontAlgn="base">
              <a:spcBef>
                <a:spcPct val="50000"/>
              </a:spcBef>
              <a:spcAft>
                <a:spcPct val="0"/>
              </a:spcAft>
              <a:defRPr/>
            </a:pPr>
            <a:endParaRPr lang="en-US" sz="1400" kern="1200">
              <a:solidFill>
                <a:srgbClr val="FFFFFF"/>
              </a:solidFill>
              <a:latin typeface="Times New Roman" pitchFamily="18" charset="0"/>
              <a:ea typeface="+mn-ea"/>
              <a:cs typeface="Arial" charset="0"/>
            </a:endParaRPr>
          </a:p>
        </p:txBody>
      </p:sp>
      <p:sp>
        <p:nvSpPr>
          <p:cNvPr id="4" name="Footer Placeholder 3"/>
          <p:cNvSpPr>
            <a:spLocks noGrp="1"/>
          </p:cNvSpPr>
          <p:nvPr>
            <p:ph type="ftr" sz="quarter" idx="11"/>
          </p:nvPr>
        </p:nvSpPr>
        <p:spPr/>
        <p:txBody>
          <a:bodyPr/>
          <a:lstStyle/>
          <a:p>
            <a:pPr algn="ctr" rtl="0" fontAlgn="base">
              <a:spcBef>
                <a:spcPct val="50000"/>
              </a:spcBef>
              <a:spcAft>
                <a:spcPct val="0"/>
              </a:spcAft>
              <a:defRPr/>
            </a:pPr>
            <a:endParaRPr lang="en-US" sz="1400" kern="1200">
              <a:solidFill>
                <a:srgbClr val="FFFFFF"/>
              </a:solidFill>
              <a:latin typeface="Times New Roman" pitchFamily="18" charset="0"/>
              <a:ea typeface="+mn-ea"/>
              <a:cs typeface="Arial" charset="0"/>
            </a:endParaRPr>
          </a:p>
        </p:txBody>
      </p:sp>
      <p:sp>
        <p:nvSpPr>
          <p:cNvPr id="5" name="Slide Number Placeholder 4"/>
          <p:cNvSpPr>
            <a:spLocks noGrp="1"/>
          </p:cNvSpPr>
          <p:nvPr>
            <p:ph type="sldNum" sz="quarter" idx="12"/>
          </p:nvPr>
        </p:nvSpPr>
        <p:spPr/>
        <p:txBody>
          <a:bodyPr/>
          <a:lstStyle/>
          <a:p>
            <a:pPr algn="r" rtl="0" fontAlgn="base">
              <a:spcBef>
                <a:spcPct val="50000"/>
              </a:spcBef>
              <a:spcAft>
                <a:spcPct val="0"/>
              </a:spcAft>
              <a:defRPr/>
            </a:pPr>
            <a:fld id="{990C1CF1-A54A-4A9B-B363-B8487A3A3125}" type="slidenum">
              <a:rPr lang="en-US" sz="1400" kern="1200" smtClean="0">
                <a:solidFill>
                  <a:srgbClr val="FFFFFF"/>
                </a:solidFill>
                <a:latin typeface="Times New Roman" pitchFamily="18" charset="0"/>
                <a:ea typeface="+mn-ea"/>
                <a:cs typeface="Arial" charset="0"/>
              </a:rPr>
              <a:pPr algn="r" rtl="0" fontAlgn="base">
                <a:spcBef>
                  <a:spcPct val="50000"/>
                </a:spcBef>
                <a:spcAft>
                  <a:spcPct val="0"/>
                </a:spcAft>
                <a:defRPr/>
              </a:pPr>
              <a:t>‹#›</a:t>
            </a:fld>
            <a:endParaRPr lang="en-US" sz="1400" kern="1200">
              <a:solidFill>
                <a:srgbClr val="FFFFFF"/>
              </a:solidFill>
              <a:latin typeface="Times New Roman" pitchFamily="18" charset="0"/>
              <a:ea typeface="+mn-ea"/>
              <a:cs typeface="Arial" charset="0"/>
            </a:endParaRPr>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gn="l" rtl="0" fontAlgn="base">
              <a:spcBef>
                <a:spcPct val="50000"/>
              </a:spcBef>
              <a:spcAft>
                <a:spcPct val="0"/>
              </a:spcAft>
              <a:defRPr/>
            </a:pPr>
            <a:endParaRPr lang="en-US" sz="1400" kern="1200">
              <a:solidFill>
                <a:srgbClr val="FFFFFF"/>
              </a:solidFill>
              <a:latin typeface="Times New Roman" pitchFamily="18" charset="0"/>
              <a:ea typeface="+mn-ea"/>
              <a:cs typeface="Arial" charset="0"/>
            </a:endParaRPr>
          </a:p>
        </p:txBody>
      </p:sp>
      <p:sp>
        <p:nvSpPr>
          <p:cNvPr id="3" name="Footer Placeholder 2"/>
          <p:cNvSpPr>
            <a:spLocks noGrp="1"/>
          </p:cNvSpPr>
          <p:nvPr>
            <p:ph type="ftr" sz="quarter" idx="11"/>
          </p:nvPr>
        </p:nvSpPr>
        <p:spPr/>
        <p:txBody>
          <a:bodyPr/>
          <a:lstStyle/>
          <a:p>
            <a:pPr algn="ctr" rtl="0" fontAlgn="base">
              <a:spcBef>
                <a:spcPct val="50000"/>
              </a:spcBef>
              <a:spcAft>
                <a:spcPct val="0"/>
              </a:spcAft>
              <a:defRPr/>
            </a:pPr>
            <a:endParaRPr lang="en-US" sz="1400" kern="1200">
              <a:solidFill>
                <a:srgbClr val="FFFFFF"/>
              </a:solidFill>
              <a:latin typeface="Times New Roman" pitchFamily="18" charset="0"/>
              <a:ea typeface="+mn-ea"/>
              <a:cs typeface="Arial" charset="0"/>
            </a:endParaRPr>
          </a:p>
        </p:txBody>
      </p:sp>
      <p:sp>
        <p:nvSpPr>
          <p:cNvPr id="4" name="Slide Number Placeholder 3"/>
          <p:cNvSpPr>
            <a:spLocks noGrp="1"/>
          </p:cNvSpPr>
          <p:nvPr>
            <p:ph type="sldNum" sz="quarter" idx="12"/>
          </p:nvPr>
        </p:nvSpPr>
        <p:spPr/>
        <p:txBody>
          <a:bodyPr/>
          <a:lstStyle/>
          <a:p>
            <a:pPr algn="r" rtl="0" fontAlgn="base">
              <a:spcBef>
                <a:spcPct val="50000"/>
              </a:spcBef>
              <a:spcAft>
                <a:spcPct val="0"/>
              </a:spcAft>
              <a:defRPr/>
            </a:pPr>
            <a:fld id="{8B6F872B-357B-43CF-9807-C4CC12942449}" type="slidenum">
              <a:rPr lang="en-US" sz="1400" kern="1200" smtClean="0">
                <a:solidFill>
                  <a:srgbClr val="FFFFFF"/>
                </a:solidFill>
                <a:latin typeface="Times New Roman" pitchFamily="18" charset="0"/>
                <a:ea typeface="+mn-ea"/>
                <a:cs typeface="Arial" charset="0"/>
              </a:rPr>
              <a:pPr algn="r" rtl="0" fontAlgn="base">
                <a:spcBef>
                  <a:spcPct val="50000"/>
                </a:spcBef>
                <a:spcAft>
                  <a:spcPct val="0"/>
                </a:spcAft>
                <a:defRPr/>
              </a:pPr>
              <a:t>‹#›</a:t>
            </a:fld>
            <a:endParaRPr lang="en-US" sz="1400" kern="1200">
              <a:solidFill>
                <a:srgbClr val="FFFFFF"/>
              </a:solidFill>
              <a:latin typeface="Times New Roman" pitchFamily="18" charset="0"/>
              <a:ea typeface="+mn-ea"/>
              <a:cs typeface="Arial" charset="0"/>
            </a:endParaRPr>
          </a:p>
        </p:txBody>
      </p:sp>
    </p:spTree>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pPr algn="l" rtl="0" fontAlgn="base">
              <a:spcBef>
                <a:spcPct val="50000"/>
              </a:spcBef>
              <a:spcAft>
                <a:spcPct val="0"/>
              </a:spcAft>
              <a:defRPr/>
            </a:pPr>
            <a:endParaRPr lang="en-US" sz="1400" kern="1200">
              <a:solidFill>
                <a:srgbClr val="FFFFFF"/>
              </a:solidFill>
              <a:latin typeface="Times New Roman" pitchFamily="18" charset="0"/>
              <a:ea typeface="+mn-ea"/>
              <a:cs typeface="Arial" charset="0"/>
            </a:endParaRPr>
          </a:p>
        </p:txBody>
      </p:sp>
      <p:sp>
        <p:nvSpPr>
          <p:cNvPr id="9" name="Slide Number Placeholder 8"/>
          <p:cNvSpPr>
            <a:spLocks noGrp="1"/>
          </p:cNvSpPr>
          <p:nvPr>
            <p:ph type="sldNum" sz="quarter" idx="15"/>
          </p:nvPr>
        </p:nvSpPr>
        <p:spPr/>
        <p:txBody>
          <a:bodyPr/>
          <a:lstStyle/>
          <a:p>
            <a:pPr algn="r" rtl="0" fontAlgn="base">
              <a:spcBef>
                <a:spcPct val="50000"/>
              </a:spcBef>
              <a:spcAft>
                <a:spcPct val="0"/>
              </a:spcAft>
              <a:defRPr/>
            </a:pPr>
            <a:fld id="{C2A71387-F1E1-4032-9C25-FE3BCF23C00A}" type="slidenum">
              <a:rPr lang="en-US" sz="1400" kern="1200" smtClean="0">
                <a:solidFill>
                  <a:srgbClr val="FFFFFF"/>
                </a:solidFill>
                <a:latin typeface="Times New Roman" pitchFamily="18" charset="0"/>
                <a:ea typeface="+mn-ea"/>
                <a:cs typeface="Arial" charset="0"/>
              </a:rPr>
              <a:pPr algn="r" rtl="0" fontAlgn="base">
                <a:spcBef>
                  <a:spcPct val="50000"/>
                </a:spcBef>
                <a:spcAft>
                  <a:spcPct val="0"/>
                </a:spcAft>
                <a:defRPr/>
              </a:pPr>
              <a:t>‹#›</a:t>
            </a:fld>
            <a:endParaRPr lang="en-US" sz="1400" kern="1200">
              <a:solidFill>
                <a:srgbClr val="FFFFFF"/>
              </a:solidFill>
              <a:latin typeface="Times New Roman" pitchFamily="18" charset="0"/>
              <a:ea typeface="+mn-ea"/>
              <a:cs typeface="Arial" charset="0"/>
            </a:endParaRPr>
          </a:p>
        </p:txBody>
      </p:sp>
      <p:sp>
        <p:nvSpPr>
          <p:cNvPr id="10" name="Footer Placeholder 9"/>
          <p:cNvSpPr>
            <a:spLocks noGrp="1"/>
          </p:cNvSpPr>
          <p:nvPr>
            <p:ph type="ftr" sz="quarter" idx="16"/>
          </p:nvPr>
        </p:nvSpPr>
        <p:spPr/>
        <p:txBody>
          <a:bodyPr/>
          <a:lstStyle/>
          <a:p>
            <a:pPr algn="ctr" rtl="0" fontAlgn="base">
              <a:spcBef>
                <a:spcPct val="50000"/>
              </a:spcBef>
              <a:spcAft>
                <a:spcPct val="0"/>
              </a:spcAft>
              <a:defRPr/>
            </a:pPr>
            <a:endParaRPr lang="en-US" sz="1400" kern="1200">
              <a:solidFill>
                <a:srgbClr val="FFFFFF"/>
              </a:solidFill>
              <a:latin typeface="Times New Roman" pitchFamily="18" charset="0"/>
              <a:ea typeface="+mn-ea"/>
              <a:cs typeface="Arial" charset="0"/>
            </a:endParaRPr>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13-Mar-10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pPr algn="l" rtl="0" fontAlgn="base">
              <a:spcBef>
                <a:spcPct val="50000"/>
              </a:spcBef>
              <a:spcAft>
                <a:spcPct val="0"/>
              </a:spcAft>
              <a:defRPr/>
            </a:pPr>
            <a:endParaRPr lang="en-US" sz="1400" kern="1200">
              <a:solidFill>
                <a:srgbClr val="FFFFFF"/>
              </a:solidFill>
              <a:latin typeface="Times New Roman" pitchFamily="18" charset="0"/>
              <a:ea typeface="+mn-ea"/>
              <a:cs typeface="Arial" charset="0"/>
            </a:endParaRPr>
          </a:p>
        </p:txBody>
      </p:sp>
      <p:sp>
        <p:nvSpPr>
          <p:cNvPr id="9" name="Slide Number Placeholder 8"/>
          <p:cNvSpPr>
            <a:spLocks noGrp="1"/>
          </p:cNvSpPr>
          <p:nvPr>
            <p:ph type="sldNum" sz="quarter" idx="11"/>
          </p:nvPr>
        </p:nvSpPr>
        <p:spPr/>
        <p:txBody>
          <a:bodyPr/>
          <a:lstStyle/>
          <a:p>
            <a:pPr algn="r" rtl="0" fontAlgn="base">
              <a:spcBef>
                <a:spcPct val="50000"/>
              </a:spcBef>
              <a:spcAft>
                <a:spcPct val="0"/>
              </a:spcAft>
              <a:defRPr/>
            </a:pPr>
            <a:fld id="{E7981F24-D17C-4A33-A176-1A5A36B05EF6}" type="slidenum">
              <a:rPr lang="en-US" sz="1400" kern="1200" smtClean="0">
                <a:solidFill>
                  <a:srgbClr val="FFFFFF"/>
                </a:solidFill>
                <a:latin typeface="Times New Roman" pitchFamily="18" charset="0"/>
                <a:ea typeface="+mn-ea"/>
                <a:cs typeface="Arial" charset="0"/>
              </a:rPr>
              <a:pPr algn="r" rtl="0" fontAlgn="base">
                <a:spcBef>
                  <a:spcPct val="50000"/>
                </a:spcBef>
                <a:spcAft>
                  <a:spcPct val="0"/>
                </a:spcAft>
                <a:defRPr/>
              </a:pPr>
              <a:t>‹#›</a:t>
            </a:fld>
            <a:endParaRPr lang="en-US" sz="1400" kern="1200">
              <a:solidFill>
                <a:srgbClr val="FFFFFF"/>
              </a:solidFill>
              <a:latin typeface="Times New Roman" pitchFamily="18" charset="0"/>
              <a:ea typeface="+mn-ea"/>
              <a:cs typeface="Arial" charset="0"/>
            </a:endParaRPr>
          </a:p>
        </p:txBody>
      </p:sp>
      <p:sp>
        <p:nvSpPr>
          <p:cNvPr id="10" name="Footer Placeholder 9"/>
          <p:cNvSpPr>
            <a:spLocks noGrp="1"/>
          </p:cNvSpPr>
          <p:nvPr>
            <p:ph type="ftr" sz="quarter" idx="12"/>
          </p:nvPr>
        </p:nvSpPr>
        <p:spPr/>
        <p:txBody>
          <a:bodyPr/>
          <a:lstStyle/>
          <a:p>
            <a:pPr algn="ctr" rtl="0" fontAlgn="base">
              <a:spcBef>
                <a:spcPct val="50000"/>
              </a:spcBef>
              <a:spcAft>
                <a:spcPct val="0"/>
              </a:spcAft>
              <a:defRPr/>
            </a:pPr>
            <a:endParaRPr lang="en-US" sz="1400" kern="1200">
              <a:solidFill>
                <a:srgbClr val="FFFFFF"/>
              </a:solidFill>
              <a:latin typeface="Times New Roman" pitchFamily="18" charset="0"/>
              <a:ea typeface="+mn-ea"/>
              <a:cs typeface="Arial" charset="0"/>
            </a:endParaRPr>
          </a:p>
        </p:txBody>
      </p:sp>
    </p:spTree>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lgn="l" rtl="0" fontAlgn="base">
              <a:spcBef>
                <a:spcPct val="50000"/>
              </a:spcBef>
              <a:spcAft>
                <a:spcPct val="0"/>
              </a:spcAft>
              <a:defRPr/>
            </a:pPr>
            <a:endParaRPr lang="en-US" sz="1400" kern="1200">
              <a:solidFill>
                <a:srgbClr val="FFFFFF"/>
              </a:solidFill>
              <a:latin typeface="Times New Roman" pitchFamily="18" charset="0"/>
              <a:ea typeface="+mn-ea"/>
              <a:cs typeface="Arial" charset="0"/>
            </a:endParaRPr>
          </a:p>
        </p:txBody>
      </p:sp>
      <p:sp>
        <p:nvSpPr>
          <p:cNvPr id="5" name="Footer Placeholder 4"/>
          <p:cNvSpPr>
            <a:spLocks noGrp="1"/>
          </p:cNvSpPr>
          <p:nvPr>
            <p:ph type="ftr" sz="quarter" idx="11"/>
          </p:nvPr>
        </p:nvSpPr>
        <p:spPr/>
        <p:txBody>
          <a:bodyPr/>
          <a:lstStyle/>
          <a:p>
            <a:pPr algn="ctr" rtl="0" fontAlgn="base">
              <a:spcBef>
                <a:spcPct val="50000"/>
              </a:spcBef>
              <a:spcAft>
                <a:spcPct val="0"/>
              </a:spcAft>
              <a:defRPr/>
            </a:pPr>
            <a:endParaRPr lang="en-US" sz="1400" kern="1200">
              <a:solidFill>
                <a:srgbClr val="FFFFFF"/>
              </a:solidFill>
              <a:latin typeface="Times New Roman" pitchFamily="18" charset="0"/>
              <a:ea typeface="+mn-ea"/>
              <a:cs typeface="Arial" charset="0"/>
            </a:endParaRPr>
          </a:p>
        </p:txBody>
      </p:sp>
      <p:sp>
        <p:nvSpPr>
          <p:cNvPr id="6" name="Slide Number Placeholder 5"/>
          <p:cNvSpPr>
            <a:spLocks noGrp="1"/>
          </p:cNvSpPr>
          <p:nvPr>
            <p:ph type="sldNum" sz="quarter" idx="12"/>
          </p:nvPr>
        </p:nvSpPr>
        <p:spPr/>
        <p:txBody>
          <a:bodyPr/>
          <a:lstStyle/>
          <a:p>
            <a:pPr algn="r" rtl="0" fontAlgn="base">
              <a:spcBef>
                <a:spcPct val="50000"/>
              </a:spcBef>
              <a:spcAft>
                <a:spcPct val="0"/>
              </a:spcAft>
              <a:defRPr/>
            </a:pPr>
            <a:fld id="{384992E4-7E5D-4963-85E2-33F6CAF8B33B}" type="slidenum">
              <a:rPr lang="en-US" sz="1400" kern="1200" smtClean="0">
                <a:solidFill>
                  <a:srgbClr val="FFFFFF"/>
                </a:solidFill>
                <a:latin typeface="Times New Roman" pitchFamily="18" charset="0"/>
                <a:ea typeface="+mn-ea"/>
                <a:cs typeface="Arial" charset="0"/>
              </a:rPr>
              <a:pPr algn="r" rtl="0" fontAlgn="base">
                <a:spcBef>
                  <a:spcPct val="50000"/>
                </a:spcBef>
                <a:spcAft>
                  <a:spcPct val="0"/>
                </a:spcAft>
                <a:defRPr/>
              </a:pPr>
              <a:t>‹#›</a:t>
            </a:fld>
            <a:endParaRPr lang="en-US" sz="1400" kern="1200">
              <a:solidFill>
                <a:srgbClr val="FFFFFF"/>
              </a:solidFill>
              <a:latin typeface="Times New Roman" pitchFamily="18" charset="0"/>
              <a:ea typeface="+mn-ea"/>
              <a:cs typeface="Arial" charset="0"/>
            </a:endParaRPr>
          </a:p>
        </p:txBody>
      </p:sp>
    </p:spTree>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lgn="l" rtl="0" fontAlgn="base">
              <a:spcBef>
                <a:spcPct val="50000"/>
              </a:spcBef>
              <a:spcAft>
                <a:spcPct val="0"/>
              </a:spcAft>
              <a:defRPr/>
            </a:pPr>
            <a:endParaRPr lang="en-US" sz="1400" kern="1200">
              <a:solidFill>
                <a:srgbClr val="FFFFFF"/>
              </a:solidFill>
              <a:latin typeface="Times New Roman" pitchFamily="18" charset="0"/>
              <a:ea typeface="+mn-ea"/>
              <a:cs typeface="Arial" charset="0"/>
            </a:endParaRPr>
          </a:p>
        </p:txBody>
      </p:sp>
      <p:sp>
        <p:nvSpPr>
          <p:cNvPr id="5" name="Footer Placeholder 4"/>
          <p:cNvSpPr>
            <a:spLocks noGrp="1"/>
          </p:cNvSpPr>
          <p:nvPr>
            <p:ph type="ftr" sz="quarter" idx="11"/>
          </p:nvPr>
        </p:nvSpPr>
        <p:spPr/>
        <p:txBody>
          <a:bodyPr/>
          <a:lstStyle/>
          <a:p>
            <a:pPr algn="ctr" rtl="0" fontAlgn="base">
              <a:spcBef>
                <a:spcPct val="50000"/>
              </a:spcBef>
              <a:spcAft>
                <a:spcPct val="0"/>
              </a:spcAft>
              <a:defRPr/>
            </a:pPr>
            <a:endParaRPr lang="en-US" sz="1400" kern="1200">
              <a:solidFill>
                <a:srgbClr val="FFFFFF"/>
              </a:solidFill>
              <a:latin typeface="Times New Roman" pitchFamily="18" charset="0"/>
              <a:ea typeface="+mn-ea"/>
              <a:cs typeface="Arial" charset="0"/>
            </a:endParaRPr>
          </a:p>
        </p:txBody>
      </p:sp>
      <p:sp>
        <p:nvSpPr>
          <p:cNvPr id="6" name="Slide Number Placeholder 5"/>
          <p:cNvSpPr>
            <a:spLocks noGrp="1"/>
          </p:cNvSpPr>
          <p:nvPr>
            <p:ph type="sldNum" sz="quarter" idx="12"/>
          </p:nvPr>
        </p:nvSpPr>
        <p:spPr/>
        <p:txBody>
          <a:bodyPr/>
          <a:lstStyle/>
          <a:p>
            <a:pPr algn="r" rtl="0" fontAlgn="base">
              <a:spcBef>
                <a:spcPct val="50000"/>
              </a:spcBef>
              <a:spcAft>
                <a:spcPct val="0"/>
              </a:spcAft>
              <a:defRPr/>
            </a:pPr>
            <a:fld id="{60AB73B1-F4A3-4153-B082-6E721C9C1AEE}" type="slidenum">
              <a:rPr lang="en-US" sz="1400" kern="1200" smtClean="0">
                <a:solidFill>
                  <a:srgbClr val="FFFFFF"/>
                </a:solidFill>
                <a:latin typeface="Times New Roman" pitchFamily="18" charset="0"/>
                <a:ea typeface="+mn-ea"/>
                <a:cs typeface="Arial" charset="0"/>
              </a:rPr>
              <a:pPr algn="r" rtl="0" fontAlgn="base">
                <a:spcBef>
                  <a:spcPct val="50000"/>
                </a:spcBef>
                <a:spcAft>
                  <a:spcPct val="0"/>
                </a:spcAft>
                <a:defRPr/>
              </a:pPr>
              <a:t>‹#›</a:t>
            </a:fld>
            <a:endParaRPr lang="en-US" sz="1400" kern="1200">
              <a:solidFill>
                <a:srgbClr val="FFFFFF"/>
              </a:solidFill>
              <a:latin typeface="Times New Roman" pitchFamily="18" charset="0"/>
              <a:ea typeface="+mn-ea"/>
              <a:cs typeface="Arial" charset="0"/>
            </a:endParaRPr>
          </a:p>
        </p:txBody>
      </p:sp>
    </p:spTree>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1625"/>
            <a:ext cx="7313612"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370013" y="1827213"/>
            <a:ext cx="3579812"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102225" y="1827213"/>
            <a:ext cx="3581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21336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E94BAEC8-EB5D-427B-81AA-8571D2E0C526}" type="slidenum">
              <a:rPr lang="en-US"/>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1625"/>
            <a:ext cx="7313612"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370013" y="1827213"/>
            <a:ext cx="7313612"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70013" y="3960813"/>
            <a:ext cx="7313612"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21336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7C2EF1AB-AC7D-4A9C-8A49-5DB42F010A3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13-Mar-10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13-Mar-10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13-Mar-10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13-Mar-10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13-Mar-10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13-Mar-10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13-Mar-10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13-Mar-10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1D8BD707-D9CF-40AE-B4C6-C98DA3205C09}" type="datetimeFigureOut">
              <a:rPr lang="en-US" smtClean="0"/>
              <a:pPr/>
              <a:t>13-Mar-10</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6F15528-21DE-4FAA-801E-634DDDAF4B2B}"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72" r:id="rId12"/>
    <p:sldLayoutId id="2147483773" r:id="rId13"/>
  </p:sldLayoutIdLst>
  <p:transition>
    <p:fade/>
  </p:transition>
  <p:timing>
    <p:tnLst>
      <p:par>
        <p:cTn id="1" dur="indefinite" restart="never" nodeType="tmRoot"/>
      </p:par>
    </p:tnLst>
  </p:timing>
  <p:txStyles>
    <p:titleStyle>
      <a:lvl1pPr algn="l" rtl="1"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r" rtl="1"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r" rtl="1"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r" rtl="1"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r" rtl="1"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r" rtl="1"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r" rtl="1"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r" rtl="1"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18.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18.xml"/><Relationship Id="rId4" Type="http://schemas.openxmlformats.org/officeDocument/2006/relationships/image" Target="../media/image12.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18.xml"/><Relationship Id="rId4" Type="http://schemas.openxmlformats.org/officeDocument/2006/relationships/image" Target="../media/image16.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7.xml"/><Relationship Id="rId1" Type="http://schemas.openxmlformats.org/officeDocument/2006/relationships/slideLayout" Target="../slideLayouts/slideLayout13.xml"/><Relationship Id="rId4" Type="http://schemas.openxmlformats.org/officeDocument/2006/relationships/image" Target="../media/image18.jpeg"/></Relationships>
</file>

<file path=ppt/slides/_rels/slide3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18.xml"/><Relationship Id="rId4" Type="http://schemas.openxmlformats.org/officeDocument/2006/relationships/image" Target="../media/image21.jpeg"/></Relationships>
</file>

<file path=ppt/slides/_rels/slide39.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19.xml"/><Relationship Id="rId1" Type="http://schemas.openxmlformats.org/officeDocument/2006/relationships/slideLayout" Target="../slideLayouts/slideLayout18.xml"/><Relationship Id="rId5" Type="http://schemas.openxmlformats.org/officeDocument/2006/relationships/image" Target="../media/image27.jpeg"/><Relationship Id="rId4" Type="http://schemas.openxmlformats.org/officeDocument/2006/relationships/image" Target="../media/image26.jpe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20.xml"/><Relationship Id="rId1" Type="http://schemas.openxmlformats.org/officeDocument/2006/relationships/slideLayout" Target="../slideLayouts/slideLayout18.xml"/><Relationship Id="rId4" Type="http://schemas.openxmlformats.org/officeDocument/2006/relationships/image" Target="../media/image29.jpeg"/></Relationships>
</file>

<file path=ppt/slides/_rels/slide4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4.xml"/></Relationships>
</file>

<file path=ppt/slides/_rels/slide5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4.xml"/></Relationships>
</file>

<file path=ppt/slides/_rels/slide5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0600" y="1447800"/>
            <a:ext cx="7430239" cy="1938992"/>
          </a:xfrm>
          <a:prstGeom prst="rect">
            <a:avLst/>
          </a:prstGeom>
          <a:noFill/>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6000" b="1" dirty="0" smtClean="0">
                <a:ln w="11430"/>
                <a:solidFill>
                  <a:srgbClr val="C00000"/>
                </a:solidFill>
                <a:effectLst>
                  <a:outerShdw blurRad="50800" dist="39000" dir="5460000" algn="tl">
                    <a:srgbClr val="000000">
                      <a:alpha val="38000"/>
                    </a:srgbClr>
                  </a:outerShdw>
                </a:effectLst>
                <a:latin typeface="Times New Roman" pitchFamily="18" charset="0"/>
                <a:cs typeface="Times New Roman" pitchFamily="18" charset="0"/>
              </a:rPr>
              <a:t>Dysfunctional Uterine</a:t>
            </a:r>
          </a:p>
          <a:p>
            <a:pPr algn="ctr">
              <a:defRPr/>
            </a:pPr>
            <a:r>
              <a:rPr lang="en-US" sz="6000" b="1" dirty="0" smtClean="0">
                <a:ln w="11430"/>
                <a:solidFill>
                  <a:srgbClr val="C00000"/>
                </a:solidFill>
                <a:effectLst>
                  <a:outerShdw blurRad="50800" dist="39000" dir="5460000" algn="tl">
                    <a:srgbClr val="000000">
                      <a:alpha val="38000"/>
                    </a:srgbClr>
                  </a:outerShdw>
                </a:effectLst>
                <a:latin typeface="Times New Roman" pitchFamily="18" charset="0"/>
                <a:cs typeface="Times New Roman" pitchFamily="18" charset="0"/>
              </a:rPr>
              <a:t> Bleeding</a:t>
            </a:r>
            <a:endParaRPr lang="en-US" sz="6000" b="1" dirty="0">
              <a:ln w="11430"/>
              <a:solidFill>
                <a:srgbClr val="C00000"/>
              </a:solidFill>
              <a:effectLst>
                <a:outerShdw blurRad="50800" dist="39000" dir="5460000" algn="tl">
                  <a:srgbClr val="000000">
                    <a:alpha val="38000"/>
                  </a:srgbClr>
                </a:outerShdw>
              </a:effectLst>
            </a:endParaRPr>
          </a:p>
        </p:txBody>
      </p:sp>
      <p:sp>
        <p:nvSpPr>
          <p:cNvPr id="6" name="Rectangle 5"/>
          <p:cNvSpPr/>
          <p:nvPr/>
        </p:nvSpPr>
        <p:spPr>
          <a:xfrm>
            <a:off x="1143000" y="3733800"/>
            <a:ext cx="6751784" cy="1908215"/>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Yasser Orief M.D.</a:t>
            </a:r>
          </a:p>
          <a:p>
            <a:pPr algn="ctr">
              <a:defRPr/>
            </a:pP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Fellow </a:t>
            </a:r>
            <a:r>
              <a:rPr lang="en-US" sz="32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Lübeck</a:t>
            </a: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University, Germany.</a:t>
            </a:r>
          </a:p>
          <a:p>
            <a:pPr algn="ctr">
              <a:defRPr/>
            </a:pP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DAOG, </a:t>
            </a:r>
            <a:r>
              <a:rPr lang="en-US" sz="32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Auvergné</a:t>
            </a: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University, France.</a:t>
            </a:r>
            <a:endPar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040" name="Group 1056"/>
          <p:cNvGraphicFramePr>
            <a:graphicFrameLocks noGrp="1"/>
          </p:cNvGraphicFramePr>
          <p:nvPr/>
        </p:nvGraphicFramePr>
        <p:xfrm>
          <a:off x="1143000" y="228600"/>
          <a:ext cx="8001000" cy="6430646"/>
        </p:xfrm>
        <a:graphic>
          <a:graphicData uri="http://schemas.openxmlformats.org/drawingml/2006/table">
            <a:tbl>
              <a:tblPr/>
              <a:tblGrid>
                <a:gridCol w="4495800"/>
                <a:gridCol w="2028825"/>
                <a:gridCol w="1476375"/>
              </a:tblGrid>
              <a:tr h="914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sng" strike="noStrike" cap="none" normalizeH="0" baseline="0" dirty="0" smtClean="0">
                          <a:ln>
                            <a:noFill/>
                          </a:ln>
                          <a:solidFill>
                            <a:srgbClr val="FF0000"/>
                          </a:solidFill>
                          <a:effectLst/>
                          <a:latin typeface="Verdana" pitchFamily="34" charset="0"/>
                          <a:cs typeface="Times New Roman" charset="0"/>
                        </a:rPr>
                        <a:t>Life Phase</a:t>
                      </a:r>
                      <a:endParaRPr kumimoji="0" lang="en-US" sz="1600" b="1" i="0" u="sng" strike="noStrike" cap="none" normalizeH="0" baseline="0" dirty="0" smtClean="0">
                        <a:ln>
                          <a:noFill/>
                        </a:ln>
                        <a:solidFill>
                          <a:srgbClr val="FF0000"/>
                        </a:solidFill>
                        <a:effectLst/>
                        <a:latin typeface="Verdana" pitchFamily="34" charset="0"/>
                        <a:cs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sng" strike="noStrike" cap="none" normalizeH="0" baseline="0" dirty="0" err="1" smtClean="0">
                          <a:ln>
                            <a:noFill/>
                          </a:ln>
                          <a:solidFill>
                            <a:srgbClr val="FF0000"/>
                          </a:solidFill>
                          <a:effectLst/>
                          <a:latin typeface="Verdana" pitchFamily="34" charset="0"/>
                          <a:cs typeface="Times New Roman" charset="0"/>
                        </a:rPr>
                        <a:t>Ovulatory</a:t>
                      </a:r>
                      <a:r>
                        <a:rPr kumimoji="0" lang="en-US" sz="1600" b="0" i="0" u="sng" strike="noStrike" cap="none" normalizeH="0" baseline="0" dirty="0" smtClean="0">
                          <a:ln>
                            <a:noFill/>
                          </a:ln>
                          <a:solidFill>
                            <a:srgbClr val="FF0000"/>
                          </a:solidFill>
                          <a:effectLst/>
                          <a:latin typeface="Verdana" pitchFamily="34" charset="0"/>
                          <a:cs typeface="Times New Roman" charset="0"/>
                        </a:rPr>
                        <a:t> Status</a:t>
                      </a:r>
                      <a:endParaRPr kumimoji="0" lang="en-US" sz="1600" b="1" i="0" u="sng" strike="noStrike" cap="none" normalizeH="0" baseline="0" dirty="0" smtClean="0">
                        <a:ln>
                          <a:noFill/>
                        </a:ln>
                        <a:solidFill>
                          <a:srgbClr val="FF0000"/>
                        </a:solidFill>
                        <a:effectLst/>
                        <a:latin typeface="Verdana" pitchFamily="34" charset="0"/>
                        <a:cs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sng" strike="noStrike" cap="none" normalizeH="0" baseline="0" dirty="0" smtClean="0">
                          <a:ln>
                            <a:noFill/>
                          </a:ln>
                          <a:solidFill>
                            <a:srgbClr val="FF0000"/>
                          </a:solidFill>
                          <a:effectLst/>
                          <a:latin typeface="Verdana" pitchFamily="34" charset="0"/>
                          <a:cs typeface="Times New Roman" charset="0"/>
                        </a:rPr>
                        <a:t>Etiology</a:t>
                      </a:r>
                      <a:endParaRPr kumimoji="0" lang="en-US" sz="1600" b="1" i="0" u="sng" strike="noStrike" cap="none" normalizeH="0" baseline="0" dirty="0" smtClean="0">
                        <a:ln>
                          <a:noFill/>
                        </a:ln>
                        <a:solidFill>
                          <a:srgbClr val="FF0000"/>
                        </a:solidFill>
                        <a:effectLst/>
                        <a:latin typeface="Verdana" pitchFamily="34" charset="0"/>
                        <a:cs typeface="Times New Roman" charset="0"/>
                      </a:endParaRPr>
                    </a:p>
                  </a:txBody>
                  <a:tcPr horzOverflow="overflow">
                    <a:lnL>
                      <a:noFill/>
                    </a:lnL>
                    <a:lnR cap="flat">
                      <a:noFill/>
                    </a:lnR>
                    <a:lnT cap="flat">
                      <a:noFill/>
                    </a:lnT>
                    <a:lnB>
                      <a:noFill/>
                    </a:lnB>
                    <a:lnTlToBr>
                      <a:noFill/>
                    </a:lnTlToBr>
                    <a:lnBlToTr>
                      <a:noFill/>
                    </a:lnBlToTr>
                    <a:noFill/>
                  </a:tcPr>
                </a:tc>
              </a:tr>
              <a:tr h="639763">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914400" algn="l"/>
                        </a:tabLst>
                      </a:pPr>
                      <a:r>
                        <a:rPr kumimoji="0" lang="en-US" sz="1400" b="0" i="0" u="none" strike="noStrike" cap="none" normalizeH="0" baseline="0" smtClean="0">
                          <a:ln>
                            <a:noFill/>
                          </a:ln>
                          <a:solidFill>
                            <a:schemeClr val="tx2"/>
                          </a:solidFill>
                          <a:effectLst/>
                          <a:latin typeface="Verdana" pitchFamily="34" charset="0"/>
                          <a:cs typeface="Times New Roman" charset="0"/>
                        </a:rPr>
                        <a:t>                              R/O Pregnancy</a:t>
                      </a:r>
                    </a:p>
                    <a:p>
                      <a:pPr marL="0" marR="0" lvl="0" indent="0" algn="l" defTabSz="914400" rtl="0" eaLnBrk="1" fontAlgn="base" latinLnBrk="0" hangingPunct="1">
                        <a:lnSpc>
                          <a:spcPct val="100000"/>
                        </a:lnSpc>
                        <a:spcBef>
                          <a:spcPct val="0"/>
                        </a:spcBef>
                        <a:spcAft>
                          <a:spcPct val="0"/>
                        </a:spcAft>
                        <a:buClrTx/>
                        <a:buSzTx/>
                        <a:buFontTx/>
                        <a:buNone/>
                        <a:tabLst>
                          <a:tab pos="914400" algn="l"/>
                        </a:tabLst>
                      </a:pPr>
                      <a:endParaRPr kumimoji="0" lang="en-US" sz="1400" b="0" i="0" u="none" strike="noStrike" cap="none" normalizeH="0" baseline="0" smtClean="0">
                        <a:ln>
                          <a:noFill/>
                        </a:ln>
                        <a:solidFill>
                          <a:schemeClr val="tx2"/>
                        </a:solidFill>
                        <a:effectLst/>
                        <a:latin typeface="Verdana" pitchFamily="34" charset="0"/>
                        <a:cs typeface="Times New Roman" charset="0"/>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r>
                        <a:rPr kumimoji="0" lang="en-US" sz="1400" b="0" i="0" u="none" strike="noStrike" cap="none" normalizeH="0" baseline="0" smtClean="0">
                          <a:ln>
                            <a:noFill/>
                          </a:ln>
                          <a:solidFill>
                            <a:schemeClr val="tx2"/>
                          </a:solidFill>
                          <a:effectLst/>
                          <a:latin typeface="Verdana" pitchFamily="34" charset="0"/>
                          <a:cs typeface="Times New Roman" charset="0"/>
                        </a:rPr>
                        <a:t>Adolescent              Likely anovulation</a:t>
                      </a: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endParaRPr kumimoji="0" lang="en-US" sz="1400" b="0" i="0" u="none" strike="noStrike" cap="none" normalizeH="0" baseline="0" smtClean="0">
                        <a:ln>
                          <a:noFill/>
                        </a:ln>
                        <a:solidFill>
                          <a:schemeClr val="tx2"/>
                        </a:solidFill>
                        <a:effectLst/>
                        <a:latin typeface="Verdana" pitchFamily="34" charset="0"/>
                        <a:cs typeface="Times New Roman" charset="0"/>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r>
                        <a:rPr kumimoji="0" lang="en-US" sz="1400" b="0" i="0" u="none" strike="noStrike" cap="none" normalizeH="0" baseline="0" smtClean="0">
                          <a:ln>
                            <a:noFill/>
                          </a:ln>
                          <a:solidFill>
                            <a:schemeClr val="tx2"/>
                          </a:solidFill>
                          <a:effectLst/>
                          <a:latin typeface="Verdana" pitchFamily="34" charset="0"/>
                          <a:cs typeface="Times New Roman" charset="0"/>
                        </a:rPr>
                        <a:t>                              Consider bleeding disorder</a:t>
                      </a:r>
                      <a:endParaRPr kumimoji="0" lang="en-US" sz="1400" b="0" i="0" u="none" strike="noStrike" cap="none" normalizeH="0" baseline="0" smtClean="0">
                        <a:ln>
                          <a:noFill/>
                        </a:ln>
                        <a:solidFill>
                          <a:schemeClr val="tx2"/>
                        </a:solidFill>
                        <a:effectLst/>
                        <a:latin typeface="Verdana" pitchFamily="34" charset="0"/>
                      </a:endParaRPr>
                    </a:p>
                  </a:txBody>
                  <a:tcPr horzOverflow="overflow">
                    <a:lnL cap="flat">
                      <a:noFill/>
                    </a:lnL>
                    <a:lnR>
                      <a:noFill/>
                    </a:lnR>
                    <a:lnT>
                      <a:noFill/>
                    </a:lnT>
                    <a:lnB>
                      <a:noFill/>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400" b="0" i="0" u="none" strike="noStrike" cap="none" normalizeH="0" baseline="0" smtClean="0">
                        <a:ln>
                          <a:noFill/>
                        </a:ln>
                        <a:solidFill>
                          <a:schemeClr val="tx2"/>
                        </a:solidFill>
                        <a:effectLst>
                          <a:outerShdw blurRad="38100" dist="38100" dir="2700000" algn="tl">
                            <a:srgbClr val="000000"/>
                          </a:outerShdw>
                        </a:effectLst>
                        <a:latin typeface="Verdana"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2"/>
                        </a:solidFill>
                        <a:effectLst/>
                        <a:latin typeface="Verdana" pitchFamily="34" charset="0"/>
                      </a:endParaRPr>
                    </a:p>
                  </a:txBody>
                  <a:tcPr horzOverflow="overflow">
                    <a:lnL>
                      <a:noFill/>
                    </a:lnL>
                    <a:lnR cap="flat">
                      <a:noFill/>
                    </a:lnR>
                    <a:lnT>
                      <a:noFill/>
                    </a:lnT>
                    <a:lnB>
                      <a:noFill/>
                    </a:lnB>
                    <a:lnTlToBr>
                      <a:noFill/>
                    </a:lnTlToBr>
                    <a:lnBlToTr>
                      <a:noFill/>
                    </a:lnBlToTr>
                    <a:noFill/>
                  </a:tcPr>
                </a:tc>
              </a:tr>
              <a:tr h="471488">
                <a:tc vMerge="1">
                  <a:txBody>
                    <a:bodyPr/>
                    <a:lstStyle/>
                    <a:p>
                      <a:endParaRPr lang="en-US"/>
                    </a:p>
                  </a:txBody>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2"/>
                        </a:solidFill>
                        <a:effectLst/>
                        <a:latin typeface="Verdana" pitchFamily="34" charset="0"/>
                        <a:cs typeface="Times New Roman"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00"/>
                          </a:solidFill>
                          <a:effectLst/>
                          <a:latin typeface="Verdana" pitchFamily="34" charset="0"/>
                          <a:cs typeface="Times New Roman" charset="0"/>
                        </a:rPr>
                        <a:t>Pregnancy</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2"/>
                        </a:solidFill>
                        <a:effectLst/>
                        <a:latin typeface="Verdana" pitchFamily="34" charset="0"/>
                        <a:cs typeface="Times New Roman"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2"/>
                        </a:solidFill>
                        <a:effectLst/>
                        <a:latin typeface="Verdana" pitchFamily="34" charset="0"/>
                      </a:endParaRPr>
                    </a:p>
                  </a:txBody>
                  <a:tcPr horzOverflow="overflow">
                    <a:lnL>
                      <a:noFill/>
                    </a:lnL>
                    <a:lnR cap="flat">
                      <a:noFill/>
                    </a:lnR>
                    <a:lnT>
                      <a:noFill/>
                    </a:lnT>
                    <a:lnB>
                      <a:noFill/>
                    </a:lnB>
                    <a:lnTlToBr>
                      <a:noFill/>
                    </a:lnTlToBr>
                    <a:lnBlToTr>
                      <a:noFill/>
                    </a:lnBlToTr>
                    <a:noFill/>
                  </a:tcPr>
                </a:tc>
              </a:tr>
              <a:tr h="52070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2"/>
                        </a:solidFill>
                        <a:effectLst/>
                        <a:latin typeface="Verdana" pitchFamily="34" charset="0"/>
                        <a:cs typeface="Times New Roman"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2"/>
                        </a:solidFill>
                        <a:effectLst/>
                        <a:latin typeface="Verdana" pitchFamily="34" charset="0"/>
                        <a:cs typeface="Times New Roman"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2"/>
                          </a:solidFill>
                          <a:effectLst/>
                          <a:latin typeface="Verdana" pitchFamily="34" charset="0"/>
                          <a:cs typeface="Times New Roman" charset="0"/>
                        </a:rPr>
                        <a:t>Reproductive age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2"/>
                        </a:solidFill>
                        <a:effectLst/>
                        <a:latin typeface="Verdana" pitchFamily="34" charset="0"/>
                        <a:cs typeface="Times New Roman"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2"/>
                          </a:solidFill>
                          <a:effectLst/>
                          <a:latin typeface="Verdana" pitchFamily="34" charset="0"/>
                        </a:rPr>
                        <a:t>                                         (</a:t>
                      </a:r>
                      <a:r>
                        <a:rPr kumimoji="0" lang="en-US" sz="1400" b="0" i="1" u="none" strike="noStrike" cap="none" normalizeH="0" baseline="0" dirty="0" smtClean="0">
                          <a:ln>
                            <a:noFill/>
                          </a:ln>
                          <a:solidFill>
                            <a:schemeClr val="tx2"/>
                          </a:solidFill>
                          <a:effectLst/>
                          <a:latin typeface="Verdana" pitchFamily="34" charset="0"/>
                        </a:rPr>
                        <a:t>Usually DUB</a:t>
                      </a:r>
                      <a:r>
                        <a:rPr kumimoji="0" lang="en-US" sz="1400" b="0" i="0" u="none" strike="noStrike" cap="none" normalizeH="0" baseline="0" dirty="0" smtClean="0">
                          <a:ln>
                            <a:noFill/>
                          </a:ln>
                          <a:solidFill>
                            <a:schemeClr val="tx2"/>
                          </a:solidFill>
                          <a:effectLst/>
                          <a:latin typeface="Verdana" pitchFamily="34" charset="0"/>
                        </a:rPr>
                        <a:t>)</a:t>
                      </a:r>
                    </a:p>
                  </a:txBody>
                  <a:tcPr horzOverflow="overflow">
                    <a:lnL cap="flat">
                      <a:noFill/>
                    </a:lnL>
                    <a:lnR>
                      <a:noFill/>
                    </a:lnR>
                    <a:lnT>
                      <a:noFill/>
                    </a:lnT>
                    <a:lnB>
                      <a:noFill/>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2"/>
                          </a:solidFill>
                          <a:effectLst/>
                          <a:latin typeface="Verdana" pitchFamily="34" charset="0"/>
                          <a:cs typeface="Times New Roman" charset="0"/>
                        </a:rPr>
                        <a:t>Ovulatory</a:t>
                      </a:r>
                      <a:endParaRPr kumimoji="0" lang="en-US" sz="1200" b="0" i="0" u="none" strike="noStrike" cap="none" normalizeH="0" baseline="0" smtClean="0">
                        <a:ln>
                          <a:noFill/>
                        </a:ln>
                        <a:solidFill>
                          <a:schemeClr val="tx2"/>
                        </a:solidFill>
                        <a:effectLst/>
                        <a:latin typeface="Verdana" pitchFamily="34" charset="0"/>
                        <a:cs typeface="Times New Roman"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2"/>
                          </a:solidFill>
                          <a:effectLst/>
                          <a:latin typeface="Verdana" pitchFamily="34" charset="0"/>
                          <a:cs typeface="Times New Roman" charset="0"/>
                        </a:rPr>
                        <a:t>(Secretory)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2"/>
                        </a:solidFill>
                        <a:effectLst/>
                        <a:latin typeface="Verdana" pitchFamily="34" charset="0"/>
                        <a:cs typeface="Times New Roman"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2"/>
                          </a:solidFill>
                          <a:effectLst/>
                          <a:latin typeface="Verdana" pitchFamily="34" charset="0"/>
                          <a:cs typeface="Times New Roman" charset="0"/>
                        </a:rPr>
                        <a:t>Anovulatory (Proliferative)</a:t>
                      </a:r>
                      <a:endParaRPr kumimoji="0" lang="en-US" sz="1400" b="0" i="0" u="none" strike="noStrike" cap="none" normalizeH="0" baseline="0" smtClean="0">
                        <a:ln>
                          <a:noFill/>
                        </a:ln>
                        <a:solidFill>
                          <a:schemeClr val="tx2"/>
                        </a:solidFill>
                        <a:effectLst/>
                        <a:latin typeface="Verdana"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00"/>
                          </a:solidFill>
                          <a:effectLst/>
                          <a:latin typeface="Verdana" pitchFamily="34" charset="0"/>
                          <a:cs typeface="Times New Roman" charset="0"/>
                        </a:rPr>
                        <a:t>Hormonal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00"/>
                          </a:solidFill>
                          <a:effectLst/>
                          <a:latin typeface="Verdana" pitchFamily="34" charset="0"/>
                        </a:rPr>
                        <a:t>DUB</a:t>
                      </a:r>
                    </a:p>
                  </a:txBody>
                  <a:tcPr horzOverflow="overflow">
                    <a:lnL>
                      <a:noFill/>
                    </a:lnL>
                    <a:lnR cap="flat">
                      <a:noFill/>
                    </a:lnR>
                    <a:lnT>
                      <a:noFill/>
                    </a:lnT>
                    <a:lnB>
                      <a:noFill/>
                    </a:lnB>
                    <a:lnTlToBr>
                      <a:noFill/>
                    </a:lnTlToBr>
                    <a:lnBlToTr>
                      <a:noFill/>
                    </a:lnBlToTr>
                    <a:noFill/>
                  </a:tcPr>
                </a:tc>
              </a:tr>
              <a:tr h="838200">
                <a:tc vMerge="1">
                  <a:txBody>
                    <a:bodyPr/>
                    <a:lstStyle/>
                    <a:p>
                      <a:endParaRPr lang="en-US"/>
                    </a:p>
                  </a:txBody>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2"/>
                        </a:solidFill>
                        <a:effectLst/>
                        <a:latin typeface="Verdana" pitchFamily="34" charset="0"/>
                        <a:cs typeface="Times New Roman"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00"/>
                          </a:solidFill>
                          <a:effectLst/>
                          <a:latin typeface="Verdana" pitchFamily="34" charset="0"/>
                          <a:cs typeface="Times New Roman" charset="0"/>
                        </a:rPr>
                        <a:t>Anatomic</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2"/>
                        </a:solidFill>
                        <a:effectLst/>
                        <a:latin typeface="Verdana" pitchFamily="34" charset="0"/>
                        <a:cs typeface="Times New Roman"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2"/>
                        </a:solidFill>
                        <a:effectLst/>
                        <a:latin typeface="Verdana" pitchFamily="34" charset="0"/>
                        <a:cs typeface="Times New Roman"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00"/>
                          </a:solidFill>
                          <a:effectLst/>
                          <a:latin typeface="Verdana" pitchFamily="34" charset="0"/>
                          <a:cs typeface="Times New Roman" charset="0"/>
                        </a:rPr>
                        <a:t>Coagulopathy</a:t>
                      </a:r>
                      <a:endParaRPr kumimoji="0" lang="en-US" sz="1400" b="0" i="0" u="none" strike="noStrike" cap="none" normalizeH="0" baseline="0" smtClean="0">
                        <a:ln>
                          <a:noFill/>
                        </a:ln>
                        <a:solidFill>
                          <a:srgbClr val="FFFF00"/>
                        </a:solidFill>
                        <a:effectLst/>
                        <a:latin typeface="Verdana" pitchFamily="34" charset="0"/>
                      </a:endParaRPr>
                    </a:p>
                  </a:txBody>
                  <a:tcPr horzOverflow="overflow">
                    <a:lnL>
                      <a:noFill/>
                    </a:lnL>
                    <a:lnR cap="flat">
                      <a:noFill/>
                    </a:lnR>
                    <a:lnT>
                      <a:noFill/>
                    </a:lnT>
                    <a:lnB>
                      <a:noFill/>
                    </a:lnB>
                    <a:lnTlToBr>
                      <a:noFill/>
                    </a:lnTlToBr>
                    <a:lnBlToTr>
                      <a:noFill/>
                    </a:lnBlToTr>
                    <a:noFill/>
                  </a:tcPr>
                </a:tc>
              </a:tr>
              <a:tr h="11318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2"/>
                          </a:solidFill>
                          <a:effectLst/>
                          <a:latin typeface="Verdana" pitchFamily="34" charset="0"/>
                          <a:cs typeface="Times New Roman" charset="0"/>
                        </a:rPr>
                        <a:t>                              R/O Pregnancy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2"/>
                          </a:solidFill>
                          <a:effectLst/>
                          <a:latin typeface="Verdana" pitchFamily="34" charset="0"/>
                          <a:cs typeface="Times New Roman" charset="0"/>
                        </a:rPr>
                        <a:t>Perimenopause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2"/>
                          </a:solidFill>
                          <a:effectLst/>
                          <a:latin typeface="Verdana" pitchFamily="34" charset="0"/>
                          <a:cs typeface="Times New Roman" charset="0"/>
                        </a:rPr>
                        <a:t>                              Early EMB/TV Sono</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400" b="0" i="0" u="none" strike="noStrike" cap="none" normalizeH="0" baseline="0" smtClean="0">
                        <a:ln>
                          <a:noFill/>
                        </a:ln>
                        <a:solidFill>
                          <a:schemeClr val="tx2"/>
                        </a:solidFill>
                        <a:effectLst>
                          <a:outerShdw blurRad="38100" dist="38100" dir="2700000" algn="tl">
                            <a:srgbClr val="000000"/>
                          </a:outerShdw>
                        </a:effectLst>
                        <a:latin typeface="Verdana"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400" b="0" i="0" u="none" strike="noStrike" cap="none" normalizeH="0" baseline="0" smtClean="0">
                        <a:ln>
                          <a:noFill/>
                        </a:ln>
                        <a:solidFill>
                          <a:schemeClr val="tx2"/>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400" b="0" i="0" u="none" strike="noStrike" cap="none" normalizeH="0" baseline="0" smtClean="0">
                        <a:ln>
                          <a:noFill/>
                        </a:ln>
                        <a:solidFill>
                          <a:schemeClr val="tx2"/>
                        </a:solidFill>
                        <a:effectLst>
                          <a:outerShdw blurRad="38100" dist="38100" dir="2700000" algn="tl">
                            <a:srgbClr val="000000"/>
                          </a:outerShdw>
                        </a:effectLst>
                        <a:latin typeface="Verdana" pitchFamily="34" charset="0"/>
                      </a:endParaRPr>
                    </a:p>
                  </a:txBody>
                  <a:tcPr horzOverflow="overflow">
                    <a:lnL>
                      <a:noFill/>
                    </a:lnL>
                    <a:lnR cap="flat">
                      <a:noFill/>
                    </a:lnR>
                    <a:lnT>
                      <a:noFill/>
                    </a:lnT>
                    <a:lnB>
                      <a:noFill/>
                    </a:lnB>
                    <a:lnTlToBr>
                      <a:noFill/>
                    </a:lnTlToBr>
                    <a:lnBlToTr>
                      <a:noFill/>
                    </a:lnBlToTr>
                    <a:noFill/>
                  </a:tcPr>
                </a:tc>
              </a:tr>
              <a:tr h="11207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2"/>
                          </a:solidFill>
                          <a:effectLst/>
                          <a:latin typeface="Verdana" pitchFamily="34" charset="0"/>
                          <a:cs typeface="Times New Roman" charset="0"/>
                        </a:rPr>
                        <a:t>Postmenopause        R/O Endometrial CA</a:t>
                      </a: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400" b="0" i="0" u="none" strike="noStrike" cap="none" normalizeH="0" baseline="0" smtClean="0">
                        <a:ln>
                          <a:noFill/>
                        </a:ln>
                        <a:solidFill>
                          <a:schemeClr val="tx2"/>
                        </a:solidFill>
                        <a:effectLst>
                          <a:outerShdw blurRad="38100" dist="38100" dir="2700000" algn="tl">
                            <a:srgbClr val="000000"/>
                          </a:outerShdw>
                        </a:effectLst>
                        <a:latin typeface="Verdana" pitchFamily="34"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1400" b="0" i="0" u="none" strike="noStrike" cap="none" normalizeH="0" baseline="0" dirty="0" smtClean="0">
                        <a:ln>
                          <a:noFill/>
                        </a:ln>
                        <a:solidFill>
                          <a:schemeClr val="tx2"/>
                        </a:solidFill>
                        <a:effectLst>
                          <a:outerShdw blurRad="38100" dist="38100" dir="2700000" algn="tl">
                            <a:srgbClr val="000000"/>
                          </a:outerShdw>
                        </a:effectLst>
                        <a:latin typeface="Verdana" pitchFamily="34" charset="0"/>
                      </a:endParaRPr>
                    </a:p>
                  </a:txBody>
                  <a:tcPr horzOverflow="overflow">
                    <a:lnL>
                      <a:noFill/>
                    </a:lnL>
                    <a:lnR cap="flat">
                      <a:noFill/>
                    </a:lnR>
                    <a:lnT>
                      <a:noFill/>
                    </a:lnT>
                    <a:lnB cap="flat">
                      <a:noFill/>
                    </a:lnB>
                    <a:lnTlToBr>
                      <a:noFill/>
                    </a:lnTlToBr>
                    <a:lnBlToTr>
                      <a:noFill/>
                    </a:lnBlToTr>
                    <a:noFill/>
                  </a:tcPr>
                </a:tc>
              </a:tr>
            </a:tbl>
          </a:graphicData>
        </a:graphic>
      </p:graphicFrame>
      <p:sp>
        <p:nvSpPr>
          <p:cNvPr id="43032" name="Line 1048"/>
          <p:cNvSpPr>
            <a:spLocks noChangeShapeType="1"/>
          </p:cNvSpPr>
          <p:nvPr/>
        </p:nvSpPr>
        <p:spPr bwMode="auto">
          <a:xfrm flipV="1">
            <a:off x="2286000" y="1371600"/>
            <a:ext cx="762000" cy="381000"/>
          </a:xfrm>
          <a:prstGeom prst="line">
            <a:avLst/>
          </a:prstGeom>
          <a:noFill/>
          <a:ln w="15875">
            <a:solidFill>
              <a:schemeClr val="tx1"/>
            </a:solidFill>
            <a:round/>
            <a:headEnd/>
            <a:tailEnd type="triangle" w="med" len="med"/>
          </a:ln>
          <a:effectLst/>
        </p:spPr>
        <p:txBody>
          <a:bodyPr wrap="none"/>
          <a:lstStyle/>
          <a:p>
            <a:endParaRPr lang="en-US"/>
          </a:p>
        </p:txBody>
      </p:sp>
      <p:sp>
        <p:nvSpPr>
          <p:cNvPr id="43033" name="Line 1049"/>
          <p:cNvSpPr>
            <a:spLocks noChangeShapeType="1"/>
          </p:cNvSpPr>
          <p:nvPr/>
        </p:nvSpPr>
        <p:spPr bwMode="auto">
          <a:xfrm>
            <a:off x="2286000" y="1752600"/>
            <a:ext cx="762000" cy="457200"/>
          </a:xfrm>
          <a:prstGeom prst="line">
            <a:avLst/>
          </a:prstGeom>
          <a:noFill/>
          <a:ln w="19050">
            <a:solidFill>
              <a:schemeClr val="tx1"/>
            </a:solidFill>
            <a:round/>
            <a:headEnd/>
            <a:tailEnd type="triangle" w="med" len="med"/>
          </a:ln>
          <a:effectLst/>
        </p:spPr>
        <p:txBody>
          <a:bodyPr wrap="none"/>
          <a:lstStyle/>
          <a:p>
            <a:endParaRPr lang="en-US"/>
          </a:p>
        </p:txBody>
      </p:sp>
      <p:sp>
        <p:nvSpPr>
          <p:cNvPr id="43034" name="Line 1050"/>
          <p:cNvSpPr>
            <a:spLocks noChangeShapeType="1"/>
          </p:cNvSpPr>
          <p:nvPr/>
        </p:nvSpPr>
        <p:spPr bwMode="auto">
          <a:xfrm>
            <a:off x="2286000" y="1752600"/>
            <a:ext cx="762000" cy="0"/>
          </a:xfrm>
          <a:prstGeom prst="line">
            <a:avLst/>
          </a:prstGeom>
          <a:noFill/>
          <a:ln w="9525">
            <a:solidFill>
              <a:schemeClr val="tx1"/>
            </a:solidFill>
            <a:round/>
            <a:headEnd/>
            <a:tailEnd type="triangle" w="med" len="med"/>
          </a:ln>
          <a:effectLst/>
        </p:spPr>
        <p:txBody>
          <a:bodyPr wrap="none"/>
          <a:lstStyle/>
          <a:p>
            <a:endParaRPr lang="en-US"/>
          </a:p>
        </p:txBody>
      </p:sp>
      <p:sp>
        <p:nvSpPr>
          <p:cNvPr id="43035" name="Line 1051"/>
          <p:cNvSpPr>
            <a:spLocks noChangeShapeType="1"/>
          </p:cNvSpPr>
          <p:nvPr/>
        </p:nvSpPr>
        <p:spPr bwMode="auto">
          <a:xfrm>
            <a:off x="2895600" y="3352800"/>
            <a:ext cx="2743200" cy="228600"/>
          </a:xfrm>
          <a:prstGeom prst="line">
            <a:avLst/>
          </a:prstGeom>
          <a:noFill/>
          <a:ln w="19050">
            <a:solidFill>
              <a:schemeClr val="tx1"/>
            </a:solidFill>
            <a:round/>
            <a:headEnd/>
            <a:tailEnd type="triangle" w="med" len="med"/>
          </a:ln>
          <a:effectLst/>
        </p:spPr>
        <p:txBody>
          <a:bodyPr wrap="none"/>
          <a:lstStyle/>
          <a:p>
            <a:endParaRPr lang="en-US"/>
          </a:p>
        </p:txBody>
      </p:sp>
      <p:sp>
        <p:nvSpPr>
          <p:cNvPr id="43036" name="Line 1052"/>
          <p:cNvSpPr>
            <a:spLocks noChangeShapeType="1"/>
          </p:cNvSpPr>
          <p:nvPr/>
        </p:nvSpPr>
        <p:spPr bwMode="auto">
          <a:xfrm flipV="1">
            <a:off x="2895600" y="3048000"/>
            <a:ext cx="2743200" cy="304800"/>
          </a:xfrm>
          <a:prstGeom prst="line">
            <a:avLst/>
          </a:prstGeom>
          <a:noFill/>
          <a:ln w="19050">
            <a:solidFill>
              <a:schemeClr val="tx1"/>
            </a:solidFill>
            <a:round/>
            <a:headEnd/>
            <a:tailEnd type="triangle" w="med" len="med"/>
          </a:ln>
          <a:effectLst/>
        </p:spPr>
        <p:txBody>
          <a:bodyPr wrap="none"/>
          <a:lstStyle/>
          <a:p>
            <a:endParaRPr lang="en-US"/>
          </a:p>
        </p:txBody>
      </p:sp>
      <p:sp>
        <p:nvSpPr>
          <p:cNvPr id="43037" name="Line 1053"/>
          <p:cNvSpPr>
            <a:spLocks noChangeShapeType="1"/>
          </p:cNvSpPr>
          <p:nvPr/>
        </p:nvSpPr>
        <p:spPr bwMode="auto">
          <a:xfrm flipV="1">
            <a:off x="2667000" y="4572000"/>
            <a:ext cx="381000" cy="228600"/>
          </a:xfrm>
          <a:prstGeom prst="line">
            <a:avLst/>
          </a:prstGeom>
          <a:noFill/>
          <a:ln w="15875">
            <a:solidFill>
              <a:schemeClr val="tx1"/>
            </a:solidFill>
            <a:round/>
            <a:headEnd/>
            <a:tailEnd type="triangle" w="med" len="med"/>
          </a:ln>
          <a:effectLst/>
        </p:spPr>
        <p:txBody>
          <a:bodyPr wrap="none"/>
          <a:lstStyle/>
          <a:p>
            <a:endParaRPr lang="en-US"/>
          </a:p>
        </p:txBody>
      </p:sp>
      <p:sp>
        <p:nvSpPr>
          <p:cNvPr id="43038" name="Line 1054"/>
          <p:cNvSpPr>
            <a:spLocks noChangeShapeType="1"/>
          </p:cNvSpPr>
          <p:nvPr/>
        </p:nvSpPr>
        <p:spPr bwMode="auto">
          <a:xfrm>
            <a:off x="2667000" y="4800600"/>
            <a:ext cx="381000" cy="228600"/>
          </a:xfrm>
          <a:prstGeom prst="line">
            <a:avLst/>
          </a:prstGeom>
          <a:noFill/>
          <a:ln w="15875">
            <a:solidFill>
              <a:schemeClr val="tx1"/>
            </a:solidFill>
            <a:round/>
            <a:headEnd/>
            <a:tailEnd type="triangle" w="med" len="med"/>
          </a:ln>
          <a:effectLst/>
        </p:spPr>
        <p:txBody>
          <a:bodyPr wrap="none"/>
          <a:lstStyle/>
          <a:p>
            <a:endParaRPr lang="en-US"/>
          </a:p>
        </p:txBody>
      </p:sp>
      <p:sp>
        <p:nvSpPr>
          <p:cNvPr id="43039" name="Line 1055"/>
          <p:cNvSpPr>
            <a:spLocks noChangeShapeType="1"/>
          </p:cNvSpPr>
          <p:nvPr/>
        </p:nvSpPr>
        <p:spPr bwMode="auto">
          <a:xfrm flipV="1">
            <a:off x="2667000" y="5715000"/>
            <a:ext cx="457200" cy="0"/>
          </a:xfrm>
          <a:prstGeom prst="line">
            <a:avLst/>
          </a:prstGeom>
          <a:noFill/>
          <a:ln w="15875">
            <a:solidFill>
              <a:schemeClr val="tx1"/>
            </a:solidFill>
            <a:round/>
            <a:headEnd/>
            <a:tailEnd type="triangle" w="med" len="med"/>
          </a:ln>
          <a:effectLst/>
        </p:spPr>
        <p:txBody>
          <a:bodyPr wrap="none"/>
          <a:lstStyle/>
          <a:p>
            <a:endParaRPr lang="en-US"/>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457200" y="381000"/>
            <a:ext cx="8686800" cy="5755422"/>
          </a:xfrm>
          <a:prstGeom prst="rect">
            <a:avLst/>
          </a:prstGeom>
          <a:noFill/>
          <a:ln w="12700">
            <a:noFill/>
            <a:miter lim="800000"/>
            <a:headEnd type="none" w="sm" len="sm"/>
            <a:tailEnd type="none" w="sm" len="sm"/>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bodyPr>
          <a:lstStyle/>
          <a:p>
            <a:pPr algn="l" rtl="0"/>
            <a:r>
              <a:rPr lang="en-US" sz="4800" b="1" dirty="0">
                <a:solidFill>
                  <a:srgbClr val="66FF33"/>
                </a:solidFill>
                <a:latin typeface="Arial Narrow" pitchFamily="42" charset="0"/>
                <a:cs typeface="Traditional Arabic" pitchFamily="10" charset="-78"/>
              </a:rPr>
              <a:t>I. History:</a:t>
            </a:r>
            <a:endParaRPr lang="en-US" sz="4800" b="1" dirty="0">
              <a:latin typeface="Arial Narrow" pitchFamily="42" charset="0"/>
              <a:cs typeface="Traditional Arabic" pitchFamily="10" charset="-78"/>
            </a:endParaRPr>
          </a:p>
          <a:p>
            <a:pPr algn="l" rtl="0"/>
            <a:r>
              <a:rPr lang="en-US" sz="4800" dirty="0">
                <a:solidFill>
                  <a:srgbClr val="00FFFF"/>
                </a:solidFill>
                <a:latin typeface="Arial Narrow" pitchFamily="42" charset="0"/>
                <a:cs typeface="Traditional Arabic" pitchFamily="10" charset="-78"/>
              </a:rPr>
              <a:t>1.	Personal:</a:t>
            </a:r>
            <a:r>
              <a:rPr lang="en-US" sz="4800" dirty="0">
                <a:latin typeface="Arial Narrow" pitchFamily="42" charset="0"/>
                <a:cs typeface="Traditional Arabic" pitchFamily="10" charset="-78"/>
              </a:rPr>
              <a:t> </a:t>
            </a:r>
            <a:r>
              <a:rPr lang="en-US" sz="4000" dirty="0">
                <a:latin typeface="Arial Narrow" pitchFamily="42" charset="0"/>
                <a:cs typeface="Traditional Arabic" pitchFamily="10" charset="-78"/>
              </a:rPr>
              <a:t>age, wishes of the patient</a:t>
            </a:r>
          </a:p>
          <a:p>
            <a:pPr algn="l" rtl="0"/>
            <a:r>
              <a:rPr lang="en-US" sz="4800" dirty="0">
                <a:solidFill>
                  <a:srgbClr val="00FFFF"/>
                </a:solidFill>
                <a:latin typeface="Arial Narrow" pitchFamily="42" charset="0"/>
                <a:cs typeface="Traditional Arabic" pitchFamily="10" charset="-78"/>
              </a:rPr>
              <a:t>2.	Menstrual</a:t>
            </a:r>
          </a:p>
          <a:p>
            <a:pPr algn="l" rtl="0"/>
            <a:r>
              <a:rPr lang="en-US" sz="4800" dirty="0">
                <a:solidFill>
                  <a:srgbClr val="00FFFF"/>
                </a:solidFill>
                <a:latin typeface="Arial Narrow" pitchFamily="42" charset="0"/>
                <a:cs typeface="Traditional Arabic" pitchFamily="10" charset="-78"/>
              </a:rPr>
              <a:t>3.	Obstetric</a:t>
            </a:r>
          </a:p>
          <a:p>
            <a:pPr algn="l" rtl="0"/>
            <a:r>
              <a:rPr lang="en-US" sz="4800" dirty="0">
                <a:solidFill>
                  <a:srgbClr val="00FFFF"/>
                </a:solidFill>
                <a:latin typeface="Arial Narrow" pitchFamily="42" charset="0"/>
                <a:cs typeface="Traditional Arabic" pitchFamily="10" charset="-78"/>
              </a:rPr>
              <a:t>4.	Past</a:t>
            </a:r>
          </a:p>
          <a:p>
            <a:pPr algn="l" rtl="0"/>
            <a:r>
              <a:rPr lang="en-US" sz="4800" dirty="0">
                <a:solidFill>
                  <a:srgbClr val="00FFFF"/>
                </a:solidFill>
                <a:latin typeface="Arial Narrow" pitchFamily="42" charset="0"/>
                <a:cs typeface="Traditional Arabic" pitchFamily="10" charset="-78"/>
              </a:rPr>
              <a:t>5.	Present:</a:t>
            </a:r>
            <a:r>
              <a:rPr lang="en-US" sz="4800" dirty="0">
                <a:latin typeface="Arial Narrow" pitchFamily="42" charset="0"/>
                <a:cs typeface="Traditional Arabic" pitchFamily="10" charset="-78"/>
              </a:rPr>
              <a:t> </a:t>
            </a:r>
            <a:r>
              <a:rPr lang="en-US" sz="4000" dirty="0">
                <a:latin typeface="Arial Narrow" pitchFamily="42" charset="0"/>
                <a:cs typeface="Traditional Arabic" pitchFamily="10" charset="-78"/>
              </a:rPr>
              <a:t>amount, duration, color, smell, relation to sexual intercourse, associated symptoms</a:t>
            </a: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457200" y="0"/>
            <a:ext cx="8686800" cy="4893647"/>
          </a:xfrm>
          <a:prstGeom prst="rect">
            <a:avLst/>
          </a:prstGeom>
          <a:noFill/>
          <a:ln w="12700">
            <a:noFill/>
            <a:miter lim="800000"/>
            <a:headEnd type="none" w="sm" len="sm"/>
            <a:tailEnd type="none" w="sm" len="sm"/>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bodyPr>
          <a:lstStyle/>
          <a:p>
            <a:pPr algn="l" rtl="0"/>
            <a:r>
              <a:rPr lang="en-US" sz="5400" b="1" dirty="0">
                <a:solidFill>
                  <a:srgbClr val="66FF33"/>
                </a:solidFill>
                <a:latin typeface="Arial Narrow" pitchFamily="42" charset="0"/>
                <a:cs typeface="Traditional Arabic" pitchFamily="10" charset="-78"/>
              </a:rPr>
              <a:t>II. Examination:</a:t>
            </a:r>
            <a:endParaRPr lang="en-US" sz="5400" b="1" dirty="0">
              <a:latin typeface="Arial Narrow" pitchFamily="42" charset="0"/>
              <a:cs typeface="Traditional Arabic" pitchFamily="10" charset="-78"/>
            </a:endParaRPr>
          </a:p>
          <a:p>
            <a:pPr algn="l" rtl="0"/>
            <a:r>
              <a:rPr lang="en-US" sz="5400" dirty="0">
                <a:solidFill>
                  <a:srgbClr val="00FFFF"/>
                </a:solidFill>
                <a:latin typeface="Arial Narrow" pitchFamily="42" charset="0"/>
                <a:cs typeface="Traditional Arabic" pitchFamily="10" charset="-78"/>
              </a:rPr>
              <a:t>1.	General:</a:t>
            </a:r>
            <a:r>
              <a:rPr lang="en-US" sz="5400" dirty="0">
                <a:latin typeface="Arial Narrow" pitchFamily="42" charset="0"/>
                <a:cs typeface="Traditional Arabic" pitchFamily="10" charset="-78"/>
              </a:rPr>
              <a:t> </a:t>
            </a:r>
          </a:p>
          <a:p>
            <a:pPr algn="l" rtl="0"/>
            <a:r>
              <a:rPr lang="en-US" sz="3200" dirty="0">
                <a:latin typeface="Arial Narrow" pitchFamily="42" charset="0"/>
                <a:cs typeface="Traditional Arabic" pitchFamily="10" charset="-78"/>
              </a:rPr>
              <a:t>pallor, </a:t>
            </a:r>
            <a:r>
              <a:rPr lang="en-US" sz="3200" dirty="0" err="1">
                <a:latin typeface="Arial Narrow" pitchFamily="42" charset="0"/>
                <a:cs typeface="Traditional Arabic" pitchFamily="10" charset="-78"/>
              </a:rPr>
              <a:t>endocrinopathy</a:t>
            </a:r>
            <a:r>
              <a:rPr lang="en-US" sz="3200" dirty="0">
                <a:latin typeface="Arial Narrow" pitchFamily="42" charset="0"/>
                <a:cs typeface="Traditional Arabic" pitchFamily="10" charset="-78"/>
              </a:rPr>
              <a:t>, </a:t>
            </a:r>
            <a:r>
              <a:rPr lang="en-US" sz="3200" dirty="0" smtClean="0">
                <a:latin typeface="Arial Narrow" pitchFamily="42" charset="0"/>
                <a:cs typeface="Traditional Arabic" pitchFamily="10" charset="-78"/>
              </a:rPr>
              <a:t> </a:t>
            </a:r>
            <a:r>
              <a:rPr lang="en-US" sz="3200" dirty="0" err="1" smtClean="0">
                <a:latin typeface="Arial Narrow" pitchFamily="42" charset="0"/>
                <a:cs typeface="Traditional Arabic" pitchFamily="10" charset="-78"/>
              </a:rPr>
              <a:t>coagulopathy</a:t>
            </a:r>
            <a:r>
              <a:rPr lang="en-US" sz="3200" dirty="0">
                <a:latin typeface="Arial Narrow" pitchFamily="42" charset="0"/>
                <a:cs typeface="Traditional Arabic" pitchFamily="10" charset="-78"/>
              </a:rPr>
              <a:t>, pregnancy</a:t>
            </a:r>
          </a:p>
          <a:p>
            <a:pPr algn="l" rtl="0"/>
            <a:r>
              <a:rPr lang="en-US" sz="5400" dirty="0">
                <a:solidFill>
                  <a:srgbClr val="00FFFF"/>
                </a:solidFill>
                <a:latin typeface="Arial Narrow" pitchFamily="42" charset="0"/>
                <a:cs typeface="Traditional Arabic" pitchFamily="10" charset="-78"/>
              </a:rPr>
              <a:t>2.	Abdominal:</a:t>
            </a:r>
            <a:r>
              <a:rPr lang="en-US" sz="5400" dirty="0">
                <a:latin typeface="Arial Narrow" pitchFamily="42" charset="0"/>
                <a:cs typeface="Traditional Arabic" pitchFamily="10" charset="-78"/>
              </a:rPr>
              <a:t> </a:t>
            </a:r>
          </a:p>
          <a:p>
            <a:pPr algn="l" rtl="0"/>
            <a:r>
              <a:rPr lang="en-US" sz="3200" dirty="0">
                <a:latin typeface="Arial Narrow" pitchFamily="42" charset="0"/>
                <a:cs typeface="Traditional Arabic" pitchFamily="10" charset="-78"/>
              </a:rPr>
              <a:t>liver, spleen, </a:t>
            </a:r>
            <a:r>
              <a:rPr lang="en-US" sz="3200" dirty="0" err="1">
                <a:latin typeface="Arial Narrow" pitchFamily="42" charset="0"/>
                <a:cs typeface="Traditional Arabic" pitchFamily="10" charset="-78"/>
              </a:rPr>
              <a:t>pelvi</a:t>
            </a:r>
            <a:r>
              <a:rPr lang="en-US" sz="3200" dirty="0">
                <a:latin typeface="Arial Narrow" pitchFamily="42" charset="0"/>
                <a:cs typeface="Traditional Arabic" pitchFamily="10" charset="-78"/>
              </a:rPr>
              <a:t> abdominal mass</a:t>
            </a:r>
          </a:p>
          <a:p>
            <a:pPr algn="l" rtl="0"/>
            <a:r>
              <a:rPr lang="en-US" sz="5400" dirty="0">
                <a:solidFill>
                  <a:srgbClr val="00FFFF"/>
                </a:solidFill>
                <a:latin typeface="Arial Narrow" pitchFamily="42" charset="0"/>
                <a:cs typeface="Traditional Arabic" pitchFamily="10" charset="-78"/>
              </a:rPr>
              <a:t>3.	Pelvic:</a:t>
            </a:r>
            <a:r>
              <a:rPr lang="en-US" sz="5400" dirty="0">
                <a:latin typeface="Arial Narrow" pitchFamily="42" charset="0"/>
                <a:cs typeface="Traditional Arabic" pitchFamily="10" charset="-78"/>
              </a:rPr>
              <a:t> </a:t>
            </a:r>
          </a:p>
          <a:p>
            <a:pPr algn="l" rtl="0"/>
            <a:r>
              <a:rPr lang="en-US" sz="3200" dirty="0">
                <a:latin typeface="Arial Narrow" pitchFamily="42" charset="0"/>
                <a:cs typeface="Traditional Arabic" pitchFamily="10" charset="-78"/>
              </a:rPr>
              <a:t>origin of the bleeding, cause</a:t>
            </a: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914400" y="0"/>
            <a:ext cx="8305800" cy="7140416"/>
          </a:xfrm>
          <a:prstGeom prst="rect">
            <a:avLst/>
          </a:prstGeom>
          <a:noFill/>
          <a:ln w="12700">
            <a:noFill/>
            <a:miter lim="800000"/>
            <a:headEnd type="none" w="sm" len="sm"/>
            <a:tailEnd type="none" w="sm" len="sm"/>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bodyPr>
          <a:lstStyle/>
          <a:p>
            <a:pPr lvl="4" algn="l" rtl="0"/>
            <a:r>
              <a:rPr lang="en-US" sz="5400" b="1" dirty="0" err="1" smtClean="0">
                <a:solidFill>
                  <a:srgbClr val="66FF33"/>
                </a:solidFill>
                <a:latin typeface="Arial Narrow" pitchFamily="42" charset="0"/>
                <a:cs typeface="Times New Roman" pitchFamily="26" charset="0"/>
              </a:rPr>
              <a:t>III.Investigations</a:t>
            </a:r>
            <a:endParaRPr lang="en-US" sz="5400" b="1" dirty="0" smtClean="0">
              <a:latin typeface="Arial Narrow" pitchFamily="42" charset="0"/>
              <a:cs typeface="Times New Roman" pitchFamily="26" charset="0"/>
            </a:endParaRPr>
          </a:p>
          <a:p>
            <a:pPr algn="l" rtl="0"/>
            <a:r>
              <a:rPr lang="en-US" sz="4800" dirty="0" smtClean="0">
                <a:latin typeface="Arial Narrow" pitchFamily="42" charset="0"/>
                <a:cs typeface="Traditional Arabic" pitchFamily="10" charset="-78"/>
              </a:rPr>
              <a:t>Laboratory</a:t>
            </a:r>
          </a:p>
          <a:p>
            <a:pPr algn="l" rtl="0"/>
            <a:r>
              <a:rPr lang="en-US" sz="3200" dirty="0" smtClean="0">
                <a:solidFill>
                  <a:srgbClr val="00FFFF"/>
                </a:solidFill>
                <a:latin typeface="Arial Narrow" pitchFamily="42" charset="0"/>
                <a:cs typeface="Traditional Arabic" pitchFamily="10" charset="-78"/>
              </a:rPr>
              <a:t>1.   CBC</a:t>
            </a:r>
          </a:p>
          <a:p>
            <a:pPr marL="514350" indent="-514350" algn="l" rtl="0">
              <a:buAutoNum type="arabicPeriod" startAt="2"/>
            </a:pPr>
            <a:r>
              <a:rPr lang="en-US" sz="3200" dirty="0" smtClean="0">
                <a:solidFill>
                  <a:srgbClr val="00FFFF"/>
                </a:solidFill>
                <a:latin typeface="Arial Narrow" pitchFamily="42" charset="0"/>
                <a:cs typeface="Traditional Arabic" pitchFamily="10" charset="-78"/>
              </a:rPr>
              <a:t>B-</a:t>
            </a:r>
            <a:r>
              <a:rPr lang="en-US" sz="3200" dirty="0" err="1" smtClean="0">
                <a:solidFill>
                  <a:srgbClr val="00FFFF"/>
                </a:solidFill>
                <a:latin typeface="Arial Narrow" pitchFamily="42" charset="0"/>
                <a:cs typeface="Traditional Arabic" pitchFamily="10" charset="-78"/>
              </a:rPr>
              <a:t>hCG</a:t>
            </a:r>
            <a:endParaRPr lang="en-US" sz="3200" dirty="0" smtClean="0">
              <a:solidFill>
                <a:srgbClr val="00FFFF"/>
              </a:solidFill>
              <a:latin typeface="Arial Narrow" pitchFamily="42" charset="0"/>
              <a:cs typeface="Traditional Arabic" pitchFamily="10" charset="-78"/>
            </a:endParaRPr>
          </a:p>
          <a:p>
            <a:pPr marL="457200" indent="-457200" algn="l" rtl="0">
              <a:buAutoNum type="arabicPeriod" startAt="2"/>
            </a:pPr>
            <a:r>
              <a:rPr lang="en-US" sz="3200" dirty="0" smtClean="0">
                <a:solidFill>
                  <a:srgbClr val="00FFFF"/>
                </a:solidFill>
                <a:latin typeface="Arial Narrow" pitchFamily="42" charset="0"/>
                <a:cs typeface="Traditional Arabic" pitchFamily="10" charset="-78"/>
              </a:rPr>
              <a:t>Hormonal profile </a:t>
            </a:r>
            <a:r>
              <a:rPr lang="en-US" sz="2000" dirty="0" smtClean="0">
                <a:solidFill>
                  <a:srgbClr val="00FFFF"/>
                </a:solidFill>
                <a:latin typeface="Arial Narrow" pitchFamily="42" charset="0"/>
                <a:cs typeface="Traditional Arabic" pitchFamily="10" charset="-78"/>
              </a:rPr>
              <a:t>(</a:t>
            </a:r>
            <a:r>
              <a:rPr lang="en-US" sz="2000" dirty="0" err="1" smtClean="0">
                <a:solidFill>
                  <a:srgbClr val="00FFFF"/>
                </a:solidFill>
                <a:latin typeface="Arial Narrow" pitchFamily="42" charset="0"/>
                <a:cs typeface="Traditional Arabic" pitchFamily="10" charset="-78"/>
              </a:rPr>
              <a:t>Prolactin</a:t>
            </a:r>
            <a:r>
              <a:rPr lang="en-US" sz="2000" dirty="0" smtClean="0">
                <a:solidFill>
                  <a:srgbClr val="00FFFF"/>
                </a:solidFill>
                <a:latin typeface="Arial Narrow" pitchFamily="42" charset="0"/>
                <a:cs typeface="Traditional Arabic" pitchFamily="10" charset="-78"/>
              </a:rPr>
              <a:t>, TSH, FSH, LH, free &amp; total T4)  </a:t>
            </a:r>
          </a:p>
          <a:p>
            <a:pPr marL="514350" indent="-514350" algn="l" rtl="0"/>
            <a:r>
              <a:rPr lang="en-US" sz="3200" dirty="0" smtClean="0">
                <a:solidFill>
                  <a:srgbClr val="00FFFF"/>
                </a:solidFill>
                <a:latin typeface="Arial Narrow" pitchFamily="42" charset="0"/>
                <a:cs typeface="Traditional Arabic" pitchFamily="10" charset="-78"/>
              </a:rPr>
              <a:t>4.  Coagulation profile </a:t>
            </a:r>
            <a:r>
              <a:rPr lang="en-US" sz="2000" dirty="0" smtClean="0">
                <a:solidFill>
                  <a:srgbClr val="00FFFF"/>
                </a:solidFill>
                <a:latin typeface="Arial Narrow" pitchFamily="42" charset="0"/>
                <a:cs typeface="Traditional Arabic" pitchFamily="10" charset="-78"/>
              </a:rPr>
              <a:t>(</a:t>
            </a:r>
            <a:r>
              <a:rPr lang="en-US" sz="2000" dirty="0" err="1" smtClean="0">
                <a:solidFill>
                  <a:srgbClr val="00FFFF"/>
                </a:solidFill>
                <a:latin typeface="Arial Narrow" pitchFamily="42" charset="0"/>
                <a:cs typeface="Traditional Arabic" pitchFamily="10" charset="-78"/>
              </a:rPr>
              <a:t>Prothrombin</a:t>
            </a:r>
            <a:r>
              <a:rPr lang="en-US" sz="2000" dirty="0" smtClean="0">
                <a:solidFill>
                  <a:srgbClr val="00FFFF"/>
                </a:solidFill>
                <a:latin typeface="Arial Narrow" pitchFamily="42" charset="0"/>
                <a:cs typeface="Traditional Arabic" pitchFamily="10" charset="-78"/>
              </a:rPr>
              <a:t> time, partial </a:t>
            </a:r>
            <a:r>
              <a:rPr lang="en-US" sz="2000" dirty="0" err="1" smtClean="0">
                <a:solidFill>
                  <a:srgbClr val="00FFFF"/>
                </a:solidFill>
                <a:latin typeface="Arial Narrow" pitchFamily="42" charset="0"/>
                <a:cs typeface="Traditional Arabic" pitchFamily="10" charset="-78"/>
              </a:rPr>
              <a:t>thrmoplastin</a:t>
            </a:r>
            <a:r>
              <a:rPr lang="en-US" sz="2000" dirty="0" smtClean="0">
                <a:solidFill>
                  <a:srgbClr val="00FFFF"/>
                </a:solidFill>
                <a:latin typeface="Arial Narrow" pitchFamily="42" charset="0"/>
                <a:cs typeface="Traditional Arabic" pitchFamily="10" charset="-78"/>
              </a:rPr>
              <a:t> time, bleeding time, platelets, Von </a:t>
            </a:r>
            <a:r>
              <a:rPr lang="en-US" sz="2000" dirty="0" err="1" smtClean="0">
                <a:solidFill>
                  <a:srgbClr val="00FFFF"/>
                </a:solidFill>
                <a:latin typeface="Arial Narrow" pitchFamily="42" charset="0"/>
                <a:cs typeface="Traditional Arabic" pitchFamily="10" charset="-78"/>
              </a:rPr>
              <a:t>Willebrand</a:t>
            </a:r>
            <a:r>
              <a:rPr lang="en-US" sz="2000" dirty="0" smtClean="0">
                <a:solidFill>
                  <a:srgbClr val="00FFFF"/>
                </a:solidFill>
                <a:latin typeface="Arial Narrow" pitchFamily="42" charset="0"/>
                <a:cs typeface="Traditional Arabic" pitchFamily="10" charset="-78"/>
              </a:rPr>
              <a:t> factor)</a:t>
            </a:r>
          </a:p>
          <a:p>
            <a:pPr marL="514350" indent="-514350" algn="l" rtl="0"/>
            <a:r>
              <a:rPr lang="en-US" sz="4800" dirty="0" smtClean="0">
                <a:latin typeface="Arial Narrow" pitchFamily="42" charset="0"/>
                <a:cs typeface="Traditional Arabic" pitchFamily="10" charset="-78"/>
              </a:rPr>
              <a:t>Local</a:t>
            </a:r>
          </a:p>
          <a:p>
            <a:r>
              <a:rPr lang="en-US" sz="3200" dirty="0" smtClean="0">
                <a:solidFill>
                  <a:srgbClr val="00FFFF"/>
                </a:solidFill>
                <a:latin typeface="Arial Narrow" pitchFamily="42" charset="0"/>
                <a:cs typeface="Traditional Arabic" pitchFamily="10" charset="-78"/>
              </a:rPr>
              <a:t>U/S                                           D &amp; C</a:t>
            </a:r>
            <a:endParaRPr lang="en-US" sz="3200" dirty="0" smtClean="0">
              <a:latin typeface="Arial Narrow" pitchFamily="42" charset="0"/>
              <a:cs typeface="Traditional Arabic" pitchFamily="10" charset="-78"/>
            </a:endParaRPr>
          </a:p>
          <a:p>
            <a:r>
              <a:rPr lang="en-US" sz="3200" dirty="0" smtClean="0">
                <a:solidFill>
                  <a:srgbClr val="00FFFF"/>
                </a:solidFill>
                <a:latin typeface="Arial Narrow" pitchFamily="42" charset="0"/>
                <a:cs typeface="Traditional Arabic" pitchFamily="10" charset="-78"/>
              </a:rPr>
              <a:t>Pap smear                               Hysteroscopy</a:t>
            </a:r>
          </a:p>
          <a:p>
            <a:r>
              <a:rPr lang="en-US" sz="3200" dirty="0" smtClean="0">
                <a:solidFill>
                  <a:srgbClr val="00FFFF"/>
                </a:solidFill>
                <a:latin typeface="Arial Narrow" pitchFamily="42" charset="0"/>
                <a:cs typeface="Traditional Arabic" pitchFamily="10" charset="-78"/>
              </a:rPr>
              <a:t>Endometrial biopsy</a:t>
            </a:r>
          </a:p>
          <a:p>
            <a:pPr marL="514350" indent="-514350" algn="l" rtl="0"/>
            <a:endParaRPr lang="en-US" sz="3200" dirty="0" smtClean="0">
              <a:solidFill>
                <a:srgbClr val="00FFFF"/>
              </a:solidFill>
              <a:latin typeface="Arial Narrow" pitchFamily="42" charset="0"/>
              <a:cs typeface="Traditional Arabic" pitchFamily="10" charset="-78"/>
            </a:endParaRPr>
          </a:p>
          <a:p>
            <a:pPr marL="514350" indent="-514350" algn="l" rtl="0"/>
            <a:endParaRPr lang="en-US" sz="3200" dirty="0">
              <a:solidFill>
                <a:srgbClr val="00FFFF"/>
              </a:solidFill>
              <a:latin typeface="Arial Narrow" pitchFamily="42" charset="0"/>
              <a:cs typeface="Traditional Arabic" pitchFamily="10" charset="-78"/>
            </a:endParaRP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457200" y="0"/>
            <a:ext cx="8686800" cy="4524315"/>
          </a:xfrm>
          <a:prstGeom prst="rect">
            <a:avLst/>
          </a:prstGeom>
          <a:noFill/>
          <a:ln w="12700">
            <a:noFill/>
            <a:miter lim="800000"/>
            <a:headEnd type="none" w="sm" len="sm"/>
            <a:tailEnd type="none" w="sm" len="sm"/>
          </a:ln>
          <a:effectLst/>
        </p:spPr>
        <p:txBody>
          <a:bodyPr wrap="square">
            <a:spAutoFit/>
          </a:bodyPr>
          <a:lstStyle/>
          <a:p>
            <a:pPr algn="l" rtl="0"/>
            <a:r>
              <a:rPr lang="en-US" sz="5400" b="1" i="1" dirty="0" err="1" smtClean="0">
                <a:solidFill>
                  <a:srgbClr val="00FF00"/>
                </a:solidFill>
                <a:latin typeface="Arial Narrow" pitchFamily="42" charset="0"/>
                <a:cs typeface="Traditional Arabic" pitchFamily="10" charset="-78"/>
              </a:rPr>
              <a:t>Ultrasonography</a:t>
            </a:r>
            <a:endParaRPr lang="en-US" sz="5400" b="1" i="1" dirty="0" smtClean="0">
              <a:solidFill>
                <a:srgbClr val="00FF00"/>
              </a:solidFill>
              <a:latin typeface="Arial Narrow" pitchFamily="42" charset="0"/>
              <a:cs typeface="Traditional Arabic" pitchFamily="10" charset="-78"/>
            </a:endParaRPr>
          </a:p>
          <a:p>
            <a:pPr algn="l" rtl="0"/>
            <a:endParaRPr lang="en-US" sz="5400" b="1" i="1" dirty="0">
              <a:solidFill>
                <a:srgbClr val="00FF00"/>
              </a:solidFill>
              <a:latin typeface="Arial Narrow" pitchFamily="42" charset="0"/>
              <a:cs typeface="Traditional Arabic" pitchFamily="10" charset="-78"/>
            </a:endParaRPr>
          </a:p>
          <a:p>
            <a:pPr algn="l" rtl="0"/>
            <a:r>
              <a:rPr lang="en-US" sz="4000" dirty="0">
                <a:solidFill>
                  <a:srgbClr val="00FFFF"/>
                </a:solidFill>
                <a:latin typeface="Arial Narrow" pitchFamily="42" charset="0"/>
                <a:cs typeface="Traditional Arabic" pitchFamily="10" charset="-78"/>
              </a:rPr>
              <a:t>1. </a:t>
            </a:r>
            <a:r>
              <a:rPr lang="en-US" sz="4000" dirty="0" smtClean="0">
                <a:solidFill>
                  <a:srgbClr val="00FFFF"/>
                </a:solidFill>
                <a:latin typeface="Arial Narrow" pitchFamily="42" charset="0"/>
                <a:cs typeface="Traditional Arabic" pitchFamily="10" charset="-78"/>
              </a:rPr>
              <a:t>TAS</a:t>
            </a:r>
            <a:endParaRPr lang="en-US" sz="4000" dirty="0">
              <a:latin typeface="Arial Narrow" pitchFamily="42" charset="0"/>
              <a:cs typeface="Traditional Arabic" pitchFamily="10" charset="-78"/>
            </a:endParaRPr>
          </a:p>
          <a:p>
            <a:pPr algn="l" rtl="0"/>
            <a:r>
              <a:rPr lang="en-US" sz="4000" dirty="0">
                <a:solidFill>
                  <a:srgbClr val="00FFFF"/>
                </a:solidFill>
                <a:latin typeface="Arial Narrow" pitchFamily="42" charset="0"/>
                <a:cs typeface="Times New Roman" pitchFamily="26" charset="0"/>
              </a:rPr>
              <a:t>2. </a:t>
            </a:r>
            <a:r>
              <a:rPr lang="en-US" sz="4000" dirty="0" smtClean="0">
                <a:solidFill>
                  <a:srgbClr val="00FFFF"/>
                </a:solidFill>
                <a:latin typeface="Arial Narrow" pitchFamily="42" charset="0"/>
                <a:cs typeface="Times New Roman" pitchFamily="26" charset="0"/>
              </a:rPr>
              <a:t>TVS</a:t>
            </a:r>
            <a:endParaRPr lang="en-US" sz="4000" dirty="0">
              <a:latin typeface="Arial Narrow" pitchFamily="42" charset="0"/>
              <a:cs typeface="Times New Roman" pitchFamily="26" charset="0"/>
            </a:endParaRPr>
          </a:p>
          <a:p>
            <a:pPr algn="l" rtl="0"/>
            <a:r>
              <a:rPr lang="en-US" sz="4000" dirty="0">
                <a:solidFill>
                  <a:srgbClr val="00FFFF"/>
                </a:solidFill>
                <a:latin typeface="Arial Narrow" pitchFamily="42" charset="0"/>
                <a:cs typeface="Traditional Arabic" pitchFamily="10" charset="-78"/>
              </a:rPr>
              <a:t>3. Saline </a:t>
            </a:r>
            <a:r>
              <a:rPr lang="en-US" sz="4000" dirty="0" err="1" smtClean="0">
                <a:solidFill>
                  <a:srgbClr val="00FFFF"/>
                </a:solidFill>
                <a:latin typeface="Arial Narrow" pitchFamily="42" charset="0"/>
                <a:cs typeface="Traditional Arabic" pitchFamily="10" charset="-78"/>
              </a:rPr>
              <a:t>sonography</a:t>
            </a:r>
            <a:endParaRPr lang="en-US" sz="4000" dirty="0">
              <a:latin typeface="Arial Narrow" pitchFamily="42" charset="0"/>
              <a:cs typeface="Traditional Arabic" pitchFamily="10" charset="-78"/>
            </a:endParaRPr>
          </a:p>
          <a:p>
            <a:pPr algn="l" rtl="0">
              <a:spcBef>
                <a:spcPct val="50000"/>
              </a:spcBef>
            </a:pPr>
            <a:endParaRPr lang="en-US" sz="4000" dirty="0"/>
          </a:p>
        </p:txBody>
      </p:sp>
      <p:pic>
        <p:nvPicPr>
          <p:cNvPr id="1026" name="Picture 2" descr="C:\Documents and Settings\Dr Yasser Orief\My Documents\My Pictures\pelvic us.jpg"/>
          <p:cNvPicPr>
            <a:picLocks noChangeAspect="1" noChangeArrowheads="1"/>
          </p:cNvPicPr>
          <p:nvPr/>
        </p:nvPicPr>
        <p:blipFill>
          <a:blip r:embed="rId3"/>
          <a:srcRect/>
          <a:stretch>
            <a:fillRect/>
          </a:stretch>
        </p:blipFill>
        <p:spPr bwMode="auto">
          <a:xfrm>
            <a:off x="6248400" y="1295400"/>
            <a:ext cx="2219325" cy="1676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27" name="Picture 3" descr="C:\Documents and Settings\Dr Yasser Orief\My Documents\My Pictures\saline us 3.jpg"/>
          <p:cNvPicPr>
            <a:picLocks noChangeAspect="1" noChangeArrowheads="1"/>
          </p:cNvPicPr>
          <p:nvPr/>
        </p:nvPicPr>
        <p:blipFill>
          <a:blip r:embed="rId4"/>
          <a:srcRect/>
          <a:stretch>
            <a:fillRect/>
          </a:stretch>
        </p:blipFill>
        <p:spPr bwMode="auto">
          <a:xfrm>
            <a:off x="6477000" y="4343400"/>
            <a:ext cx="2122800" cy="149897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28" name="Picture 4" descr="C:\Documents and Settings\Dr Yasser Orief\My Documents\My Pictures\saline us 1.jpg"/>
          <p:cNvPicPr>
            <a:picLocks noChangeAspect="1" noChangeArrowheads="1"/>
          </p:cNvPicPr>
          <p:nvPr/>
        </p:nvPicPr>
        <p:blipFill>
          <a:blip r:embed="rId5"/>
          <a:srcRect/>
          <a:stretch>
            <a:fillRect/>
          </a:stretch>
        </p:blipFill>
        <p:spPr bwMode="auto">
          <a:xfrm>
            <a:off x="3810000" y="4343400"/>
            <a:ext cx="2192400" cy="152865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Picture 5" descr="C:\Documents and Settings\Dr Yasser Orief\My Documents\My Pictures\saline us 2.jpg"/>
          <p:cNvPicPr>
            <a:picLocks noChangeAspect="1" noChangeArrowheads="1"/>
          </p:cNvPicPr>
          <p:nvPr/>
        </p:nvPicPr>
        <p:blipFill>
          <a:blip r:embed="rId6"/>
          <a:srcRect/>
          <a:stretch>
            <a:fillRect/>
          </a:stretch>
        </p:blipFill>
        <p:spPr bwMode="auto">
          <a:xfrm>
            <a:off x="914400" y="4343400"/>
            <a:ext cx="2209800" cy="1524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457200" y="0"/>
            <a:ext cx="8686800" cy="7909858"/>
          </a:xfrm>
          <a:prstGeom prst="rect">
            <a:avLst/>
          </a:prstGeom>
          <a:noFill/>
          <a:ln w="12700">
            <a:noFill/>
            <a:miter lim="800000"/>
            <a:headEnd type="none" w="sm" len="sm"/>
            <a:tailEnd type="none" w="sm" len="sm"/>
          </a:ln>
          <a:effectLst/>
        </p:spPr>
        <p:txBody>
          <a:bodyPr wrap="square">
            <a:spAutoFit/>
          </a:bodyPr>
          <a:lstStyle/>
          <a:p>
            <a:pPr algn="l" rtl="0"/>
            <a:r>
              <a:rPr lang="en-US" sz="4000" b="1" i="1" dirty="0">
                <a:solidFill>
                  <a:srgbClr val="00FF00"/>
                </a:solidFill>
                <a:latin typeface="Arial Narrow" pitchFamily="42" charset="0"/>
                <a:cs typeface="Traditional Arabic" pitchFamily="10" charset="-78"/>
              </a:rPr>
              <a:t>Endometrial </a:t>
            </a:r>
            <a:r>
              <a:rPr lang="en-US" sz="4000" b="1" i="1" dirty="0" smtClean="0">
                <a:solidFill>
                  <a:srgbClr val="00FF00"/>
                </a:solidFill>
                <a:latin typeface="Arial Narrow" pitchFamily="42" charset="0"/>
                <a:cs typeface="Traditional Arabic" pitchFamily="10" charset="-78"/>
              </a:rPr>
              <a:t>biopsy</a:t>
            </a:r>
            <a:endParaRPr lang="en-US" sz="4000" b="1" i="1" dirty="0">
              <a:solidFill>
                <a:srgbClr val="00FF00"/>
              </a:solidFill>
              <a:latin typeface="Arial Narrow" pitchFamily="42" charset="0"/>
              <a:cs typeface="Traditional Arabic" pitchFamily="10" charset="-78"/>
            </a:endParaRPr>
          </a:p>
          <a:p>
            <a:pPr algn="l" rtl="0"/>
            <a:r>
              <a:rPr lang="en-US" sz="4000" dirty="0">
                <a:solidFill>
                  <a:srgbClr val="00FFFF"/>
                </a:solidFill>
                <a:latin typeface="Arial Narrow" pitchFamily="42" charset="0"/>
                <a:cs typeface="Traditional Arabic" pitchFamily="10" charset="-78"/>
              </a:rPr>
              <a:t>Indications:</a:t>
            </a:r>
            <a:r>
              <a:rPr lang="en-US" sz="4000" dirty="0">
                <a:latin typeface="Arial Narrow" pitchFamily="42" charset="0"/>
                <a:cs typeface="Traditional Arabic" pitchFamily="10" charset="-78"/>
              </a:rPr>
              <a:t> </a:t>
            </a:r>
          </a:p>
          <a:p>
            <a:pPr algn="l" rtl="0"/>
            <a:r>
              <a:rPr lang="en-US" sz="3600" dirty="0">
                <a:latin typeface="Arial Narrow" pitchFamily="42" charset="0"/>
                <a:cs typeface="Traditional Arabic" pitchFamily="10" charset="-78"/>
              </a:rPr>
              <a:t>.</a:t>
            </a:r>
            <a:r>
              <a:rPr lang="en-US" sz="2800" dirty="0">
                <a:latin typeface="Arial Narrow" pitchFamily="42" charset="0"/>
                <a:cs typeface="Traditional Arabic" pitchFamily="10" charset="-78"/>
              </a:rPr>
              <a:t>Between </a:t>
            </a:r>
            <a:r>
              <a:rPr lang="en-US" sz="2800" dirty="0">
                <a:solidFill>
                  <a:srgbClr val="FFFF00"/>
                </a:solidFill>
                <a:latin typeface="Arial Narrow" pitchFamily="42" charset="0"/>
                <a:cs typeface="Traditional Arabic" pitchFamily="10" charset="-78"/>
              </a:rPr>
              <a:t>20 &amp; 40</a:t>
            </a:r>
          </a:p>
          <a:p>
            <a:pPr algn="l" rtl="0"/>
            <a:r>
              <a:rPr lang="en-US" sz="2800" dirty="0">
                <a:latin typeface="Arial Narrow" pitchFamily="42" charset="0"/>
                <a:cs typeface="Traditional Arabic" pitchFamily="10" charset="-78"/>
              </a:rPr>
              <a:t>.If </a:t>
            </a:r>
            <a:r>
              <a:rPr lang="en-US" sz="2800" dirty="0">
                <a:solidFill>
                  <a:srgbClr val="FFFF00"/>
                </a:solidFill>
                <a:latin typeface="Arial Narrow" pitchFamily="42" charset="0"/>
                <a:cs typeface="Traditional Arabic" pitchFamily="10" charset="-78"/>
              </a:rPr>
              <a:t>endometrial thickness on TVS is &gt;12mm</a:t>
            </a:r>
            <a:r>
              <a:rPr lang="en-US" sz="2800" dirty="0">
                <a:latin typeface="Arial Narrow" pitchFamily="42" charset="0"/>
                <a:cs typeface="Traditional Arabic" pitchFamily="10" charset="-78"/>
              </a:rPr>
              <a:t>, endometrial sample should be taken to exclude endometrial hyperplasia </a:t>
            </a:r>
            <a:r>
              <a:rPr lang="en-US" sz="2000" i="1" dirty="0">
                <a:latin typeface="Arial Narrow" pitchFamily="42" charset="0"/>
                <a:cs typeface="Traditional Arabic" pitchFamily="10" charset="-78"/>
              </a:rPr>
              <a:t>(Grade A). </a:t>
            </a:r>
            <a:endParaRPr lang="en-US" sz="2000" i="1" dirty="0" smtClean="0">
              <a:latin typeface="Arial Narrow" pitchFamily="42" charset="0"/>
              <a:cs typeface="Traditional Arabic" pitchFamily="10" charset="-78"/>
            </a:endParaRPr>
          </a:p>
          <a:p>
            <a:pPr algn="l" rtl="0"/>
            <a:r>
              <a:rPr lang="en-US" sz="2800" dirty="0" smtClean="0">
                <a:solidFill>
                  <a:srgbClr val="FFFF00"/>
                </a:solidFill>
                <a:latin typeface="Arial Narrow" pitchFamily="42" charset="0"/>
                <a:cs typeface="Traditional Arabic" pitchFamily="10" charset="-78"/>
              </a:rPr>
              <a:t>Failure</a:t>
            </a:r>
            <a:r>
              <a:rPr lang="en-US" sz="2800" dirty="0" smtClean="0">
                <a:latin typeface="Arial Narrow" pitchFamily="42" charset="0"/>
                <a:cs typeface="Traditional Arabic" pitchFamily="10" charset="-78"/>
              </a:rPr>
              <a:t> to obtain sufficient sample for H/P does not require further investigation unless the endometrial thickness is &gt;12 mm </a:t>
            </a:r>
            <a:r>
              <a:rPr lang="en-US" sz="2000" i="1" dirty="0" smtClean="0">
                <a:latin typeface="Arial Narrow" pitchFamily="42" charset="0"/>
                <a:cs typeface="Traditional Arabic" pitchFamily="10" charset="-78"/>
              </a:rPr>
              <a:t>(Grade B)</a:t>
            </a:r>
          </a:p>
          <a:p>
            <a:pPr algn="l" rtl="0"/>
            <a:r>
              <a:rPr lang="en-US" sz="4000" dirty="0" smtClean="0">
                <a:solidFill>
                  <a:srgbClr val="00FFFF"/>
                </a:solidFill>
                <a:latin typeface="Arial Narrow" pitchFamily="42" charset="0"/>
                <a:cs typeface="Traditional Arabic" pitchFamily="10" charset="-78"/>
              </a:rPr>
              <a:t>Aim</a:t>
            </a:r>
            <a:r>
              <a:rPr lang="en-US" sz="4000" dirty="0">
                <a:solidFill>
                  <a:srgbClr val="00FFFF"/>
                </a:solidFill>
                <a:latin typeface="Arial Narrow" pitchFamily="42" charset="0"/>
                <a:cs typeface="Traditional Arabic" pitchFamily="10" charset="-78"/>
              </a:rPr>
              <a:t>:</a:t>
            </a:r>
            <a:r>
              <a:rPr lang="en-US" sz="4000" dirty="0">
                <a:latin typeface="Arial Narrow" pitchFamily="42" charset="0"/>
                <a:cs typeface="Traditional Arabic" pitchFamily="10" charset="-78"/>
              </a:rPr>
              <a:t> </a:t>
            </a:r>
          </a:p>
          <a:p>
            <a:r>
              <a:rPr lang="en-US" sz="2800" dirty="0">
                <a:latin typeface="Arial Narrow" pitchFamily="42" charset="0"/>
                <a:cs typeface="Traditional Arabic" pitchFamily="10" charset="-78"/>
              </a:rPr>
              <a:t>diagnosis of the </a:t>
            </a:r>
            <a:r>
              <a:rPr lang="en-US" sz="2800" dirty="0">
                <a:solidFill>
                  <a:srgbClr val="FFFF00"/>
                </a:solidFill>
                <a:latin typeface="Arial Narrow" pitchFamily="42" charset="0"/>
                <a:cs typeface="Traditional Arabic" pitchFamily="10" charset="-78"/>
              </a:rPr>
              <a:t>type</a:t>
            </a:r>
            <a:r>
              <a:rPr lang="en-US" sz="2800" dirty="0">
                <a:latin typeface="Arial Narrow" pitchFamily="42" charset="0"/>
                <a:cs typeface="Traditional Arabic" pitchFamily="10" charset="-78"/>
              </a:rPr>
              <a:t> of the </a:t>
            </a:r>
            <a:r>
              <a:rPr lang="en-US" sz="2800" dirty="0" smtClean="0">
                <a:latin typeface="Arial Narrow" pitchFamily="42" charset="0"/>
                <a:cs typeface="Traditional Arabic" pitchFamily="10" charset="-78"/>
              </a:rPr>
              <a:t>bleeding</a:t>
            </a:r>
          </a:p>
          <a:p>
            <a:r>
              <a:rPr lang="en-US" sz="4400" dirty="0" smtClean="0">
                <a:solidFill>
                  <a:srgbClr val="00FFFF"/>
                </a:solidFill>
                <a:latin typeface="Arial Narrow" pitchFamily="42" charset="0"/>
                <a:cs typeface="Traditional Arabic" pitchFamily="10" charset="-78"/>
              </a:rPr>
              <a:t>Advantages:</a:t>
            </a:r>
            <a:r>
              <a:rPr lang="en-US" sz="4400" dirty="0" smtClean="0">
                <a:latin typeface="Arial Narrow" pitchFamily="42" charset="0"/>
                <a:cs typeface="Traditional Arabic" pitchFamily="10" charset="-78"/>
              </a:rPr>
              <a:t> </a:t>
            </a:r>
          </a:p>
          <a:p>
            <a:r>
              <a:rPr lang="en-US" sz="2800" dirty="0" smtClean="0">
                <a:latin typeface="Arial Narrow" pitchFamily="42" charset="0"/>
                <a:cs typeface="Traditional Arabic" pitchFamily="10" charset="-78"/>
              </a:rPr>
              <a:t>An adequate &amp; acceptable </a:t>
            </a:r>
            <a:r>
              <a:rPr lang="en-US" sz="2800" dirty="0" smtClean="0">
                <a:solidFill>
                  <a:srgbClr val="FFFF00"/>
                </a:solidFill>
                <a:latin typeface="Arial Narrow" pitchFamily="42" charset="0"/>
                <a:cs typeface="Traditional Arabic" pitchFamily="10" charset="-78"/>
              </a:rPr>
              <a:t>screening</a:t>
            </a:r>
            <a:r>
              <a:rPr lang="en-US" sz="2800" dirty="0" smtClean="0">
                <a:latin typeface="Arial Narrow" pitchFamily="42" charset="0"/>
                <a:cs typeface="Traditional Arabic" pitchFamily="10" charset="-78"/>
              </a:rPr>
              <a:t> procedure in females under 40 yrs</a:t>
            </a:r>
          </a:p>
          <a:p>
            <a:pPr algn="l" rtl="0"/>
            <a:endParaRPr lang="en-US" sz="2800" dirty="0" smtClean="0">
              <a:latin typeface="Arial Narrow" pitchFamily="42" charset="0"/>
              <a:cs typeface="Traditional Arabic" pitchFamily="10" charset="-78"/>
            </a:endParaRPr>
          </a:p>
          <a:p>
            <a:pPr algn="l" rtl="0"/>
            <a:endParaRPr lang="en-US" sz="2800" dirty="0" smtClean="0">
              <a:latin typeface="Arial Narrow" pitchFamily="42" charset="0"/>
              <a:cs typeface="Traditional Arabic" pitchFamily="10" charset="-78"/>
            </a:endParaRPr>
          </a:p>
          <a:p>
            <a:pPr algn="l" rtl="0"/>
            <a:endParaRPr lang="en-US" sz="2800" dirty="0" smtClean="0">
              <a:latin typeface="Arial Narrow" pitchFamily="42" charset="0"/>
              <a:cs typeface="Traditional Arabic" pitchFamily="10" charset="-78"/>
            </a:endParaRPr>
          </a:p>
          <a:p>
            <a:pPr algn="l" rtl="0"/>
            <a:endParaRPr lang="en-US" sz="2800" dirty="0">
              <a:latin typeface="Arial Narrow" pitchFamily="42" charset="0"/>
              <a:cs typeface="Traditional Arabic" pitchFamily="10" charset="-78"/>
            </a:endParaRPr>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90" name="Text Box 2"/>
          <p:cNvSpPr txBox="1">
            <a:spLocks noChangeArrowheads="1"/>
          </p:cNvSpPr>
          <p:nvPr/>
        </p:nvSpPr>
        <p:spPr bwMode="auto">
          <a:xfrm>
            <a:off x="533400" y="0"/>
            <a:ext cx="8610600" cy="3231654"/>
          </a:xfrm>
          <a:prstGeom prst="rect">
            <a:avLst/>
          </a:prstGeom>
          <a:noFill/>
          <a:ln w="12700">
            <a:noFill/>
            <a:miter lim="800000"/>
            <a:headEnd type="none" w="sm" len="sm"/>
            <a:tailEnd type="none" w="sm" len="sm"/>
          </a:ln>
          <a:effectLst/>
        </p:spPr>
        <p:txBody>
          <a:bodyPr wrap="square">
            <a:spAutoFit/>
          </a:bodyPr>
          <a:lstStyle/>
          <a:p>
            <a:pPr algn="l" rtl="0"/>
            <a:r>
              <a:rPr lang="en-US" sz="4400" dirty="0">
                <a:solidFill>
                  <a:srgbClr val="00FFFF"/>
                </a:solidFill>
                <a:latin typeface="Arial Narrow" pitchFamily="42" charset="0"/>
                <a:cs typeface="Traditional Arabic" pitchFamily="10" charset="-78"/>
              </a:rPr>
              <a:t>Methods:</a:t>
            </a:r>
            <a:r>
              <a:rPr lang="en-US" sz="4400" dirty="0">
                <a:latin typeface="Arial Narrow" pitchFamily="42" charset="0"/>
                <a:cs typeface="Traditional Arabic" pitchFamily="10" charset="-78"/>
              </a:rPr>
              <a:t> </a:t>
            </a:r>
            <a:endParaRPr lang="en-US" sz="4400" dirty="0" smtClean="0">
              <a:latin typeface="Arial Narrow" pitchFamily="42" charset="0"/>
              <a:cs typeface="Traditional Arabic" pitchFamily="10" charset="-78"/>
            </a:endParaRPr>
          </a:p>
          <a:p>
            <a:pPr algn="l" rtl="0"/>
            <a:r>
              <a:rPr lang="en-US" sz="3200" dirty="0" smtClean="0">
                <a:latin typeface="Arial Narrow" pitchFamily="42" charset="0"/>
                <a:cs typeface="Traditional Arabic" pitchFamily="10" charset="-78"/>
              </a:rPr>
              <a:t>As </a:t>
            </a:r>
            <a:r>
              <a:rPr lang="en-US" sz="3200" dirty="0">
                <a:latin typeface="Arial Narrow" pitchFamily="42" charset="0"/>
                <a:cs typeface="Traditional Arabic" pitchFamily="10" charset="-78"/>
              </a:rPr>
              <a:t>an </a:t>
            </a:r>
            <a:r>
              <a:rPr lang="en-US" sz="3200" dirty="0">
                <a:solidFill>
                  <a:srgbClr val="FFFF00"/>
                </a:solidFill>
                <a:latin typeface="Arial Narrow" pitchFamily="42" charset="0"/>
                <a:cs typeface="Traditional Arabic" pitchFamily="10" charset="-78"/>
              </a:rPr>
              <a:t>outpatient procedure</a:t>
            </a:r>
            <a:r>
              <a:rPr lang="en-US" sz="3200" dirty="0">
                <a:latin typeface="Arial Narrow" pitchFamily="42" charset="0"/>
                <a:cs typeface="Traditional Arabic" pitchFamily="10" charset="-78"/>
              </a:rPr>
              <a:t>, without general anesthesia.</a:t>
            </a:r>
          </a:p>
          <a:p>
            <a:pPr algn="l" rtl="0"/>
            <a:r>
              <a:rPr lang="en-US" sz="3200" dirty="0">
                <a:latin typeface="Arial Narrow" pitchFamily="42" charset="0"/>
                <a:cs typeface="Traditional Arabic" pitchFamily="10" charset="-78"/>
              </a:rPr>
              <a:t>1.Pipelle curette</a:t>
            </a:r>
          </a:p>
          <a:p>
            <a:pPr algn="l" rtl="0"/>
            <a:r>
              <a:rPr lang="en-US" sz="3200" dirty="0">
                <a:latin typeface="Arial Narrow" pitchFamily="42" charset="0"/>
                <a:cs typeface="Traditional Arabic" pitchFamily="10" charset="-78"/>
              </a:rPr>
              <a:t>2.Sharman curette, </a:t>
            </a:r>
            <a:r>
              <a:rPr lang="en-US" sz="3200" dirty="0" err="1">
                <a:latin typeface="Arial Narrow" pitchFamily="42" charset="0"/>
                <a:cs typeface="Traditional Arabic" pitchFamily="10" charset="-78"/>
              </a:rPr>
              <a:t>Gravlee</a:t>
            </a:r>
            <a:r>
              <a:rPr lang="en-US" sz="3200" dirty="0">
                <a:latin typeface="Arial Narrow" pitchFamily="42" charset="0"/>
                <a:cs typeface="Traditional Arabic" pitchFamily="10" charset="-78"/>
              </a:rPr>
              <a:t> jet washer, </a:t>
            </a:r>
            <a:r>
              <a:rPr lang="en-US" sz="3200" dirty="0" err="1">
                <a:latin typeface="Arial Narrow" pitchFamily="42" charset="0"/>
                <a:cs typeface="Traditional Arabic" pitchFamily="10" charset="-78"/>
              </a:rPr>
              <a:t>Isac</a:t>
            </a:r>
            <a:r>
              <a:rPr lang="en-US" sz="3200" dirty="0">
                <a:latin typeface="Arial Narrow" pitchFamily="42" charset="0"/>
                <a:cs typeface="Traditional Arabic" pitchFamily="10" charset="-78"/>
              </a:rPr>
              <a:t> cell sampler</a:t>
            </a:r>
          </a:p>
          <a:p>
            <a:pPr algn="l" rtl="0"/>
            <a:r>
              <a:rPr lang="en-US" sz="3200" dirty="0">
                <a:latin typeface="Arial Narrow" pitchFamily="42" charset="0"/>
                <a:cs typeface="Traditional Arabic" pitchFamily="10" charset="-78"/>
              </a:rPr>
              <a:t>3.Accrette</a:t>
            </a:r>
          </a:p>
          <a:p>
            <a:pPr algn="l" rtl="0"/>
            <a:r>
              <a:rPr lang="en-US" sz="3200" dirty="0">
                <a:latin typeface="Arial Narrow" pitchFamily="42" charset="0"/>
                <a:cs typeface="Traditional Arabic" pitchFamily="10" charset="-78"/>
              </a:rPr>
              <a:t>4.vabra </a:t>
            </a:r>
            <a:r>
              <a:rPr lang="en-US" sz="3200" dirty="0" smtClean="0">
                <a:latin typeface="Arial Narrow" pitchFamily="42" charset="0"/>
                <a:cs typeface="Traditional Arabic" pitchFamily="10" charset="-78"/>
              </a:rPr>
              <a:t>aspirator</a:t>
            </a:r>
            <a:endParaRPr lang="en-US" sz="3200" dirty="0">
              <a:latin typeface="Arial Narrow" pitchFamily="42" charset="0"/>
              <a:cs typeface="Traditional Arabic" pitchFamily="10" charset="-78"/>
            </a:endParaRPr>
          </a:p>
        </p:txBody>
      </p:sp>
      <p:pic>
        <p:nvPicPr>
          <p:cNvPr id="3" name="Picture 2" descr="C:\My Documents\endocurrete.jpg"/>
          <p:cNvPicPr>
            <a:picLocks noChangeAspect="1" noChangeArrowheads="1"/>
          </p:cNvPicPr>
          <p:nvPr/>
        </p:nvPicPr>
        <p:blipFill>
          <a:blip r:embed="rId2"/>
          <a:srcRect/>
          <a:stretch>
            <a:fillRect/>
          </a:stretch>
        </p:blipFill>
        <p:spPr bwMode="auto">
          <a:xfrm>
            <a:off x="838200" y="4038600"/>
            <a:ext cx="1752600" cy="1676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Picture 2" descr="C:\Documents and Settings\Dr Yasser Orief\My Documents\My Pictures\vabra 1.jpg"/>
          <p:cNvPicPr>
            <a:picLocks noChangeAspect="1" noChangeArrowheads="1"/>
          </p:cNvPicPr>
          <p:nvPr/>
        </p:nvPicPr>
        <p:blipFill>
          <a:blip r:embed="rId3"/>
          <a:srcRect/>
          <a:stretch>
            <a:fillRect/>
          </a:stretch>
        </p:blipFill>
        <p:spPr bwMode="auto">
          <a:xfrm>
            <a:off x="6477000" y="4267200"/>
            <a:ext cx="2181639" cy="142602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Picture 3" descr="C:\Documents and Settings\Dr Yasser Orief\My Documents\My Pictures\pipelle.jpg"/>
          <p:cNvPicPr>
            <a:picLocks noChangeAspect="1" noChangeArrowheads="1"/>
          </p:cNvPicPr>
          <p:nvPr/>
        </p:nvPicPr>
        <p:blipFill>
          <a:blip r:embed="rId4"/>
          <a:srcRect/>
          <a:stretch>
            <a:fillRect/>
          </a:stretch>
        </p:blipFill>
        <p:spPr bwMode="auto">
          <a:xfrm>
            <a:off x="3733800" y="4114800"/>
            <a:ext cx="1600200" cy="1676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381000" y="0"/>
            <a:ext cx="8763000" cy="7355860"/>
          </a:xfrm>
          <a:prstGeom prst="rect">
            <a:avLst/>
          </a:prstGeom>
          <a:noFill/>
          <a:ln w="12700">
            <a:noFill/>
            <a:miter lim="800000"/>
            <a:headEnd type="none" w="sm" len="sm"/>
            <a:tailEnd type="none" w="sm" len="sm"/>
          </a:ln>
          <a:effectLst/>
        </p:spPr>
        <p:txBody>
          <a:bodyPr wrap="square">
            <a:spAutoFit/>
          </a:bodyPr>
          <a:lstStyle/>
          <a:p>
            <a:pPr algn="l" rtl="0"/>
            <a:r>
              <a:rPr lang="en-US" sz="4800" b="1" i="1" dirty="0">
                <a:solidFill>
                  <a:srgbClr val="00FF00"/>
                </a:solidFill>
                <a:latin typeface="Arial Narrow" pitchFamily="42" charset="0"/>
                <a:cs typeface="Traditional Arabic" pitchFamily="10" charset="-78"/>
              </a:rPr>
              <a:t>D &amp; </a:t>
            </a:r>
            <a:r>
              <a:rPr lang="en-US" sz="4800" b="1" i="1" dirty="0" smtClean="0">
                <a:solidFill>
                  <a:srgbClr val="00FF00"/>
                </a:solidFill>
                <a:latin typeface="Arial Narrow" pitchFamily="42" charset="0"/>
                <a:cs typeface="Traditional Arabic" pitchFamily="10" charset="-78"/>
              </a:rPr>
              <a:t>C</a:t>
            </a:r>
            <a:endParaRPr lang="en-US" sz="4800" b="1" i="1" dirty="0">
              <a:solidFill>
                <a:srgbClr val="00FF00"/>
              </a:solidFill>
              <a:latin typeface="Arial Narrow" pitchFamily="42" charset="0"/>
              <a:cs typeface="Traditional Arabic" pitchFamily="10" charset="-78"/>
            </a:endParaRPr>
          </a:p>
          <a:p>
            <a:pPr algn="l" rtl="0"/>
            <a:r>
              <a:rPr lang="en-US" sz="4000" dirty="0">
                <a:solidFill>
                  <a:srgbClr val="00FFFF"/>
                </a:solidFill>
                <a:latin typeface="Arial Narrow" pitchFamily="42" charset="0"/>
                <a:cs typeface="Traditional Arabic" pitchFamily="10" charset="-78"/>
              </a:rPr>
              <a:t>Indications:</a:t>
            </a:r>
            <a:endParaRPr lang="en-US" sz="4000" dirty="0">
              <a:latin typeface="Arial Narrow" pitchFamily="42" charset="0"/>
              <a:cs typeface="Traditional Arabic" pitchFamily="10" charset="-78"/>
            </a:endParaRPr>
          </a:p>
          <a:p>
            <a:pPr algn="l" rtl="0"/>
            <a:r>
              <a:rPr lang="en-US" sz="3200" dirty="0">
                <a:latin typeface="Arial Narrow" pitchFamily="42" charset="0"/>
                <a:cs typeface="Traditional Arabic" pitchFamily="10" charset="-78"/>
              </a:rPr>
              <a:t>1. Mandatory </a:t>
            </a:r>
            <a:r>
              <a:rPr lang="en-US" sz="3200" dirty="0">
                <a:solidFill>
                  <a:srgbClr val="FFFF00"/>
                </a:solidFill>
                <a:latin typeface="Arial Narrow" pitchFamily="42" charset="0"/>
                <a:cs typeface="Traditional Arabic" pitchFamily="10" charset="-78"/>
              </a:rPr>
              <a:t>after 4o yrs </a:t>
            </a:r>
          </a:p>
          <a:p>
            <a:pPr algn="l" rtl="0"/>
            <a:r>
              <a:rPr lang="en-US" sz="3200" dirty="0">
                <a:latin typeface="Arial Narrow" pitchFamily="42" charset="0"/>
                <a:cs typeface="Traditional Arabic" pitchFamily="10" charset="-78"/>
              </a:rPr>
              <a:t>2. </a:t>
            </a:r>
            <a:r>
              <a:rPr lang="en-US" sz="3200" dirty="0">
                <a:solidFill>
                  <a:srgbClr val="FFFF00"/>
                </a:solidFill>
                <a:latin typeface="Arial Narrow" pitchFamily="42" charset="0"/>
                <a:cs typeface="Traditional Arabic" pitchFamily="10" charset="-78"/>
              </a:rPr>
              <a:t>Persistent or recurrent </a:t>
            </a:r>
            <a:r>
              <a:rPr lang="en-US" sz="3200" dirty="0">
                <a:latin typeface="Arial Narrow" pitchFamily="42" charset="0"/>
                <a:cs typeface="Traditional Arabic" pitchFamily="10" charset="-78"/>
              </a:rPr>
              <a:t>bleeding between 20 &amp; 40 yrs</a:t>
            </a:r>
          </a:p>
          <a:p>
            <a:pPr algn="l" rtl="0"/>
            <a:r>
              <a:rPr lang="en-US" sz="4000" dirty="0">
                <a:solidFill>
                  <a:srgbClr val="00FFFF"/>
                </a:solidFill>
                <a:latin typeface="Arial Narrow" pitchFamily="42" charset="0"/>
                <a:cs typeface="Traditional Arabic" pitchFamily="10" charset="-78"/>
              </a:rPr>
              <a:t>Aim:</a:t>
            </a:r>
            <a:endParaRPr lang="en-US" sz="4000" dirty="0">
              <a:latin typeface="Arial Narrow" pitchFamily="42" charset="0"/>
              <a:cs typeface="Traditional Arabic" pitchFamily="10" charset="-78"/>
            </a:endParaRPr>
          </a:p>
          <a:p>
            <a:pPr algn="l" rtl="0"/>
            <a:r>
              <a:rPr lang="en-US" sz="3200" dirty="0">
                <a:latin typeface="Arial Narrow" pitchFamily="42" charset="0"/>
                <a:cs typeface="Traditional Arabic" pitchFamily="10" charset="-78"/>
              </a:rPr>
              <a:t>1.Diagnosis of </a:t>
            </a:r>
            <a:r>
              <a:rPr lang="en-US" sz="3200" i="1" dirty="0">
                <a:solidFill>
                  <a:srgbClr val="FFC000"/>
                </a:solidFill>
                <a:latin typeface="Arial Narrow" pitchFamily="42" charset="0"/>
                <a:cs typeface="Traditional Arabic" pitchFamily="10" charset="-78"/>
              </a:rPr>
              <a:t>organic </a:t>
            </a:r>
            <a:r>
              <a:rPr lang="en-US" sz="3200" i="1" dirty="0" smtClean="0">
                <a:solidFill>
                  <a:srgbClr val="FFC000"/>
                </a:solidFill>
                <a:latin typeface="Arial Narrow" pitchFamily="42" charset="0"/>
                <a:cs typeface="Traditional Arabic" pitchFamily="10" charset="-78"/>
              </a:rPr>
              <a:t>dis</a:t>
            </a:r>
            <a:r>
              <a:rPr lang="en-US" sz="3200" dirty="0" smtClean="0">
                <a:solidFill>
                  <a:srgbClr val="FFC000"/>
                </a:solidFill>
                <a:latin typeface="Arial Narrow" pitchFamily="42" charset="0"/>
                <a:cs typeface="Traditional Arabic" pitchFamily="10" charset="-78"/>
              </a:rPr>
              <a:t>ease</a:t>
            </a:r>
            <a:endParaRPr lang="en-US" sz="2800" dirty="0">
              <a:latin typeface="Arial Narrow" pitchFamily="42" charset="0"/>
              <a:cs typeface="Traditional Arabic" pitchFamily="10" charset="-78"/>
            </a:endParaRPr>
          </a:p>
          <a:p>
            <a:r>
              <a:rPr lang="en-US" sz="3200" dirty="0">
                <a:latin typeface="Arial Narrow" pitchFamily="42" charset="0"/>
                <a:cs typeface="Traditional Arabic" pitchFamily="10" charset="-78"/>
              </a:rPr>
              <a:t>2.Diagnosis of the </a:t>
            </a:r>
            <a:r>
              <a:rPr lang="en-US" sz="3200" i="1" dirty="0">
                <a:solidFill>
                  <a:srgbClr val="FFC000"/>
                </a:solidFill>
                <a:latin typeface="Arial Narrow" pitchFamily="42" charset="0"/>
                <a:cs typeface="Traditional Arabic" pitchFamily="10" charset="-78"/>
              </a:rPr>
              <a:t>type of the </a:t>
            </a:r>
            <a:r>
              <a:rPr lang="en-US" sz="3200" i="1" dirty="0" err="1" smtClean="0">
                <a:solidFill>
                  <a:srgbClr val="FFC000"/>
                </a:solidFill>
                <a:latin typeface="Arial Narrow" pitchFamily="42" charset="0"/>
                <a:cs typeface="Traditional Arabic" pitchFamily="10" charset="-78"/>
              </a:rPr>
              <a:t>endometrium</a:t>
            </a:r>
            <a:endParaRPr lang="en-US" sz="3200" i="1" dirty="0" smtClean="0">
              <a:solidFill>
                <a:srgbClr val="FFC000"/>
              </a:solidFill>
              <a:latin typeface="Arial Narrow" pitchFamily="42" charset="0"/>
              <a:cs typeface="Traditional Arabic" pitchFamily="10" charset="-78"/>
            </a:endParaRPr>
          </a:p>
          <a:p>
            <a:r>
              <a:rPr lang="en-US" sz="3200" dirty="0" smtClean="0">
                <a:latin typeface="Arial Narrow" pitchFamily="42" charset="0"/>
                <a:cs typeface="Traditional Arabic" pitchFamily="10" charset="-78"/>
              </a:rPr>
              <a:t>3</a:t>
            </a:r>
            <a:r>
              <a:rPr lang="en-US" sz="3200" i="1" dirty="0" smtClean="0">
                <a:solidFill>
                  <a:srgbClr val="FFC000"/>
                </a:solidFill>
                <a:latin typeface="Arial Narrow" pitchFamily="42" charset="0"/>
                <a:cs typeface="Traditional Arabic" pitchFamily="10" charset="-78"/>
              </a:rPr>
              <a:t>.Arrest </a:t>
            </a:r>
            <a:r>
              <a:rPr lang="en-US" sz="3200" dirty="0" smtClean="0">
                <a:latin typeface="Arial Narrow" pitchFamily="42" charset="0"/>
                <a:cs typeface="Traditional Arabic" pitchFamily="10" charset="-78"/>
              </a:rPr>
              <a:t>of the bleeding</a:t>
            </a:r>
          </a:p>
          <a:p>
            <a:r>
              <a:rPr lang="en-US" sz="4000" dirty="0" smtClean="0">
                <a:solidFill>
                  <a:srgbClr val="00FFFF"/>
                </a:solidFill>
                <a:latin typeface="Arial Narrow" pitchFamily="42" charset="0"/>
                <a:cs typeface="Traditional Arabic" pitchFamily="10" charset="-78"/>
              </a:rPr>
              <a:t>Disadvantages:</a:t>
            </a:r>
            <a:r>
              <a:rPr lang="en-US" sz="4000" dirty="0" smtClean="0">
                <a:latin typeface="Arial Narrow" pitchFamily="42" charset="0"/>
                <a:cs typeface="Traditional Arabic" pitchFamily="10" charset="-78"/>
              </a:rPr>
              <a:t> </a:t>
            </a:r>
          </a:p>
          <a:p>
            <a:r>
              <a:rPr lang="en-US" sz="3200" dirty="0" smtClean="0">
                <a:latin typeface="Arial Narrow" pitchFamily="42" charset="0"/>
                <a:cs typeface="Traditional Arabic" pitchFamily="10" charset="-78"/>
              </a:rPr>
              <a:t>1.</a:t>
            </a:r>
            <a:r>
              <a:rPr lang="en-US" sz="3200" dirty="0" smtClean="0">
                <a:solidFill>
                  <a:srgbClr val="FFC000"/>
                </a:solidFill>
                <a:latin typeface="Arial Narrow" pitchFamily="42" charset="0"/>
                <a:cs typeface="Traditional Arabic" pitchFamily="10" charset="-78"/>
              </a:rPr>
              <a:t>Small lesions </a:t>
            </a:r>
            <a:r>
              <a:rPr lang="en-US" sz="3200" dirty="0" smtClean="0">
                <a:latin typeface="Arial Narrow" pitchFamily="42" charset="0"/>
                <a:cs typeface="Traditional Arabic" pitchFamily="10" charset="-78"/>
              </a:rPr>
              <a:t>can be missed</a:t>
            </a:r>
          </a:p>
          <a:p>
            <a:r>
              <a:rPr lang="en-US" sz="3200" dirty="0" smtClean="0">
                <a:latin typeface="Arial Narrow" pitchFamily="42" charset="0"/>
                <a:cs typeface="Traditional Arabic" pitchFamily="10" charset="-78"/>
              </a:rPr>
              <a:t>2.The </a:t>
            </a:r>
            <a:r>
              <a:rPr lang="en-US" sz="3200" dirty="0" smtClean="0">
                <a:solidFill>
                  <a:srgbClr val="FFC000"/>
                </a:solidFill>
                <a:latin typeface="Arial Narrow" pitchFamily="42" charset="0"/>
                <a:cs typeface="Traditional Arabic" pitchFamily="10" charset="-78"/>
              </a:rPr>
              <a:t>sensitivity</a:t>
            </a:r>
            <a:r>
              <a:rPr lang="en-US" sz="3200" dirty="0" smtClean="0">
                <a:latin typeface="Arial Narrow" pitchFamily="42" charset="0"/>
                <a:cs typeface="Traditional Arabic" pitchFamily="10" charset="-78"/>
              </a:rPr>
              <a:t> of detecting intrauterine pathology is only 65% </a:t>
            </a:r>
          </a:p>
          <a:p>
            <a:pPr algn="l" rtl="0"/>
            <a:endParaRPr lang="en-US" sz="3200" i="1" dirty="0" smtClean="0">
              <a:solidFill>
                <a:srgbClr val="FFC000"/>
              </a:solidFill>
              <a:latin typeface="Arial Narrow" pitchFamily="42" charset="0"/>
              <a:cs typeface="Traditional Arabic" pitchFamily="10" charset="-78"/>
            </a:endParaRPr>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Text Box 2"/>
          <p:cNvSpPr txBox="1">
            <a:spLocks noChangeArrowheads="1"/>
          </p:cNvSpPr>
          <p:nvPr/>
        </p:nvSpPr>
        <p:spPr bwMode="auto">
          <a:xfrm>
            <a:off x="533400" y="685800"/>
            <a:ext cx="5715000" cy="5539978"/>
          </a:xfrm>
          <a:prstGeom prst="rect">
            <a:avLst/>
          </a:prstGeom>
          <a:noFill/>
          <a:ln w="12700">
            <a:noFill/>
            <a:miter lim="800000"/>
            <a:headEnd type="none" w="sm" len="sm"/>
            <a:tailEnd type="none" w="sm" len="sm"/>
          </a:ln>
          <a:effectLst/>
        </p:spPr>
        <p:txBody>
          <a:bodyPr wrap="square">
            <a:spAutoFit/>
          </a:bodyPr>
          <a:lstStyle/>
          <a:p>
            <a:pPr algn="l" rtl="0">
              <a:spcBef>
                <a:spcPct val="50000"/>
              </a:spcBef>
            </a:pPr>
            <a:r>
              <a:rPr lang="en-US" sz="4800" b="1" dirty="0">
                <a:solidFill>
                  <a:srgbClr val="66FF33"/>
                </a:solidFill>
                <a:latin typeface="Arial" pitchFamily="34" charset="0"/>
                <a:cs typeface="Arial" pitchFamily="34" charset="0"/>
              </a:rPr>
              <a:t>Fractional </a:t>
            </a:r>
            <a:r>
              <a:rPr lang="en-US" sz="4800" b="1" dirty="0" err="1" smtClean="0">
                <a:solidFill>
                  <a:srgbClr val="66FF33"/>
                </a:solidFill>
                <a:latin typeface="Arial" pitchFamily="34" charset="0"/>
                <a:cs typeface="Arial" pitchFamily="34" charset="0"/>
              </a:rPr>
              <a:t>curretage</a:t>
            </a:r>
            <a:endParaRPr lang="en-US" sz="4800" b="1" dirty="0">
              <a:latin typeface="Arial" pitchFamily="34" charset="0"/>
              <a:cs typeface="Arial" pitchFamily="34" charset="0"/>
            </a:endParaRPr>
          </a:p>
          <a:p>
            <a:pPr algn="l" rtl="0">
              <a:spcBef>
                <a:spcPct val="50000"/>
              </a:spcBef>
            </a:pPr>
            <a:r>
              <a:rPr lang="en-US" sz="4000" dirty="0">
                <a:solidFill>
                  <a:srgbClr val="00FFFF"/>
                </a:solidFill>
                <a:latin typeface="Arial" pitchFamily="34" charset="0"/>
                <a:cs typeface="Arial" pitchFamily="34" charset="0"/>
              </a:rPr>
              <a:t>Indication:</a:t>
            </a:r>
            <a:r>
              <a:rPr lang="en-US" sz="4000" dirty="0">
                <a:latin typeface="Arial" pitchFamily="34" charset="0"/>
                <a:cs typeface="Arial" pitchFamily="34" charset="0"/>
              </a:rPr>
              <a:t> </a:t>
            </a:r>
            <a:r>
              <a:rPr lang="en-US" sz="3600" dirty="0">
                <a:latin typeface="Arial" pitchFamily="34" charset="0"/>
                <a:cs typeface="Arial" pitchFamily="34" charset="0"/>
              </a:rPr>
              <a:t>&gt;40 yrs</a:t>
            </a:r>
          </a:p>
          <a:p>
            <a:pPr algn="l" rtl="0">
              <a:spcBef>
                <a:spcPct val="50000"/>
              </a:spcBef>
            </a:pPr>
            <a:r>
              <a:rPr lang="en-US" sz="4000" dirty="0">
                <a:solidFill>
                  <a:srgbClr val="00FFFF"/>
                </a:solidFill>
                <a:latin typeface="Arial" pitchFamily="34" charset="0"/>
                <a:cs typeface="Arial" pitchFamily="34" charset="0"/>
              </a:rPr>
              <a:t>Method:</a:t>
            </a:r>
            <a:r>
              <a:rPr lang="en-US" sz="4000" dirty="0">
                <a:latin typeface="Arial" pitchFamily="34" charset="0"/>
                <a:cs typeface="Arial" pitchFamily="34" charset="0"/>
              </a:rPr>
              <a:t> </a:t>
            </a:r>
            <a:r>
              <a:rPr lang="en-US" sz="3600" dirty="0">
                <a:latin typeface="Arial" pitchFamily="34" charset="0"/>
                <a:cs typeface="Arial" pitchFamily="34" charset="0"/>
              </a:rPr>
              <a:t>3 samples</a:t>
            </a:r>
            <a:r>
              <a:rPr lang="en-US" sz="3600" dirty="0" smtClean="0">
                <a:latin typeface="Arial" pitchFamily="34" charset="0"/>
                <a:cs typeface="Arial" pitchFamily="34" charset="0"/>
              </a:rPr>
              <a:t>:</a:t>
            </a:r>
          </a:p>
          <a:p>
            <a:pPr algn="l" rtl="0">
              <a:spcBef>
                <a:spcPct val="50000"/>
              </a:spcBef>
              <a:buFont typeface="Arial" pitchFamily="34" charset="0"/>
              <a:buChar char="•"/>
            </a:pPr>
            <a:r>
              <a:rPr lang="en-US" sz="3600" i="1" dirty="0" smtClean="0">
                <a:solidFill>
                  <a:srgbClr val="FFFF00"/>
                </a:solidFill>
                <a:latin typeface="Arial" pitchFamily="34" charset="0"/>
                <a:cs typeface="Arial" pitchFamily="34" charset="0"/>
              </a:rPr>
              <a:t> </a:t>
            </a:r>
            <a:r>
              <a:rPr lang="en-US" sz="2800" i="1" dirty="0" err="1">
                <a:solidFill>
                  <a:srgbClr val="FFFF00"/>
                </a:solidFill>
                <a:latin typeface="Arial" pitchFamily="34" charset="0"/>
                <a:cs typeface="Arial" pitchFamily="34" charset="0"/>
              </a:rPr>
              <a:t>endocervical</a:t>
            </a:r>
            <a:r>
              <a:rPr lang="en-US" sz="2800" i="1" dirty="0" smtClean="0">
                <a:solidFill>
                  <a:srgbClr val="FFFF00"/>
                </a:solidFill>
                <a:latin typeface="Arial" pitchFamily="34" charset="0"/>
                <a:cs typeface="Arial" pitchFamily="34" charset="0"/>
              </a:rPr>
              <a:t>,</a:t>
            </a:r>
          </a:p>
          <a:p>
            <a:pPr algn="l" rtl="0">
              <a:spcBef>
                <a:spcPct val="50000"/>
              </a:spcBef>
              <a:buFont typeface="Arial" pitchFamily="34" charset="0"/>
              <a:buChar char="•"/>
            </a:pPr>
            <a:r>
              <a:rPr lang="en-US" sz="2800" i="1" dirty="0" smtClean="0">
                <a:solidFill>
                  <a:srgbClr val="FFFF00"/>
                </a:solidFill>
                <a:latin typeface="Arial" pitchFamily="34" charset="0"/>
                <a:cs typeface="Arial" pitchFamily="34" charset="0"/>
              </a:rPr>
              <a:t> lower </a:t>
            </a:r>
            <a:r>
              <a:rPr lang="en-US" sz="2800" i="1" dirty="0">
                <a:solidFill>
                  <a:srgbClr val="FFFF00"/>
                </a:solidFill>
                <a:latin typeface="Arial" pitchFamily="34" charset="0"/>
                <a:cs typeface="Arial" pitchFamily="34" charset="0"/>
              </a:rPr>
              <a:t>segment </a:t>
            </a:r>
            <a:endParaRPr lang="en-US" sz="2800" i="1" dirty="0" smtClean="0">
              <a:solidFill>
                <a:srgbClr val="FFFF00"/>
              </a:solidFill>
              <a:latin typeface="Arial" pitchFamily="34" charset="0"/>
              <a:cs typeface="Arial" pitchFamily="34" charset="0"/>
            </a:endParaRPr>
          </a:p>
          <a:p>
            <a:pPr algn="l" rtl="0">
              <a:spcBef>
                <a:spcPct val="50000"/>
              </a:spcBef>
              <a:buFont typeface="Arial" pitchFamily="34" charset="0"/>
              <a:buChar char="•"/>
            </a:pPr>
            <a:r>
              <a:rPr lang="en-US" sz="2800" i="1" dirty="0" smtClean="0">
                <a:solidFill>
                  <a:srgbClr val="FFFF00"/>
                </a:solidFill>
                <a:latin typeface="Arial" pitchFamily="34" charset="0"/>
                <a:cs typeface="Arial" pitchFamily="34" charset="0"/>
              </a:rPr>
              <a:t>&amp; upper </a:t>
            </a:r>
            <a:r>
              <a:rPr lang="en-US" sz="2800" i="1" dirty="0">
                <a:solidFill>
                  <a:srgbClr val="FFFF00"/>
                </a:solidFill>
                <a:latin typeface="Arial" pitchFamily="34" charset="0"/>
                <a:cs typeface="Arial" pitchFamily="34" charset="0"/>
              </a:rPr>
              <a:t>segment</a:t>
            </a:r>
          </a:p>
        </p:txBody>
      </p:sp>
      <p:pic>
        <p:nvPicPr>
          <p:cNvPr id="3075" name="Picture 3" descr="C:\Documents and Settings\Dr Yasser Orief\My Documents\My Pictures\D&amp;C.jpg"/>
          <p:cNvPicPr>
            <a:picLocks noChangeAspect="1" noChangeArrowheads="1"/>
          </p:cNvPicPr>
          <p:nvPr/>
        </p:nvPicPr>
        <p:blipFill>
          <a:blip r:embed="rId2"/>
          <a:srcRect/>
          <a:stretch>
            <a:fillRect/>
          </a:stretch>
        </p:blipFill>
        <p:spPr bwMode="auto">
          <a:xfrm>
            <a:off x="6019800" y="1981200"/>
            <a:ext cx="2514600" cy="2438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533400" y="609600"/>
            <a:ext cx="5105400" cy="5201424"/>
          </a:xfrm>
          <a:prstGeom prst="rect">
            <a:avLst/>
          </a:prstGeom>
          <a:noFill/>
          <a:ln w="12700">
            <a:noFill/>
            <a:miter lim="800000"/>
            <a:headEnd type="none" w="sm" len="sm"/>
            <a:tailEnd type="none" w="sm" len="sm"/>
          </a:ln>
          <a:effectLst/>
        </p:spPr>
        <p:txBody>
          <a:bodyPr wrap="square">
            <a:spAutoFit/>
          </a:bodyPr>
          <a:lstStyle/>
          <a:p>
            <a:pPr algn="l" rtl="0"/>
            <a:r>
              <a:rPr lang="en-US" sz="5400" b="1" i="1" dirty="0">
                <a:solidFill>
                  <a:srgbClr val="00FF00"/>
                </a:solidFill>
                <a:latin typeface="Arial Narrow" pitchFamily="42" charset="0"/>
                <a:cs typeface="Traditional Arabic" pitchFamily="10" charset="-78"/>
              </a:rPr>
              <a:t>Hysteroscopy:</a:t>
            </a:r>
          </a:p>
          <a:p>
            <a:pPr algn="l" rtl="0"/>
            <a:r>
              <a:rPr lang="en-US" sz="5400" dirty="0">
                <a:solidFill>
                  <a:srgbClr val="00FFFF"/>
                </a:solidFill>
                <a:latin typeface="Arial Narrow" pitchFamily="42" charset="0"/>
                <a:cs typeface="Traditional Arabic" pitchFamily="10" charset="-78"/>
              </a:rPr>
              <a:t>Indications:</a:t>
            </a:r>
            <a:r>
              <a:rPr lang="en-US" sz="5400" dirty="0">
                <a:latin typeface="Arial Narrow" pitchFamily="42" charset="0"/>
                <a:cs typeface="Traditional Arabic" pitchFamily="10" charset="-78"/>
              </a:rPr>
              <a:t> </a:t>
            </a:r>
          </a:p>
          <a:p>
            <a:pPr algn="l" rtl="0"/>
            <a:r>
              <a:rPr lang="en-US" sz="3200" dirty="0">
                <a:latin typeface="Arial Narrow" pitchFamily="42" charset="0"/>
                <a:cs typeface="Traditional Arabic" pitchFamily="10" charset="-78"/>
              </a:rPr>
              <a:t>Mandatory after </a:t>
            </a:r>
            <a:r>
              <a:rPr lang="en-US" sz="3200" dirty="0">
                <a:solidFill>
                  <a:srgbClr val="FFFF00"/>
                </a:solidFill>
                <a:latin typeface="Arial Narrow" pitchFamily="42" charset="0"/>
                <a:cs typeface="Traditional Arabic" pitchFamily="10" charset="-78"/>
              </a:rPr>
              <a:t>40</a:t>
            </a:r>
            <a:r>
              <a:rPr lang="en-US" sz="3200" dirty="0">
                <a:latin typeface="Arial Narrow" pitchFamily="42" charset="0"/>
                <a:cs typeface="Traditional Arabic" pitchFamily="10" charset="-78"/>
              </a:rPr>
              <a:t> </a:t>
            </a:r>
            <a:r>
              <a:rPr lang="en-US" sz="3200" dirty="0" smtClean="0">
                <a:latin typeface="Arial Narrow" pitchFamily="42" charset="0"/>
                <a:cs typeface="Traditional Arabic" pitchFamily="10" charset="-78"/>
              </a:rPr>
              <a:t>yrs</a:t>
            </a:r>
          </a:p>
          <a:p>
            <a:pPr algn="l" rtl="0"/>
            <a:endParaRPr lang="en-US" sz="3200" dirty="0">
              <a:latin typeface="Arial Narrow" pitchFamily="42" charset="0"/>
              <a:cs typeface="Traditional Arabic" pitchFamily="10" charset="-78"/>
            </a:endParaRPr>
          </a:p>
          <a:p>
            <a:pPr algn="l" rtl="0"/>
            <a:r>
              <a:rPr lang="en-US" sz="3200" dirty="0">
                <a:latin typeface="Arial Narrow" pitchFamily="42" charset="0"/>
                <a:cs typeface="Traditional Arabic" pitchFamily="10" charset="-78"/>
              </a:rPr>
              <a:t>1. Erratic menstrual bleeding</a:t>
            </a:r>
          </a:p>
          <a:p>
            <a:pPr algn="l" rtl="0"/>
            <a:r>
              <a:rPr lang="en-US" sz="3200" dirty="0">
                <a:latin typeface="Arial Narrow" pitchFamily="42" charset="0"/>
                <a:cs typeface="Traditional Arabic" pitchFamily="10" charset="-78"/>
              </a:rPr>
              <a:t>2. Failed medical treatment</a:t>
            </a:r>
          </a:p>
          <a:p>
            <a:pPr algn="l" rtl="0"/>
            <a:r>
              <a:rPr lang="en-US" sz="3200" dirty="0">
                <a:latin typeface="Arial Narrow" pitchFamily="42" charset="0"/>
                <a:cs typeface="Traditional Arabic" pitchFamily="10" charset="-78"/>
              </a:rPr>
              <a:t>3. TVS suggestive of intrauterine pathology e.g. polyp, fibroid </a:t>
            </a:r>
            <a:r>
              <a:rPr lang="en-US" sz="2400" i="1" dirty="0">
                <a:latin typeface="Arial Narrow" pitchFamily="42" charset="0"/>
                <a:cs typeface="Traditional Arabic" pitchFamily="10" charset="-78"/>
              </a:rPr>
              <a:t>(Grade B)</a:t>
            </a:r>
          </a:p>
        </p:txBody>
      </p:sp>
      <p:pic>
        <p:nvPicPr>
          <p:cNvPr id="4102" name="Picture 6" descr="C:\Documents and Settings\Dr Yasser Orief\My Documents\My Pictures\hystroscope1.jpg"/>
          <p:cNvPicPr>
            <a:picLocks noChangeAspect="1" noChangeArrowheads="1"/>
          </p:cNvPicPr>
          <p:nvPr/>
        </p:nvPicPr>
        <p:blipFill>
          <a:blip r:embed="rId2"/>
          <a:srcRect/>
          <a:stretch>
            <a:fillRect/>
          </a:stretch>
        </p:blipFill>
        <p:spPr bwMode="auto">
          <a:xfrm>
            <a:off x="6172200" y="457200"/>
            <a:ext cx="1943100" cy="1524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4103" name="Picture 7" descr="C:\Documents and Settings\Dr Yasser Orief\My Documents\My Pictures\hystroscope 2.jpg"/>
          <p:cNvPicPr>
            <a:picLocks noChangeAspect="1" noChangeArrowheads="1"/>
          </p:cNvPicPr>
          <p:nvPr/>
        </p:nvPicPr>
        <p:blipFill>
          <a:blip r:embed="rId3"/>
          <a:srcRect/>
          <a:stretch>
            <a:fillRect/>
          </a:stretch>
        </p:blipFill>
        <p:spPr bwMode="auto">
          <a:xfrm>
            <a:off x="6172200" y="4724400"/>
            <a:ext cx="2057400" cy="1524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4104" name="Picture 8" descr="C:\Documents and Settings\Dr Yasser Orief\My Documents\My Pictures\hystroscope 3.jpg"/>
          <p:cNvPicPr>
            <a:picLocks noChangeAspect="1" noChangeArrowheads="1"/>
          </p:cNvPicPr>
          <p:nvPr/>
        </p:nvPicPr>
        <p:blipFill>
          <a:blip r:embed="rId4"/>
          <a:srcRect/>
          <a:stretch>
            <a:fillRect/>
          </a:stretch>
        </p:blipFill>
        <p:spPr bwMode="auto">
          <a:xfrm>
            <a:off x="6096000" y="2667000"/>
            <a:ext cx="2133600" cy="1447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3" name="Rectangle 5"/>
          <p:cNvSpPr>
            <a:spLocks noGrp="1" noChangeArrowheads="1"/>
          </p:cNvSpPr>
          <p:nvPr>
            <p:ph type="title"/>
          </p:nvPr>
        </p:nvSpPr>
        <p:spPr/>
        <p:txBody>
          <a:bodyPr/>
          <a:lstStyle/>
          <a:p>
            <a:r>
              <a:rPr lang="en-US" dirty="0">
                <a:latin typeface="Arial" pitchFamily="34" charset="0"/>
                <a:cs typeface="Arial" pitchFamily="34" charset="0"/>
              </a:rPr>
              <a:t>Case 1</a:t>
            </a:r>
          </a:p>
        </p:txBody>
      </p:sp>
      <p:sp>
        <p:nvSpPr>
          <p:cNvPr id="89095" name="Rectangle 7"/>
          <p:cNvSpPr>
            <a:spLocks noGrp="1" noChangeArrowheads="1"/>
          </p:cNvSpPr>
          <p:nvPr>
            <p:ph type="body" sz="half" idx="2"/>
          </p:nvPr>
        </p:nvSpPr>
        <p:spPr>
          <a:xfrm>
            <a:off x="3470275" y="1827213"/>
            <a:ext cx="5213350" cy="4114800"/>
          </a:xfrm>
        </p:spPr>
        <p:txBody>
          <a:bodyPr/>
          <a:lstStyle/>
          <a:p>
            <a:pPr algn="l" rtl="0"/>
            <a:r>
              <a:rPr lang="en-US" sz="2100" dirty="0" smtClean="0">
                <a:latin typeface="Arial" pitchFamily="34" charset="0"/>
                <a:cs typeface="Arial" pitchFamily="34" charset="0"/>
              </a:rPr>
              <a:t>C/O </a:t>
            </a:r>
            <a:r>
              <a:rPr lang="en-US" sz="2100" dirty="0">
                <a:latin typeface="Arial" pitchFamily="34" charset="0"/>
                <a:cs typeface="Arial" pitchFamily="34" charset="0"/>
              </a:rPr>
              <a:t>Irregular menses x 6 months</a:t>
            </a:r>
          </a:p>
          <a:p>
            <a:pPr algn="l" rtl="0"/>
            <a:r>
              <a:rPr lang="en-US" sz="2100" dirty="0">
                <a:latin typeface="Arial" pitchFamily="34" charset="0"/>
                <a:cs typeface="Arial" pitchFamily="34" charset="0"/>
              </a:rPr>
              <a:t>23 </a:t>
            </a:r>
            <a:r>
              <a:rPr lang="en-US" sz="2100" dirty="0" err="1">
                <a:latin typeface="Arial" pitchFamily="34" charset="0"/>
                <a:cs typeface="Arial" pitchFamily="34" charset="0"/>
              </a:rPr>
              <a:t>yo</a:t>
            </a:r>
            <a:r>
              <a:rPr lang="en-US" sz="2100" dirty="0">
                <a:latin typeface="Arial" pitchFamily="34" charset="0"/>
                <a:cs typeface="Arial" pitchFamily="34" charset="0"/>
              </a:rPr>
              <a:t> G1P1</a:t>
            </a:r>
          </a:p>
          <a:p>
            <a:pPr algn="l" rtl="0"/>
            <a:r>
              <a:rPr lang="en-US" sz="2100" dirty="0">
                <a:latin typeface="Arial" pitchFamily="34" charset="0"/>
                <a:cs typeface="Arial" pitchFamily="34" charset="0"/>
              </a:rPr>
              <a:t>2 menses in past 6 months, heavier and longer than normal.</a:t>
            </a:r>
          </a:p>
          <a:p>
            <a:pPr algn="l" rtl="0"/>
            <a:r>
              <a:rPr lang="en-US" sz="2100" dirty="0">
                <a:latin typeface="Arial" pitchFamily="34" charset="0"/>
                <a:cs typeface="Arial" pitchFamily="34" charset="0"/>
              </a:rPr>
              <a:t>Menses previously regular since menarche</a:t>
            </a:r>
          </a:p>
          <a:p>
            <a:pPr algn="l" rtl="0"/>
            <a:r>
              <a:rPr lang="en-US" sz="2100" dirty="0">
                <a:latin typeface="Arial" pitchFamily="34" charset="0"/>
                <a:cs typeface="Arial" pitchFamily="34" charset="0"/>
              </a:rPr>
              <a:t>No contraception x 3 years, desires pregnancy</a:t>
            </a:r>
          </a:p>
          <a:p>
            <a:pPr algn="l" rtl="0"/>
            <a:r>
              <a:rPr lang="en-US" sz="2100" dirty="0" smtClean="0">
                <a:latin typeface="Arial" pitchFamily="34" charset="0"/>
                <a:cs typeface="Arial" pitchFamily="34" charset="0"/>
              </a:rPr>
              <a:t>15 kg weight </a:t>
            </a:r>
            <a:r>
              <a:rPr lang="en-US" sz="2100" dirty="0">
                <a:latin typeface="Arial" pitchFamily="34" charset="0"/>
                <a:cs typeface="Arial" pitchFamily="34" charset="0"/>
              </a:rPr>
              <a:t>gain since birth of 3 year old daughter </a:t>
            </a:r>
          </a:p>
          <a:p>
            <a:pPr algn="l" rtl="0"/>
            <a:endParaRPr lang="en-US" sz="2100" dirty="0">
              <a:latin typeface="Arial" pitchFamily="34" charset="0"/>
              <a:cs typeface="Arial" pitchFamily="34" charset="0"/>
            </a:endParaRPr>
          </a:p>
        </p:txBody>
      </p:sp>
      <p:pic>
        <p:nvPicPr>
          <p:cNvPr id="89096" name="Picture 8" descr="woman7"/>
          <p:cNvPicPr>
            <a:picLocks noGrp="1" noChangeAspect="1" noChangeArrowheads="1"/>
          </p:cNvPicPr>
          <p:nvPr>
            <p:ph sz="half" idx="1"/>
          </p:nvPr>
        </p:nvPicPr>
        <p:blipFill>
          <a:blip r:embed="rId2"/>
          <a:srcRect/>
          <a:stretch>
            <a:fillRect/>
          </a:stretch>
        </p:blipFill>
        <p:spPr>
          <a:xfrm>
            <a:off x="685800" y="2057400"/>
            <a:ext cx="2428875" cy="3084513"/>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304800" y="0"/>
            <a:ext cx="8839200" cy="8894743"/>
          </a:xfrm>
          <a:prstGeom prst="rect">
            <a:avLst/>
          </a:prstGeom>
          <a:noFill/>
          <a:ln w="12700">
            <a:noFill/>
            <a:miter lim="800000"/>
            <a:headEnd type="none" w="sm" len="sm"/>
            <a:tailEnd type="none" w="sm" len="sm"/>
          </a:ln>
          <a:effectLst/>
        </p:spPr>
        <p:txBody>
          <a:bodyPr wrap="square">
            <a:spAutoFit/>
          </a:bodyPr>
          <a:lstStyle/>
          <a:p>
            <a:pPr algn="l" rtl="0"/>
            <a:r>
              <a:rPr lang="en-US" sz="4400" dirty="0">
                <a:solidFill>
                  <a:srgbClr val="00FFFF"/>
                </a:solidFill>
                <a:latin typeface="Arial Narrow" pitchFamily="42" charset="0"/>
                <a:cs typeface="Traditional Arabic" pitchFamily="10" charset="-78"/>
              </a:rPr>
              <a:t>Advantages over D &amp;C</a:t>
            </a:r>
          </a:p>
          <a:p>
            <a:pPr algn="l" rtl="0"/>
            <a:r>
              <a:rPr lang="en-US" sz="3200" dirty="0">
                <a:latin typeface="Arial Narrow" pitchFamily="42" charset="0"/>
                <a:cs typeface="Traditional Arabic" pitchFamily="10" charset="-78"/>
              </a:rPr>
              <a:t>1.The </a:t>
            </a:r>
            <a:r>
              <a:rPr lang="en-US" sz="3200" dirty="0">
                <a:solidFill>
                  <a:srgbClr val="FFC000"/>
                </a:solidFill>
                <a:latin typeface="Arial Narrow" pitchFamily="42" charset="0"/>
                <a:cs typeface="Traditional Arabic" pitchFamily="10" charset="-78"/>
              </a:rPr>
              <a:t>whole uterine cavity </a:t>
            </a:r>
            <a:r>
              <a:rPr lang="en-US" sz="3200" dirty="0">
                <a:latin typeface="Arial Narrow" pitchFamily="42" charset="0"/>
                <a:cs typeface="Traditional Arabic" pitchFamily="10" charset="-78"/>
              </a:rPr>
              <a:t>can be visualized </a:t>
            </a:r>
          </a:p>
          <a:p>
            <a:pPr algn="l" rtl="0"/>
            <a:r>
              <a:rPr lang="en-US" sz="3200" dirty="0">
                <a:latin typeface="Arial Narrow" pitchFamily="42" charset="0"/>
                <a:cs typeface="Traditional Arabic" pitchFamily="10" charset="-78"/>
              </a:rPr>
              <a:t>2.</a:t>
            </a:r>
            <a:r>
              <a:rPr lang="en-US" sz="3200" dirty="0">
                <a:solidFill>
                  <a:srgbClr val="FFC000"/>
                </a:solidFill>
                <a:latin typeface="Arial Narrow" pitchFamily="42" charset="0"/>
                <a:cs typeface="Traditional Arabic" pitchFamily="10" charset="-78"/>
              </a:rPr>
              <a:t>Very small  lesions </a:t>
            </a:r>
            <a:r>
              <a:rPr lang="en-US" sz="3200" dirty="0">
                <a:latin typeface="Arial Narrow" pitchFamily="42" charset="0"/>
                <a:cs typeface="Traditional Arabic" pitchFamily="10" charset="-78"/>
              </a:rPr>
              <a:t>such as polyps can be identified &amp; </a:t>
            </a:r>
            <a:r>
              <a:rPr lang="en-US" sz="3200" dirty="0" smtClean="0">
                <a:latin typeface="Arial Narrow" pitchFamily="42" charset="0"/>
                <a:cs typeface="Traditional Arabic" pitchFamily="10" charset="-78"/>
              </a:rPr>
              <a:t>biopsied </a:t>
            </a:r>
            <a:r>
              <a:rPr lang="en-US" sz="3200" dirty="0">
                <a:latin typeface="Arial Narrow" pitchFamily="42" charset="0"/>
                <a:cs typeface="Traditional Arabic" pitchFamily="10" charset="-78"/>
              </a:rPr>
              <a:t>or removed</a:t>
            </a:r>
          </a:p>
          <a:p>
            <a:pPr algn="l" rtl="0"/>
            <a:r>
              <a:rPr lang="en-US" sz="3200" dirty="0">
                <a:latin typeface="Arial Narrow" pitchFamily="42" charset="0"/>
                <a:cs typeface="Traditional Arabic" pitchFamily="10" charset="-78"/>
              </a:rPr>
              <a:t>3.Bleeding from </a:t>
            </a:r>
            <a:r>
              <a:rPr lang="en-US" sz="3200" dirty="0">
                <a:solidFill>
                  <a:srgbClr val="FFC000"/>
                </a:solidFill>
                <a:latin typeface="Arial Narrow" pitchFamily="42" charset="0"/>
                <a:cs typeface="Traditional Arabic" pitchFamily="10" charset="-78"/>
              </a:rPr>
              <a:t>ruptured </a:t>
            </a:r>
            <a:r>
              <a:rPr lang="en-US" sz="3200" dirty="0" err="1">
                <a:solidFill>
                  <a:srgbClr val="FFC000"/>
                </a:solidFill>
                <a:latin typeface="Arial Narrow" pitchFamily="42" charset="0"/>
                <a:cs typeface="Traditional Arabic" pitchFamily="10" charset="-78"/>
              </a:rPr>
              <a:t>venules</a:t>
            </a:r>
            <a:r>
              <a:rPr lang="en-US" sz="3200" dirty="0">
                <a:solidFill>
                  <a:srgbClr val="FFC000"/>
                </a:solidFill>
                <a:latin typeface="Arial Narrow" pitchFamily="42" charset="0"/>
                <a:cs typeface="Traditional Arabic" pitchFamily="10" charset="-78"/>
              </a:rPr>
              <a:t> &amp; </a:t>
            </a:r>
            <a:r>
              <a:rPr lang="en-US" sz="3200" dirty="0" err="1">
                <a:solidFill>
                  <a:srgbClr val="FFC000"/>
                </a:solidFill>
                <a:latin typeface="Arial Narrow" pitchFamily="42" charset="0"/>
                <a:cs typeface="Traditional Arabic" pitchFamily="10" charset="-78"/>
              </a:rPr>
              <a:t>echymoses</a:t>
            </a:r>
            <a:r>
              <a:rPr lang="en-US" sz="3200" dirty="0">
                <a:solidFill>
                  <a:srgbClr val="FFC000"/>
                </a:solidFill>
                <a:latin typeface="Arial Narrow" pitchFamily="42" charset="0"/>
                <a:cs typeface="Traditional Arabic" pitchFamily="10" charset="-78"/>
              </a:rPr>
              <a:t> </a:t>
            </a:r>
            <a:r>
              <a:rPr lang="en-US" sz="3200" dirty="0">
                <a:latin typeface="Arial Narrow" pitchFamily="42" charset="0"/>
                <a:cs typeface="Traditional Arabic" pitchFamily="10" charset="-78"/>
              </a:rPr>
              <a:t>can be readily identified</a:t>
            </a:r>
          </a:p>
          <a:p>
            <a:pPr algn="l" rtl="0"/>
            <a:r>
              <a:rPr lang="en-US" sz="3200" dirty="0">
                <a:latin typeface="Arial Narrow" pitchFamily="42" charset="0"/>
                <a:cs typeface="Traditional Arabic" pitchFamily="10" charset="-78"/>
              </a:rPr>
              <a:t>4.The </a:t>
            </a:r>
            <a:r>
              <a:rPr lang="en-US" sz="3200" dirty="0">
                <a:solidFill>
                  <a:srgbClr val="FFC000"/>
                </a:solidFill>
                <a:latin typeface="Arial Narrow" pitchFamily="42" charset="0"/>
                <a:cs typeface="Traditional Arabic" pitchFamily="10" charset="-78"/>
              </a:rPr>
              <a:t>sensitivity </a:t>
            </a:r>
            <a:r>
              <a:rPr lang="en-US" sz="3200" dirty="0">
                <a:latin typeface="Arial Narrow" pitchFamily="42" charset="0"/>
                <a:cs typeface="Traditional Arabic" pitchFamily="10" charset="-78"/>
              </a:rPr>
              <a:t>in detecting intrauterine pathology is 98% </a:t>
            </a:r>
          </a:p>
          <a:p>
            <a:r>
              <a:rPr lang="en-US" sz="3200" dirty="0">
                <a:latin typeface="Arial Narrow" pitchFamily="42" charset="0"/>
                <a:cs typeface="Traditional Arabic" pitchFamily="10" charset="-78"/>
              </a:rPr>
              <a:t>5.</a:t>
            </a:r>
            <a:r>
              <a:rPr lang="en-US" sz="3200" dirty="0">
                <a:solidFill>
                  <a:srgbClr val="FFC000"/>
                </a:solidFill>
                <a:latin typeface="Arial Narrow" pitchFamily="42" charset="0"/>
                <a:cs typeface="Traditional Arabic" pitchFamily="10" charset="-78"/>
              </a:rPr>
              <a:t>Outpatient </a:t>
            </a:r>
            <a:r>
              <a:rPr lang="en-US" sz="3200" dirty="0" smtClean="0">
                <a:latin typeface="Arial Narrow" pitchFamily="42" charset="0"/>
                <a:cs typeface="Traditional Arabic" pitchFamily="10" charset="-78"/>
              </a:rPr>
              <a:t>procedure</a:t>
            </a:r>
          </a:p>
          <a:p>
            <a:endParaRPr lang="en-US" sz="3200" dirty="0" smtClean="0">
              <a:solidFill>
                <a:srgbClr val="00FFFF"/>
              </a:solidFill>
              <a:latin typeface="Arial Narrow" pitchFamily="42" charset="0"/>
              <a:cs typeface="Traditional Arabic" pitchFamily="10" charset="-78"/>
            </a:endParaRPr>
          </a:p>
          <a:p>
            <a:r>
              <a:rPr lang="en-US" sz="4400" dirty="0" smtClean="0">
                <a:solidFill>
                  <a:srgbClr val="00FFFF"/>
                </a:solidFill>
                <a:latin typeface="Arial Narrow" pitchFamily="42" charset="0"/>
                <a:cs typeface="Traditional Arabic" pitchFamily="10" charset="-78"/>
              </a:rPr>
              <a:t>Disadvantages</a:t>
            </a:r>
          </a:p>
          <a:p>
            <a:r>
              <a:rPr lang="en-US" sz="3200" dirty="0" smtClean="0">
                <a:latin typeface="Arial Narrow" pitchFamily="42" charset="0"/>
                <a:cs typeface="Traditional Arabic" pitchFamily="10" charset="-78"/>
              </a:rPr>
              <a:t>1.</a:t>
            </a:r>
            <a:r>
              <a:rPr lang="en-US" sz="3200" dirty="0" smtClean="0">
                <a:solidFill>
                  <a:srgbClr val="FFC000"/>
                </a:solidFill>
                <a:latin typeface="Arial Narrow" pitchFamily="42" charset="0"/>
                <a:cs typeface="Traditional Arabic" pitchFamily="10" charset="-78"/>
              </a:rPr>
              <a:t>Cost </a:t>
            </a:r>
            <a:r>
              <a:rPr lang="en-US" sz="3200" dirty="0" smtClean="0">
                <a:latin typeface="Arial Narrow" pitchFamily="42" charset="0"/>
                <a:cs typeface="Traditional Arabic" pitchFamily="10" charset="-78"/>
              </a:rPr>
              <a:t>of the apparatus</a:t>
            </a:r>
          </a:p>
          <a:p>
            <a:r>
              <a:rPr lang="en-US" sz="3200" dirty="0" smtClean="0">
                <a:latin typeface="Arial Narrow" pitchFamily="42" charset="0"/>
                <a:cs typeface="Traditional Arabic" pitchFamily="10" charset="-78"/>
              </a:rPr>
              <a:t>2.Lack of availability or </a:t>
            </a:r>
            <a:r>
              <a:rPr lang="en-US" sz="3200" dirty="0" smtClean="0">
                <a:solidFill>
                  <a:srgbClr val="FFC000"/>
                </a:solidFill>
                <a:latin typeface="Arial Narrow" pitchFamily="42" charset="0"/>
                <a:cs typeface="Traditional Arabic" pitchFamily="10" charset="-78"/>
              </a:rPr>
              <a:t>experience</a:t>
            </a:r>
          </a:p>
          <a:p>
            <a:pPr algn="l" rtl="0"/>
            <a:endParaRPr lang="en-US" sz="3200" dirty="0" smtClean="0">
              <a:latin typeface="Arial Narrow" pitchFamily="42" charset="0"/>
              <a:cs typeface="Traditional Arabic" pitchFamily="10" charset="-78"/>
            </a:endParaRPr>
          </a:p>
          <a:p>
            <a:pPr algn="l" rtl="0"/>
            <a:endParaRPr lang="en-US" sz="3200" dirty="0" smtClean="0">
              <a:latin typeface="Arial Narrow" pitchFamily="42" charset="0"/>
              <a:cs typeface="Traditional Arabic" pitchFamily="10" charset="-78"/>
            </a:endParaRPr>
          </a:p>
          <a:p>
            <a:pPr algn="l" rtl="0"/>
            <a:endParaRPr lang="en-US" sz="3200" dirty="0" smtClean="0">
              <a:latin typeface="Arial Narrow" pitchFamily="42" charset="0"/>
              <a:cs typeface="Traditional Arabic" pitchFamily="10" charset="-78"/>
            </a:endParaRPr>
          </a:p>
          <a:p>
            <a:pPr algn="l" rtl="0"/>
            <a:endParaRPr lang="en-US" sz="3200" dirty="0" smtClean="0">
              <a:latin typeface="Arial Narrow" pitchFamily="42" charset="0"/>
              <a:cs typeface="Traditional Arabic" pitchFamily="10" charset="-78"/>
            </a:endParaRPr>
          </a:p>
          <a:p>
            <a:pPr algn="l" rtl="0"/>
            <a:endParaRPr lang="en-US" sz="3200" dirty="0">
              <a:latin typeface="Arial Narrow" pitchFamily="42" charset="0"/>
              <a:cs typeface="Traditional Arabic" pitchFamily="10" charset="-78"/>
            </a:endParaRPr>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2514600"/>
            <a:ext cx="7246792" cy="923330"/>
          </a:xfrm>
          <a:prstGeom prst="rect">
            <a:avLst/>
          </a:prstGeom>
          <a:noFill/>
        </p:spPr>
        <p:txBody>
          <a:bodyPr wrap="none" lIns="91440" tIns="45720" rIns="91440" bIns="45720">
            <a:spAutoFit/>
          </a:bodyPr>
          <a:lstStyle/>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Diagnostic algorithm</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09600" y="0"/>
            <a:ext cx="7772400" cy="1143000"/>
          </a:xfrm>
        </p:spPr>
        <p:txBody>
          <a:bodyPr/>
          <a:lstStyle/>
          <a:p>
            <a:r>
              <a:rPr lang="en-US" b="1" dirty="0">
                <a:solidFill>
                  <a:schemeClr val="accent2"/>
                </a:solidFill>
                <a:latin typeface="Arial" pitchFamily="34" charset="0"/>
                <a:cs typeface="Arial" pitchFamily="34" charset="0"/>
              </a:rPr>
              <a:t>Evaluation</a:t>
            </a:r>
            <a:r>
              <a:rPr lang="en-US" sz="3600" b="1" dirty="0">
                <a:latin typeface="Arial" pitchFamily="34" charset="0"/>
                <a:cs typeface="Arial" pitchFamily="34" charset="0"/>
              </a:rPr>
              <a:t> </a:t>
            </a:r>
          </a:p>
        </p:txBody>
      </p:sp>
      <p:sp>
        <p:nvSpPr>
          <p:cNvPr id="22531" name="Rectangle 3"/>
          <p:cNvSpPr>
            <a:spLocks noGrp="1" noChangeArrowheads="1"/>
          </p:cNvSpPr>
          <p:nvPr>
            <p:ph type="body" idx="1"/>
          </p:nvPr>
        </p:nvSpPr>
        <p:spPr>
          <a:xfrm>
            <a:off x="685800" y="1295400"/>
            <a:ext cx="7772400" cy="4800600"/>
          </a:xfrm>
        </p:spPr>
        <p:txBody>
          <a:bodyPr/>
          <a:lstStyle/>
          <a:p>
            <a:pPr lvl="1" algn="l" rtl="0"/>
            <a:r>
              <a:rPr lang="en-US" dirty="0">
                <a:latin typeface="Arial" pitchFamily="34" charset="0"/>
                <a:cs typeface="Arial" pitchFamily="34" charset="0"/>
              </a:rPr>
              <a:t>Tests</a:t>
            </a:r>
          </a:p>
          <a:p>
            <a:pPr lvl="1" algn="l" rtl="0"/>
            <a:r>
              <a:rPr lang="en-US" dirty="0">
                <a:latin typeface="Arial" pitchFamily="34" charset="0"/>
                <a:cs typeface="Arial" pitchFamily="34" charset="0"/>
              </a:rPr>
              <a:t>Choices are extensive </a:t>
            </a:r>
          </a:p>
          <a:p>
            <a:pPr lvl="1" algn="l" rtl="0"/>
            <a:r>
              <a:rPr lang="en-US" dirty="0">
                <a:latin typeface="Arial" pitchFamily="34" charset="0"/>
                <a:cs typeface="Arial" pitchFamily="34" charset="0"/>
              </a:rPr>
              <a:t>Not practical or cost effective to do every test</a:t>
            </a:r>
          </a:p>
          <a:p>
            <a:pPr lvl="1" algn="l" rtl="0"/>
            <a:r>
              <a:rPr lang="en-US" dirty="0">
                <a:latin typeface="Arial" pitchFamily="34" charset="0"/>
                <a:cs typeface="Arial" pitchFamily="34" charset="0"/>
              </a:rPr>
              <a:t>They are not used as general screening tests for all women with DUB.</a:t>
            </a:r>
          </a:p>
          <a:p>
            <a:pPr lvl="1" algn="l" rtl="0"/>
            <a:r>
              <a:rPr lang="en-US" dirty="0">
                <a:latin typeface="Arial" pitchFamily="34" charset="0"/>
                <a:cs typeface="Arial" pitchFamily="34" charset="0"/>
              </a:rPr>
              <a:t>Selection should be tailored to suspected causes from the history and </a:t>
            </a:r>
            <a:r>
              <a:rPr lang="en-US" dirty="0" smtClean="0">
                <a:latin typeface="Arial" pitchFamily="34" charset="0"/>
                <a:cs typeface="Arial" pitchFamily="34" charset="0"/>
              </a:rPr>
              <a:t>physical exam.</a:t>
            </a:r>
            <a:endParaRPr lang="en-US" dirty="0">
              <a:latin typeface="Arial" pitchFamily="34" charset="0"/>
              <a:cs typeface="Arial" pitchFamily="34" charset="0"/>
            </a:endParaRPr>
          </a:p>
          <a:p>
            <a:pPr lvl="1" algn="l" rtl="0"/>
            <a:r>
              <a:rPr lang="en-US" dirty="0">
                <a:latin typeface="Arial" pitchFamily="34" charset="0"/>
                <a:cs typeface="Arial" pitchFamily="34" charset="0"/>
              </a:rPr>
              <a:t>Stepwise process should be </a:t>
            </a:r>
            <a:r>
              <a:rPr lang="en-US" dirty="0" smtClean="0">
                <a:latin typeface="Arial" pitchFamily="34" charset="0"/>
                <a:cs typeface="Arial" pitchFamily="34" charset="0"/>
              </a:rPr>
              <a:t>considered</a:t>
            </a:r>
            <a:endParaRPr lang="en-US" dirty="0">
              <a:latin typeface="Arial" pitchFamily="34" charset="0"/>
              <a:cs typeface="Arial" pitchFamily="34" charset="0"/>
            </a:endParaRPr>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0"/>
            <a:ext cx="7772400" cy="1143000"/>
          </a:xfrm>
        </p:spPr>
        <p:txBody>
          <a:bodyPr/>
          <a:lstStyle/>
          <a:p>
            <a:pPr algn="r" rtl="0"/>
            <a:r>
              <a:rPr lang="en-US" sz="3600">
                <a:latin typeface="Arial" pitchFamily="34" charset="0"/>
                <a:cs typeface="Arial" pitchFamily="34" charset="0"/>
              </a:rPr>
              <a:t> </a:t>
            </a:r>
          </a:p>
        </p:txBody>
      </p:sp>
      <p:sp>
        <p:nvSpPr>
          <p:cNvPr id="23555" name="Rectangle 3"/>
          <p:cNvSpPr>
            <a:spLocks noGrp="1" noChangeArrowheads="1"/>
          </p:cNvSpPr>
          <p:nvPr>
            <p:ph type="body" idx="1"/>
          </p:nvPr>
        </p:nvSpPr>
        <p:spPr>
          <a:xfrm>
            <a:off x="685800" y="228600"/>
            <a:ext cx="7772400" cy="5867400"/>
          </a:xfrm>
        </p:spPr>
        <p:txBody>
          <a:bodyPr/>
          <a:lstStyle/>
          <a:p>
            <a:pPr algn="l" rtl="0"/>
            <a:endParaRPr lang="en-US" sz="3600">
              <a:latin typeface="Arial" pitchFamily="34" charset="0"/>
              <a:cs typeface="Arial" pitchFamily="34" charset="0"/>
            </a:endParaRPr>
          </a:p>
          <a:p>
            <a:pPr algn="l" rtl="0"/>
            <a:r>
              <a:rPr lang="en-US" sz="3600">
                <a:latin typeface="Arial" pitchFamily="34" charset="0"/>
                <a:cs typeface="Arial" pitchFamily="34" charset="0"/>
              </a:rPr>
              <a:t>Step One:</a:t>
            </a:r>
            <a:r>
              <a:rPr lang="en-US">
                <a:latin typeface="Arial" pitchFamily="34" charset="0"/>
                <a:cs typeface="Arial" pitchFamily="34" charset="0"/>
              </a:rPr>
              <a:t> </a:t>
            </a:r>
          </a:p>
          <a:p>
            <a:pPr lvl="1" algn="l" rtl="0"/>
            <a:r>
              <a:rPr lang="en-US">
                <a:latin typeface="Arial" pitchFamily="34" charset="0"/>
                <a:cs typeface="Arial" pitchFamily="34" charset="0"/>
              </a:rPr>
              <a:t>Rapid assessment of vital signs</a:t>
            </a:r>
          </a:p>
          <a:p>
            <a:pPr lvl="2" algn="l" rtl="0"/>
            <a:r>
              <a:rPr lang="en-US">
                <a:latin typeface="Arial" pitchFamily="34" charset="0"/>
                <a:cs typeface="Arial" pitchFamily="34" charset="0"/>
              </a:rPr>
              <a:t>Hemodynamically stable</a:t>
            </a:r>
          </a:p>
          <a:p>
            <a:pPr lvl="2" algn="l" rtl="0"/>
            <a:r>
              <a:rPr lang="en-US">
                <a:latin typeface="Arial" pitchFamily="34" charset="0"/>
                <a:cs typeface="Arial" pitchFamily="34" charset="0"/>
              </a:rPr>
              <a:t>Hemodynamically unstable</a:t>
            </a:r>
          </a:p>
          <a:p>
            <a:pPr lvl="3" algn="l" rtl="0"/>
            <a:endParaRPr lang="en-US" sz="1600">
              <a:latin typeface="Arial" pitchFamily="34" charset="0"/>
              <a:cs typeface="Arial" pitchFamily="34" charset="0"/>
            </a:endParaRPr>
          </a:p>
          <a:p>
            <a:pPr lvl="1" algn="l" rtl="0"/>
            <a:endParaRPr lang="en-US">
              <a:latin typeface="Arial" pitchFamily="34" charset="0"/>
              <a:cs typeface="Arial" pitchFamily="34" charset="0"/>
            </a:endParaRPr>
          </a:p>
          <a:p>
            <a:pPr algn="l" rtl="0"/>
            <a:r>
              <a:rPr lang="en-US" sz="3600">
                <a:latin typeface="Arial" pitchFamily="34" charset="0"/>
                <a:cs typeface="Arial" pitchFamily="34" charset="0"/>
              </a:rPr>
              <a:t>Step Two:  </a:t>
            </a:r>
            <a:r>
              <a:rPr lang="en-US" sz="2400">
                <a:latin typeface="Arial" pitchFamily="34" charset="0"/>
                <a:cs typeface="Arial" pitchFamily="34" charset="0"/>
              </a:rPr>
              <a:t>(simultaneous with step 1)</a:t>
            </a:r>
          </a:p>
          <a:p>
            <a:pPr lvl="1" algn="l" rtl="0"/>
            <a:r>
              <a:rPr lang="en-US">
                <a:latin typeface="Arial" pitchFamily="34" charset="0"/>
                <a:cs typeface="Arial" pitchFamily="34" charset="0"/>
              </a:rPr>
              <a:t>Baseline CBC, quantitative beta hCG</a:t>
            </a:r>
            <a:endParaRPr lang="en-US" sz="2000">
              <a:latin typeface="Arial" pitchFamily="34" charset="0"/>
              <a:cs typeface="Arial" pitchFamily="34" charset="0"/>
            </a:endParaRPr>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r" rtl="0"/>
            <a:r>
              <a:rPr lang="en-US">
                <a:latin typeface="Arial" pitchFamily="34" charset="0"/>
                <a:cs typeface="Arial" pitchFamily="34" charset="0"/>
              </a:rPr>
              <a:t> </a:t>
            </a:r>
          </a:p>
        </p:txBody>
      </p:sp>
      <p:sp>
        <p:nvSpPr>
          <p:cNvPr id="24579" name="Rectangle 3"/>
          <p:cNvSpPr>
            <a:spLocks noGrp="1" noChangeArrowheads="1"/>
          </p:cNvSpPr>
          <p:nvPr>
            <p:ph type="body" idx="1"/>
          </p:nvPr>
        </p:nvSpPr>
        <p:spPr>
          <a:xfrm>
            <a:off x="685800" y="304800"/>
            <a:ext cx="7772400" cy="5791200"/>
          </a:xfrm>
        </p:spPr>
        <p:txBody>
          <a:bodyPr/>
          <a:lstStyle/>
          <a:p>
            <a:pPr algn="l" rtl="0"/>
            <a:endParaRPr lang="en-US" sz="3600">
              <a:latin typeface="Arial" pitchFamily="34" charset="0"/>
              <a:cs typeface="Arial" pitchFamily="34" charset="0"/>
            </a:endParaRPr>
          </a:p>
          <a:p>
            <a:pPr algn="l" rtl="0"/>
            <a:r>
              <a:rPr lang="en-US" sz="3600">
                <a:latin typeface="Arial" pitchFamily="34" charset="0"/>
                <a:cs typeface="Arial" pitchFamily="34" charset="0"/>
              </a:rPr>
              <a:t>Step Three (adolescents):</a:t>
            </a:r>
            <a:r>
              <a:rPr lang="en-US">
                <a:latin typeface="Arial" pitchFamily="34" charset="0"/>
                <a:cs typeface="Arial" pitchFamily="34" charset="0"/>
              </a:rPr>
              <a:t> </a:t>
            </a:r>
          </a:p>
          <a:p>
            <a:pPr lvl="1" algn="l" rtl="0"/>
            <a:r>
              <a:rPr lang="en-US">
                <a:latin typeface="Arial" pitchFamily="34" charset="0"/>
                <a:cs typeface="Arial" pitchFamily="34" charset="0"/>
              </a:rPr>
              <a:t>Low risk for intracavitary or cancerous lesion</a:t>
            </a:r>
          </a:p>
          <a:p>
            <a:pPr lvl="1" algn="l" rtl="0"/>
            <a:r>
              <a:rPr lang="en-US">
                <a:latin typeface="Arial" pitchFamily="34" charset="0"/>
                <a:cs typeface="Arial" pitchFamily="34" charset="0"/>
              </a:rPr>
              <a:t>High coagulopathy risk</a:t>
            </a:r>
          </a:p>
          <a:p>
            <a:pPr lvl="2" algn="l" rtl="0"/>
            <a:r>
              <a:rPr lang="en-US">
                <a:latin typeface="Arial" pitchFamily="34" charset="0"/>
                <a:cs typeface="Arial" pitchFamily="34" charset="0"/>
              </a:rPr>
              <a:t>coagulation profile</a:t>
            </a:r>
          </a:p>
          <a:p>
            <a:pPr lvl="2" algn="l" rtl="0"/>
            <a:r>
              <a:rPr lang="en-US">
                <a:latin typeface="Arial" pitchFamily="34" charset="0"/>
                <a:cs typeface="Arial" pitchFamily="34" charset="0"/>
              </a:rPr>
              <a:t>if abnormal, further testing and consultation is warranted</a:t>
            </a:r>
          </a:p>
          <a:p>
            <a:pPr lvl="1" algn="l" rtl="0"/>
            <a:r>
              <a:rPr lang="en-US">
                <a:latin typeface="Arial" pitchFamily="34" charset="0"/>
                <a:cs typeface="Arial" pitchFamily="34" charset="0"/>
              </a:rPr>
              <a:t>If screen is normal, a diagnosis of anovulatory DUB is assumed and appropriate therapy begun</a:t>
            </a:r>
          </a:p>
          <a:p>
            <a:pPr algn="l" rtl="0"/>
            <a:endParaRPr lang="en-US">
              <a:latin typeface="Arial" pitchFamily="34" charset="0"/>
              <a:cs typeface="Arial" pitchFamily="34" charset="0"/>
            </a:endParaRPr>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r" rtl="0"/>
            <a:r>
              <a:rPr lang="en-US">
                <a:latin typeface="Arial" pitchFamily="34" charset="0"/>
                <a:cs typeface="Arial" pitchFamily="34" charset="0"/>
              </a:rPr>
              <a:t> </a:t>
            </a:r>
          </a:p>
        </p:txBody>
      </p:sp>
      <p:sp>
        <p:nvSpPr>
          <p:cNvPr id="26627" name="Rectangle 3"/>
          <p:cNvSpPr>
            <a:spLocks noGrp="1" noChangeArrowheads="1"/>
          </p:cNvSpPr>
          <p:nvPr>
            <p:ph type="body" idx="1"/>
          </p:nvPr>
        </p:nvSpPr>
        <p:spPr>
          <a:xfrm>
            <a:off x="685800" y="533400"/>
            <a:ext cx="7772400" cy="5562600"/>
          </a:xfrm>
        </p:spPr>
        <p:txBody>
          <a:bodyPr/>
          <a:lstStyle/>
          <a:p>
            <a:pPr algn="l" rtl="0"/>
            <a:r>
              <a:rPr lang="en-US" sz="3600" dirty="0">
                <a:latin typeface="Arial" pitchFamily="34" charset="0"/>
                <a:cs typeface="Arial" pitchFamily="34" charset="0"/>
              </a:rPr>
              <a:t>Step Four (Adults):</a:t>
            </a:r>
          </a:p>
          <a:p>
            <a:pPr lvl="1" algn="l" rtl="0"/>
            <a:r>
              <a:rPr lang="en-US" sz="3200" dirty="0" err="1">
                <a:latin typeface="Arial" pitchFamily="34" charset="0"/>
                <a:cs typeface="Arial" pitchFamily="34" charset="0"/>
              </a:rPr>
              <a:t>Transvaginal</a:t>
            </a:r>
            <a:r>
              <a:rPr lang="en-US" sz="3200" dirty="0">
                <a:latin typeface="Arial" pitchFamily="34" charset="0"/>
                <a:cs typeface="Arial" pitchFamily="34" charset="0"/>
              </a:rPr>
              <a:t> ultrasound</a:t>
            </a:r>
          </a:p>
          <a:p>
            <a:pPr lvl="2" algn="l" rtl="0"/>
            <a:r>
              <a:rPr lang="en-US" sz="2800" dirty="0">
                <a:solidFill>
                  <a:srgbClr val="FFFF00"/>
                </a:solidFill>
                <a:latin typeface="Arial" pitchFamily="34" charset="0"/>
                <a:cs typeface="Arial" pitchFamily="34" charset="0"/>
              </a:rPr>
              <a:t>Lesion present</a:t>
            </a:r>
          </a:p>
          <a:p>
            <a:pPr lvl="3" algn="l" rtl="0"/>
            <a:r>
              <a:rPr lang="en-US" sz="2400" dirty="0">
                <a:latin typeface="Arial" pitchFamily="34" charset="0"/>
                <a:cs typeface="Arial" pitchFamily="34" charset="0"/>
              </a:rPr>
              <a:t>biopsy</a:t>
            </a:r>
          </a:p>
          <a:p>
            <a:pPr lvl="3" algn="l" rtl="0"/>
            <a:r>
              <a:rPr lang="en-US" sz="2400" dirty="0">
                <a:latin typeface="Arial" pitchFamily="34" charset="0"/>
                <a:cs typeface="Arial" pitchFamily="34" charset="0"/>
              </a:rPr>
              <a:t>hysteroscopy</a:t>
            </a:r>
          </a:p>
          <a:p>
            <a:pPr lvl="3" algn="l" rtl="0"/>
            <a:endParaRPr lang="en-US" sz="2400" dirty="0">
              <a:latin typeface="Arial" pitchFamily="34" charset="0"/>
              <a:cs typeface="Arial" pitchFamily="34" charset="0"/>
            </a:endParaRPr>
          </a:p>
          <a:p>
            <a:pPr lvl="2" algn="l" rtl="0"/>
            <a:r>
              <a:rPr lang="en-US" sz="2800" dirty="0">
                <a:solidFill>
                  <a:srgbClr val="FFFF00"/>
                </a:solidFill>
                <a:latin typeface="Arial" pitchFamily="34" charset="0"/>
                <a:cs typeface="Arial" pitchFamily="34" charset="0"/>
              </a:rPr>
              <a:t>No lesion</a:t>
            </a:r>
          </a:p>
          <a:p>
            <a:pPr lvl="3" algn="l" rtl="0"/>
            <a:r>
              <a:rPr lang="en-US" sz="2400" dirty="0">
                <a:solidFill>
                  <a:srgbClr val="92D050"/>
                </a:solidFill>
                <a:effectLst>
                  <a:outerShdw blurRad="38100" dist="38100" dir="2700000" algn="tl">
                    <a:srgbClr val="000000">
                      <a:alpha val="43137"/>
                    </a:srgbClr>
                  </a:outerShdw>
                </a:effectLst>
                <a:latin typeface="Arial" pitchFamily="34" charset="0"/>
                <a:cs typeface="Arial" pitchFamily="34" charset="0"/>
              </a:rPr>
              <a:t>High risk for </a:t>
            </a:r>
            <a:r>
              <a:rPr lang="en-US" sz="2400" dirty="0" err="1">
                <a:solidFill>
                  <a:srgbClr val="92D050"/>
                </a:solidFill>
                <a:effectLst>
                  <a:outerShdw blurRad="38100" dist="38100" dir="2700000" algn="tl">
                    <a:srgbClr val="000000">
                      <a:alpha val="43137"/>
                    </a:srgbClr>
                  </a:outerShdw>
                </a:effectLst>
                <a:latin typeface="Arial" pitchFamily="34" charset="0"/>
                <a:cs typeface="Arial" pitchFamily="34" charset="0"/>
              </a:rPr>
              <a:t>neoplasia</a:t>
            </a:r>
            <a:endParaRPr lang="en-US" sz="2400" dirty="0">
              <a:solidFill>
                <a:srgbClr val="92D050"/>
              </a:solidFill>
              <a:effectLst>
                <a:outerShdw blurRad="38100" dist="38100" dir="2700000" algn="tl">
                  <a:srgbClr val="000000">
                    <a:alpha val="43137"/>
                  </a:srgbClr>
                </a:outerShdw>
              </a:effectLst>
              <a:latin typeface="Arial" pitchFamily="34" charset="0"/>
              <a:cs typeface="Arial" pitchFamily="34" charset="0"/>
            </a:endParaRPr>
          </a:p>
          <a:p>
            <a:pPr lvl="4" algn="l" rtl="0"/>
            <a:r>
              <a:rPr lang="en-US" sz="2400" dirty="0">
                <a:latin typeface="Arial" pitchFamily="34" charset="0"/>
                <a:cs typeface="Arial" pitchFamily="34" charset="0"/>
              </a:rPr>
              <a:t>endometrial biopsy</a:t>
            </a:r>
          </a:p>
          <a:p>
            <a:pPr lvl="3" algn="l" rtl="0"/>
            <a:r>
              <a:rPr lang="en-US" sz="2400" dirty="0">
                <a:solidFill>
                  <a:srgbClr val="92D050"/>
                </a:solidFill>
                <a:effectLst>
                  <a:outerShdw blurRad="38100" dist="38100" dir="2700000" algn="tl">
                    <a:srgbClr val="000000">
                      <a:alpha val="43137"/>
                    </a:srgbClr>
                  </a:outerShdw>
                </a:effectLst>
                <a:latin typeface="Arial" pitchFamily="34" charset="0"/>
                <a:cs typeface="Arial" pitchFamily="34" charset="0"/>
              </a:rPr>
              <a:t>Low risk for </a:t>
            </a:r>
            <a:r>
              <a:rPr lang="en-US" sz="2400" dirty="0" err="1">
                <a:solidFill>
                  <a:srgbClr val="92D050"/>
                </a:solidFill>
                <a:effectLst>
                  <a:outerShdw blurRad="38100" dist="38100" dir="2700000" algn="tl">
                    <a:srgbClr val="000000">
                      <a:alpha val="43137"/>
                    </a:srgbClr>
                  </a:outerShdw>
                </a:effectLst>
                <a:latin typeface="Arial" pitchFamily="34" charset="0"/>
                <a:cs typeface="Arial" pitchFamily="34" charset="0"/>
              </a:rPr>
              <a:t>neoplasia</a:t>
            </a:r>
            <a:endParaRPr lang="en-US" sz="2400" dirty="0">
              <a:solidFill>
                <a:srgbClr val="92D050"/>
              </a:solidFill>
              <a:effectLst>
                <a:outerShdw blurRad="38100" dist="38100" dir="2700000" algn="tl">
                  <a:srgbClr val="000000">
                    <a:alpha val="43137"/>
                  </a:srgbClr>
                </a:outerShdw>
              </a:effectLst>
              <a:latin typeface="Arial" pitchFamily="34" charset="0"/>
              <a:cs typeface="Arial" pitchFamily="34" charset="0"/>
            </a:endParaRPr>
          </a:p>
          <a:p>
            <a:pPr lvl="4" algn="l" rtl="0"/>
            <a:r>
              <a:rPr lang="en-US" sz="2400" dirty="0">
                <a:latin typeface="Arial" pitchFamily="34" charset="0"/>
                <a:cs typeface="Arial" pitchFamily="34" charset="0"/>
              </a:rPr>
              <a:t>can assume DUB and treat</a:t>
            </a:r>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t> </a:t>
            </a:r>
          </a:p>
        </p:txBody>
      </p:sp>
      <p:sp>
        <p:nvSpPr>
          <p:cNvPr id="27651" name="Rectangle 3"/>
          <p:cNvSpPr>
            <a:spLocks noGrp="1" noChangeArrowheads="1"/>
          </p:cNvSpPr>
          <p:nvPr>
            <p:ph type="body" idx="1"/>
          </p:nvPr>
        </p:nvSpPr>
        <p:spPr>
          <a:xfrm>
            <a:off x="685800" y="381000"/>
            <a:ext cx="7772400" cy="5715000"/>
          </a:xfrm>
        </p:spPr>
        <p:txBody>
          <a:bodyPr/>
          <a:lstStyle/>
          <a:p>
            <a:pPr algn="l" rtl="0"/>
            <a:endParaRPr lang="en-US" sz="3600" dirty="0"/>
          </a:p>
          <a:p>
            <a:pPr algn="l" rtl="0"/>
            <a:r>
              <a:rPr lang="en-US" sz="3600" dirty="0"/>
              <a:t>Step Five (Adults):</a:t>
            </a:r>
          </a:p>
          <a:p>
            <a:pPr lvl="1" algn="l" rtl="0"/>
            <a:r>
              <a:rPr lang="en-US" sz="3200" dirty="0" err="1"/>
              <a:t>Secretory</a:t>
            </a:r>
            <a:r>
              <a:rPr lang="en-US" sz="3200" dirty="0"/>
              <a:t> </a:t>
            </a:r>
            <a:r>
              <a:rPr lang="en-US" sz="3200" dirty="0" err="1"/>
              <a:t>endometrium</a:t>
            </a:r>
            <a:endParaRPr lang="en-US" sz="3200" dirty="0"/>
          </a:p>
          <a:p>
            <a:pPr lvl="2" algn="l" rtl="0"/>
            <a:r>
              <a:rPr lang="en-US" sz="2800" dirty="0"/>
              <a:t>&gt;50% have polyp or </a:t>
            </a:r>
            <a:r>
              <a:rPr lang="en-US" sz="2800" dirty="0" err="1"/>
              <a:t>submucosal</a:t>
            </a:r>
            <a:r>
              <a:rPr lang="en-US" sz="2800" dirty="0"/>
              <a:t> fibroid</a:t>
            </a:r>
          </a:p>
          <a:p>
            <a:pPr lvl="2" algn="l" rtl="0"/>
            <a:r>
              <a:rPr lang="en-US" sz="2800" dirty="0"/>
              <a:t>next step is </a:t>
            </a:r>
            <a:r>
              <a:rPr lang="en-US" sz="2800" dirty="0" err="1">
                <a:solidFill>
                  <a:srgbClr val="FFFF00"/>
                </a:solidFill>
              </a:rPr>
              <a:t>dx</a:t>
            </a:r>
            <a:r>
              <a:rPr lang="en-US" sz="2800" dirty="0">
                <a:solidFill>
                  <a:srgbClr val="FFFF00"/>
                </a:solidFill>
              </a:rPr>
              <a:t> hysteroscopy</a:t>
            </a:r>
          </a:p>
          <a:p>
            <a:pPr lvl="3" algn="l" rtl="0"/>
            <a:r>
              <a:rPr lang="en-US" sz="2400" dirty="0">
                <a:solidFill>
                  <a:srgbClr val="92D050"/>
                </a:solidFill>
                <a:effectLst>
                  <a:outerShdw blurRad="38100" dist="38100" dir="2700000" algn="tl">
                    <a:srgbClr val="000000">
                      <a:alpha val="43137"/>
                    </a:srgbClr>
                  </a:outerShdw>
                </a:effectLst>
              </a:rPr>
              <a:t>lesion present</a:t>
            </a:r>
          </a:p>
          <a:p>
            <a:pPr lvl="4" algn="l" rtl="0"/>
            <a:r>
              <a:rPr lang="en-US" sz="2400" dirty="0" smtClean="0"/>
              <a:t>biopsy/excision</a:t>
            </a:r>
            <a:endParaRPr lang="en-US" sz="2400" dirty="0"/>
          </a:p>
          <a:p>
            <a:pPr lvl="3" algn="l" rtl="0"/>
            <a:r>
              <a:rPr lang="en-US" sz="2400" dirty="0">
                <a:solidFill>
                  <a:srgbClr val="92D050"/>
                </a:solidFill>
                <a:effectLst>
                  <a:outerShdw blurRad="38100" dist="38100" dir="2700000" algn="tl">
                    <a:srgbClr val="000000">
                      <a:alpha val="43137"/>
                    </a:srgbClr>
                  </a:outerShdw>
                </a:effectLst>
              </a:rPr>
              <a:t>lesion absent</a:t>
            </a:r>
          </a:p>
          <a:p>
            <a:pPr lvl="4" algn="l" rtl="0"/>
            <a:r>
              <a:rPr lang="en-US" sz="2400" dirty="0"/>
              <a:t>consider systemic disease</a:t>
            </a:r>
          </a:p>
          <a:p>
            <a:pPr lvl="4" algn="l" rtl="0"/>
            <a:r>
              <a:rPr lang="en-US" sz="2400" dirty="0"/>
              <a:t>assume DUB and treat if disease absent</a:t>
            </a:r>
          </a:p>
          <a:p>
            <a:pPr algn="l" rtl="0"/>
            <a:endParaRPr lang="en-US" dirty="0"/>
          </a:p>
        </p:txBody>
      </p:sp>
    </p:spTree>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atin typeface="Arial" pitchFamily="34" charset="0"/>
                <a:cs typeface="Arial" pitchFamily="34" charset="0"/>
              </a:rPr>
              <a:t> </a:t>
            </a:r>
          </a:p>
        </p:txBody>
      </p:sp>
      <p:sp>
        <p:nvSpPr>
          <p:cNvPr id="28675" name="Rectangle 3"/>
          <p:cNvSpPr>
            <a:spLocks noGrp="1" noChangeArrowheads="1"/>
          </p:cNvSpPr>
          <p:nvPr>
            <p:ph type="body" idx="1"/>
          </p:nvPr>
        </p:nvSpPr>
        <p:spPr>
          <a:xfrm>
            <a:off x="685800" y="304800"/>
            <a:ext cx="7772400" cy="5791200"/>
          </a:xfrm>
        </p:spPr>
        <p:txBody>
          <a:bodyPr/>
          <a:lstStyle/>
          <a:p>
            <a:pPr algn="l" rtl="0"/>
            <a:endParaRPr lang="en-US" sz="3600" dirty="0">
              <a:latin typeface="Arial" pitchFamily="34" charset="0"/>
              <a:cs typeface="Arial" pitchFamily="34" charset="0"/>
            </a:endParaRPr>
          </a:p>
          <a:p>
            <a:pPr algn="l" rtl="0"/>
            <a:r>
              <a:rPr lang="en-US" sz="3600" dirty="0">
                <a:latin typeface="Arial" pitchFamily="34" charset="0"/>
                <a:cs typeface="Arial" pitchFamily="34" charset="0"/>
              </a:rPr>
              <a:t>Step Six (Adults):</a:t>
            </a:r>
          </a:p>
          <a:p>
            <a:pPr lvl="1" algn="l" rtl="0"/>
            <a:r>
              <a:rPr lang="en-US" sz="3200" dirty="0">
                <a:latin typeface="Arial" pitchFamily="34" charset="0"/>
                <a:cs typeface="Arial" pitchFamily="34" charset="0"/>
              </a:rPr>
              <a:t>Proliferative </a:t>
            </a:r>
            <a:r>
              <a:rPr lang="en-US" sz="3200" dirty="0" err="1">
                <a:latin typeface="Arial" pitchFamily="34" charset="0"/>
                <a:cs typeface="Arial" pitchFamily="34" charset="0"/>
              </a:rPr>
              <a:t>endometrium</a:t>
            </a:r>
            <a:r>
              <a:rPr lang="en-US" sz="3200" dirty="0">
                <a:latin typeface="Arial" pitchFamily="34" charset="0"/>
                <a:cs typeface="Arial" pitchFamily="34" charset="0"/>
              </a:rPr>
              <a:t> or hyperplasia without </a:t>
            </a:r>
            <a:r>
              <a:rPr lang="en-US" sz="3200" dirty="0" err="1">
                <a:latin typeface="Arial" pitchFamily="34" charset="0"/>
                <a:cs typeface="Arial" pitchFamily="34" charset="0"/>
              </a:rPr>
              <a:t>atypia</a:t>
            </a:r>
            <a:endParaRPr lang="en-US" sz="3200" dirty="0">
              <a:latin typeface="Arial" pitchFamily="34" charset="0"/>
              <a:cs typeface="Arial" pitchFamily="34" charset="0"/>
            </a:endParaRPr>
          </a:p>
          <a:p>
            <a:pPr lvl="2" algn="l" rtl="0"/>
            <a:r>
              <a:rPr lang="en-US" sz="2800" dirty="0">
                <a:latin typeface="Arial" pitchFamily="34" charset="0"/>
                <a:cs typeface="Arial" pitchFamily="34" charset="0"/>
              </a:rPr>
              <a:t>assume DUB </a:t>
            </a:r>
          </a:p>
          <a:p>
            <a:pPr lvl="2" algn="l" rtl="0"/>
            <a:r>
              <a:rPr lang="en-US" sz="2800" dirty="0">
                <a:latin typeface="Arial" pitchFamily="34" charset="0"/>
                <a:cs typeface="Arial" pitchFamily="34" charset="0"/>
              </a:rPr>
              <a:t>manage according to desired fertility</a:t>
            </a:r>
          </a:p>
          <a:p>
            <a:pPr lvl="1" algn="l" rtl="0"/>
            <a:endParaRPr lang="en-US" sz="3200" dirty="0">
              <a:latin typeface="Arial" pitchFamily="34" charset="0"/>
              <a:cs typeface="Arial" pitchFamily="34" charset="0"/>
            </a:endParaRPr>
          </a:p>
          <a:p>
            <a:pPr lvl="1" algn="l" rtl="0"/>
            <a:r>
              <a:rPr lang="en-US" sz="3200" dirty="0">
                <a:latin typeface="Arial" pitchFamily="34" charset="0"/>
                <a:cs typeface="Arial" pitchFamily="34" charset="0"/>
              </a:rPr>
              <a:t>Hyperplasia with </a:t>
            </a:r>
            <a:r>
              <a:rPr lang="en-US" sz="3200" dirty="0" err="1">
                <a:latin typeface="Arial" pitchFamily="34" charset="0"/>
                <a:cs typeface="Arial" pitchFamily="34" charset="0"/>
              </a:rPr>
              <a:t>atypia</a:t>
            </a:r>
            <a:r>
              <a:rPr lang="en-US" sz="3200" dirty="0">
                <a:latin typeface="Arial" pitchFamily="34" charset="0"/>
                <a:cs typeface="Arial" pitchFamily="34" charset="0"/>
              </a:rPr>
              <a:t> or CA</a:t>
            </a:r>
          </a:p>
          <a:p>
            <a:pPr lvl="2" algn="l" rtl="0"/>
            <a:r>
              <a:rPr lang="en-US" sz="2800" dirty="0">
                <a:latin typeface="Arial" pitchFamily="34" charset="0"/>
                <a:cs typeface="Arial" pitchFamily="34" charset="0"/>
              </a:rPr>
              <a:t>treat accordingly</a:t>
            </a:r>
          </a:p>
          <a:p>
            <a:pPr lvl="1" algn="l" rtl="0"/>
            <a:endParaRPr lang="en-US" sz="3200" dirty="0">
              <a:latin typeface="Arial" pitchFamily="34" charset="0"/>
              <a:cs typeface="Arial" pitchFamily="34" charset="0"/>
            </a:endParaRPr>
          </a:p>
          <a:p>
            <a:pPr algn="l" rtl="0"/>
            <a:endParaRPr lang="en-US" dirty="0">
              <a:latin typeface="Arial" pitchFamily="34" charset="0"/>
              <a:cs typeface="Arial" pitchFamily="34" charset="0"/>
            </a:endParaRPr>
          </a:p>
        </p:txBody>
      </p:sp>
    </p:spTree>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Diagram 2"/>
          <p:cNvGraphicFramePr/>
          <p:nvPr/>
        </p:nvGraphicFramePr>
        <p:xfrm>
          <a:off x="381000" y="304800"/>
          <a:ext cx="81534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304800" y="914400"/>
            <a:ext cx="8839200" cy="7017306"/>
          </a:xfrm>
          <a:prstGeom prst="rect">
            <a:avLst/>
          </a:prstGeom>
          <a:noFill/>
          <a:ln w="12700">
            <a:noFill/>
            <a:miter lim="800000"/>
            <a:headEnd type="none" w="sm" len="sm"/>
            <a:tailEnd type="none" w="sm" len="sm"/>
          </a:ln>
          <a:effectLst/>
        </p:spPr>
        <p:txBody>
          <a:bodyPr wrap="square">
            <a:spAutoFit/>
          </a:bodyPr>
          <a:lstStyle/>
          <a:p>
            <a:pPr lvl="4" rtl="0"/>
            <a:r>
              <a:rPr lang="en-US" sz="3600" b="1" dirty="0" smtClean="0">
                <a:solidFill>
                  <a:srgbClr val="00FF00"/>
                </a:solidFill>
                <a:latin typeface="Arial Narrow" pitchFamily="42" charset="0"/>
                <a:cs typeface="Times New Roman" pitchFamily="26" charset="0"/>
              </a:rPr>
              <a:t>Medical</a:t>
            </a:r>
            <a:endParaRPr lang="en-US" sz="3600" b="1" dirty="0">
              <a:solidFill>
                <a:srgbClr val="00FF00"/>
              </a:solidFill>
              <a:latin typeface="Arial Narrow" pitchFamily="42" charset="0"/>
              <a:cs typeface="Times New Roman" pitchFamily="26" charset="0"/>
            </a:endParaRPr>
          </a:p>
          <a:p>
            <a:r>
              <a:rPr lang="en-US" sz="2800" b="1" dirty="0" smtClean="0">
                <a:solidFill>
                  <a:srgbClr val="FFFF00"/>
                </a:solidFill>
                <a:latin typeface="Arial Narrow" pitchFamily="42" charset="0"/>
                <a:cs typeface="Traditional Arabic" pitchFamily="10" charset="-78"/>
              </a:rPr>
              <a:t>I. Hormonal</a:t>
            </a:r>
          </a:p>
          <a:p>
            <a:r>
              <a:rPr lang="en-US" sz="1600" dirty="0" smtClean="0">
                <a:latin typeface="Arial" pitchFamily="34" charset="0"/>
                <a:cs typeface="Arial" pitchFamily="34" charset="0"/>
              </a:rPr>
              <a:t>1.Progestagen</a:t>
            </a:r>
          </a:p>
          <a:p>
            <a:r>
              <a:rPr lang="en-US" sz="1600" dirty="0" smtClean="0">
                <a:latin typeface="Arial" pitchFamily="34" charset="0"/>
                <a:cs typeface="Arial" pitchFamily="34" charset="0"/>
              </a:rPr>
              <a:t>2.Oestrogen</a:t>
            </a:r>
          </a:p>
          <a:p>
            <a:r>
              <a:rPr lang="en-US" sz="1600" dirty="0" smtClean="0">
                <a:latin typeface="Arial" pitchFamily="34" charset="0"/>
                <a:cs typeface="Arial" pitchFamily="34" charset="0"/>
              </a:rPr>
              <a:t>3.COCP</a:t>
            </a:r>
          </a:p>
          <a:p>
            <a:pPr fontAlgn="t"/>
            <a:r>
              <a:rPr lang="en-US" sz="1600" dirty="0" smtClean="0">
                <a:latin typeface="Arial" pitchFamily="34" charset="0"/>
                <a:cs typeface="Arial" pitchFamily="34" charset="0"/>
              </a:rPr>
              <a:t>4.Danazol</a:t>
            </a:r>
          </a:p>
          <a:p>
            <a:pPr fontAlgn="t"/>
            <a:r>
              <a:rPr lang="en-US" sz="1600" dirty="0" smtClean="0">
                <a:latin typeface="Arial" pitchFamily="34" charset="0"/>
                <a:cs typeface="Arial" pitchFamily="34" charset="0"/>
              </a:rPr>
              <a:t>5.GnrH agonist</a:t>
            </a:r>
          </a:p>
          <a:p>
            <a:pPr fontAlgn="t"/>
            <a:r>
              <a:rPr lang="en-US" sz="1600" dirty="0" smtClean="0">
                <a:latin typeface="Arial" pitchFamily="34" charset="0"/>
                <a:cs typeface="Arial" pitchFamily="34" charset="0"/>
              </a:rPr>
              <a:t>6.Levo-nova (</a:t>
            </a:r>
            <a:r>
              <a:rPr lang="en-US" sz="1600" dirty="0" err="1" smtClean="0">
                <a:latin typeface="Arial" pitchFamily="34" charset="0"/>
                <a:cs typeface="Arial" pitchFamily="34" charset="0"/>
              </a:rPr>
              <a:t>Merina</a:t>
            </a:r>
            <a:r>
              <a:rPr lang="en-US" sz="1600" dirty="0" smtClean="0">
                <a:latin typeface="Arial" pitchFamily="34" charset="0"/>
                <a:cs typeface="Arial" pitchFamily="34" charset="0"/>
              </a:rPr>
              <a:t>)</a:t>
            </a:r>
          </a:p>
          <a:p>
            <a:pPr algn="l" rtl="0"/>
            <a:r>
              <a:rPr lang="en-US" sz="2800" b="1" dirty="0" smtClean="0">
                <a:solidFill>
                  <a:srgbClr val="FFFF00"/>
                </a:solidFill>
                <a:latin typeface="Arial Narrow" pitchFamily="42" charset="0"/>
                <a:cs typeface="Traditional Arabic" pitchFamily="10" charset="-78"/>
              </a:rPr>
              <a:t>II. Non </a:t>
            </a:r>
            <a:r>
              <a:rPr lang="en-US" sz="2800" b="1" dirty="0">
                <a:solidFill>
                  <a:srgbClr val="FFFF00"/>
                </a:solidFill>
                <a:latin typeface="Arial Narrow" pitchFamily="42" charset="0"/>
                <a:cs typeface="Traditional Arabic" pitchFamily="10" charset="-78"/>
              </a:rPr>
              <a:t>–hormonal</a:t>
            </a:r>
            <a:endParaRPr lang="en-US" sz="2800" b="1" dirty="0">
              <a:latin typeface="Arial Narrow" pitchFamily="42" charset="0"/>
              <a:cs typeface="Traditional Arabic" pitchFamily="10" charset="-78"/>
            </a:endParaRPr>
          </a:p>
          <a:p>
            <a:pPr algn="l" rtl="0"/>
            <a:r>
              <a:rPr lang="en-US" sz="2000" dirty="0" smtClean="0">
                <a:latin typeface="Arial Narrow" pitchFamily="42" charset="0"/>
                <a:cs typeface="Traditional Arabic" pitchFamily="10" charset="-78"/>
              </a:rPr>
              <a:t>Prostaglandin </a:t>
            </a:r>
            <a:r>
              <a:rPr lang="en-US" sz="2000" dirty="0" err="1" smtClean="0">
                <a:latin typeface="Arial Narrow" pitchFamily="42" charset="0"/>
                <a:cs typeface="Traditional Arabic" pitchFamily="10" charset="-78"/>
              </a:rPr>
              <a:t>synthetase</a:t>
            </a:r>
            <a:r>
              <a:rPr lang="en-US" sz="2000" dirty="0" smtClean="0">
                <a:latin typeface="Arial Narrow" pitchFamily="42" charset="0"/>
                <a:cs typeface="Traditional Arabic" pitchFamily="10" charset="-78"/>
              </a:rPr>
              <a:t> inhibitors (PSI) (</a:t>
            </a:r>
            <a:r>
              <a:rPr lang="en-US" sz="2000" dirty="0" err="1" smtClean="0">
                <a:latin typeface="Arial Narrow" pitchFamily="42" charset="0"/>
                <a:cs typeface="Traditional Arabic" pitchFamily="10" charset="-78"/>
              </a:rPr>
              <a:t>Ponstan</a:t>
            </a:r>
            <a:r>
              <a:rPr lang="en-US" sz="2000" dirty="0" smtClean="0">
                <a:latin typeface="Arial Narrow" pitchFamily="42" charset="0"/>
                <a:cs typeface="Traditional Arabic" pitchFamily="10" charset="-78"/>
              </a:rPr>
              <a:t>)</a:t>
            </a:r>
          </a:p>
          <a:p>
            <a:pPr algn="just"/>
            <a:r>
              <a:rPr lang="en-US" sz="2000" dirty="0" err="1" smtClean="0">
                <a:latin typeface="Arial Narrow" pitchFamily="42" charset="0"/>
                <a:cs typeface="Traditional Arabic" pitchFamily="10" charset="-78"/>
              </a:rPr>
              <a:t>Antifibrinolytics</a:t>
            </a:r>
            <a:r>
              <a:rPr lang="en-US" sz="2000" dirty="0" smtClean="0">
                <a:latin typeface="Arial Narrow" pitchFamily="42" charset="0"/>
                <a:cs typeface="Traditional Arabic" pitchFamily="10" charset="-78"/>
              </a:rPr>
              <a:t> (</a:t>
            </a:r>
            <a:r>
              <a:rPr lang="en-US" sz="2000" dirty="0" err="1" smtClean="0">
                <a:latin typeface="Arial Narrow" pitchFamily="42" charset="0"/>
                <a:cs typeface="Traditional Arabic" pitchFamily="10" charset="-78"/>
              </a:rPr>
              <a:t>Cyclocapron</a:t>
            </a:r>
            <a:r>
              <a:rPr lang="en-US" sz="2000" dirty="0" smtClean="0">
                <a:latin typeface="Arial Narrow" pitchFamily="42" charset="0"/>
                <a:cs typeface="Traditional Arabic" pitchFamily="10" charset="-78"/>
              </a:rPr>
              <a:t>)</a:t>
            </a:r>
          </a:p>
          <a:p>
            <a:pPr algn="just"/>
            <a:r>
              <a:rPr lang="en-US" sz="2000" dirty="0" err="1" smtClean="0">
                <a:latin typeface="Arial Narrow" pitchFamily="42" charset="0"/>
                <a:cs typeface="Traditional Arabic" pitchFamily="10" charset="-78"/>
              </a:rPr>
              <a:t>Ethamsylate</a:t>
            </a:r>
            <a:r>
              <a:rPr lang="en-US" sz="2000" dirty="0" smtClean="0">
                <a:latin typeface="Arial Narrow" pitchFamily="42" charset="0"/>
                <a:cs typeface="Traditional Arabic" pitchFamily="10" charset="-78"/>
              </a:rPr>
              <a:t> (</a:t>
            </a:r>
            <a:r>
              <a:rPr lang="en-US" sz="2000" dirty="0" err="1" smtClean="0">
                <a:latin typeface="Arial Narrow" pitchFamily="42" charset="0"/>
                <a:cs typeface="Traditional Arabic" pitchFamily="10" charset="-78"/>
              </a:rPr>
              <a:t>Diacynon</a:t>
            </a:r>
            <a:r>
              <a:rPr lang="en-US" sz="2000" dirty="0" smtClean="0">
                <a:latin typeface="Arial Narrow" pitchFamily="42" charset="0"/>
                <a:cs typeface="Traditional Arabic" pitchFamily="10" charset="-78"/>
              </a:rPr>
              <a:t>)</a:t>
            </a:r>
          </a:p>
          <a:p>
            <a:pPr algn="just" rtl="0"/>
            <a:r>
              <a:rPr lang="en-US" sz="3600" b="1" dirty="0" smtClean="0">
                <a:solidFill>
                  <a:srgbClr val="00FF00"/>
                </a:solidFill>
                <a:latin typeface="Arial Narrow" pitchFamily="42" charset="0"/>
                <a:cs typeface="Times New Roman" pitchFamily="26" charset="0"/>
              </a:rPr>
              <a:t>           Surgical</a:t>
            </a:r>
          </a:p>
          <a:p>
            <a:r>
              <a:rPr lang="en-US" sz="2400" dirty="0" smtClean="0">
                <a:latin typeface="Arial Narrow" pitchFamily="42" charset="0"/>
                <a:cs typeface="Traditional Arabic" pitchFamily="10" charset="-78"/>
              </a:rPr>
              <a:t>1.	Endometrial ablation</a:t>
            </a:r>
          </a:p>
          <a:p>
            <a:r>
              <a:rPr lang="en-US" sz="2400" dirty="0" smtClean="0">
                <a:latin typeface="Arial Narrow" pitchFamily="42" charset="0"/>
                <a:cs typeface="Traditional Arabic" pitchFamily="10" charset="-78"/>
              </a:rPr>
              <a:t>2.	Hysterectomy</a:t>
            </a:r>
          </a:p>
          <a:p>
            <a:pPr algn="just" rtl="0"/>
            <a:endParaRPr lang="en-US" sz="3200" dirty="0" smtClean="0">
              <a:latin typeface="Arial Narrow" pitchFamily="42" charset="0"/>
              <a:cs typeface="Traditional Arabic" pitchFamily="10" charset="-78"/>
            </a:endParaRPr>
          </a:p>
          <a:p>
            <a:pPr algn="just" rtl="0"/>
            <a:endParaRPr lang="en-US" sz="3200" dirty="0">
              <a:latin typeface="Arial Narrow" pitchFamily="42" charset="0"/>
              <a:cs typeface="Traditional Arabic" pitchFamily="10" charset="-78"/>
            </a:endParaRPr>
          </a:p>
          <a:p>
            <a:pPr algn="l" rtl="0">
              <a:spcBef>
                <a:spcPct val="50000"/>
              </a:spcBef>
            </a:pPr>
            <a:endParaRPr lang="en-US" sz="3600" dirty="0"/>
          </a:p>
        </p:txBody>
      </p:sp>
      <p:sp>
        <p:nvSpPr>
          <p:cNvPr id="3" name="Rectangle 2"/>
          <p:cNvSpPr/>
          <p:nvPr/>
        </p:nvSpPr>
        <p:spPr>
          <a:xfrm>
            <a:off x="2590800" y="0"/>
            <a:ext cx="3607014" cy="923330"/>
          </a:xfrm>
          <a:prstGeom prst="rect">
            <a:avLst/>
          </a:prstGeom>
          <a:noFill/>
        </p:spPr>
        <p:txBody>
          <a:bodyPr wrap="none" lIns="91440" tIns="45720" rIns="91440" bIns="45720">
            <a:spAutoFit/>
          </a:bodyPr>
          <a:lstStyle/>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Treatment</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8068" name="Picture 4" descr="woman4"/>
          <p:cNvPicPr>
            <a:picLocks noChangeAspect="1" noChangeArrowheads="1"/>
          </p:cNvPicPr>
          <p:nvPr/>
        </p:nvPicPr>
        <p:blipFill>
          <a:blip r:embed="rId2"/>
          <a:srcRect/>
          <a:stretch>
            <a:fillRect/>
          </a:stretch>
        </p:blipFill>
        <p:spPr bwMode="auto">
          <a:xfrm>
            <a:off x="1219200" y="2286000"/>
            <a:ext cx="2530475" cy="3048000"/>
          </a:xfrm>
          <a:prstGeom prst="rect">
            <a:avLst/>
          </a:prstGeom>
          <a:ln>
            <a:noFill/>
          </a:ln>
          <a:effectLst>
            <a:softEdge rad="112500"/>
          </a:effectLst>
        </p:spPr>
      </p:pic>
      <p:sp>
        <p:nvSpPr>
          <p:cNvPr id="88069" name="Rectangle 5"/>
          <p:cNvSpPr>
            <a:spLocks noGrp="1" noChangeArrowheads="1"/>
          </p:cNvSpPr>
          <p:nvPr>
            <p:ph type="title"/>
          </p:nvPr>
        </p:nvSpPr>
        <p:spPr/>
        <p:txBody>
          <a:bodyPr/>
          <a:lstStyle/>
          <a:p>
            <a:r>
              <a:rPr lang="en-US"/>
              <a:t>Case 2</a:t>
            </a:r>
          </a:p>
        </p:txBody>
      </p:sp>
      <p:sp>
        <p:nvSpPr>
          <p:cNvPr id="88071" name="Rectangle 7"/>
          <p:cNvSpPr>
            <a:spLocks noGrp="1" noChangeArrowheads="1"/>
          </p:cNvSpPr>
          <p:nvPr>
            <p:ph type="body" sz="half" idx="2"/>
          </p:nvPr>
        </p:nvSpPr>
        <p:spPr>
          <a:xfrm>
            <a:off x="4340225" y="1827213"/>
            <a:ext cx="4343400" cy="4114800"/>
          </a:xfrm>
        </p:spPr>
        <p:txBody>
          <a:bodyPr/>
          <a:lstStyle/>
          <a:p>
            <a:pPr algn="l" rtl="0"/>
            <a:endParaRPr lang="en-US" sz="2500" dirty="0">
              <a:latin typeface="Arial" pitchFamily="34" charset="0"/>
              <a:cs typeface="Arial" pitchFamily="34" charset="0"/>
            </a:endParaRPr>
          </a:p>
          <a:p>
            <a:pPr algn="l" rtl="0"/>
            <a:r>
              <a:rPr lang="en-US" sz="2500" dirty="0" smtClean="0">
                <a:latin typeface="Arial" pitchFamily="34" charset="0"/>
                <a:cs typeface="Arial" pitchFamily="34" charset="0"/>
              </a:rPr>
              <a:t>C/O: </a:t>
            </a:r>
            <a:r>
              <a:rPr lang="en-US" sz="2500" dirty="0">
                <a:latin typeface="Arial" pitchFamily="34" charset="0"/>
                <a:cs typeface="Arial" pitchFamily="34" charset="0"/>
              </a:rPr>
              <a:t>Heavy menses x 4 months</a:t>
            </a:r>
          </a:p>
          <a:p>
            <a:pPr algn="l" rtl="0"/>
            <a:r>
              <a:rPr lang="en-US" sz="2500" dirty="0">
                <a:latin typeface="Arial" pitchFamily="34" charset="0"/>
                <a:cs typeface="Arial" pitchFamily="34" charset="0"/>
              </a:rPr>
              <a:t>44 </a:t>
            </a:r>
            <a:r>
              <a:rPr lang="en-US" sz="2500" dirty="0" err="1">
                <a:latin typeface="Arial" pitchFamily="34" charset="0"/>
                <a:cs typeface="Arial" pitchFamily="34" charset="0"/>
              </a:rPr>
              <a:t>yo</a:t>
            </a:r>
            <a:r>
              <a:rPr lang="en-US" sz="2500" dirty="0">
                <a:latin typeface="Arial" pitchFamily="34" charset="0"/>
                <a:cs typeface="Arial" pitchFamily="34" charset="0"/>
              </a:rPr>
              <a:t> G1P1.  Normal, regular menses until 4 months ago</a:t>
            </a:r>
          </a:p>
          <a:p>
            <a:pPr algn="l" rtl="0"/>
            <a:r>
              <a:rPr lang="en-US" sz="2500" dirty="0">
                <a:latin typeface="Arial" pitchFamily="34" charset="0"/>
                <a:cs typeface="Arial" pitchFamily="34" charset="0"/>
              </a:rPr>
              <a:t>PMH: negative</a:t>
            </a:r>
          </a:p>
          <a:p>
            <a:pPr algn="l" rtl="0"/>
            <a:r>
              <a:rPr lang="en-US" sz="2500" dirty="0">
                <a:latin typeface="Arial" pitchFamily="34" charset="0"/>
                <a:cs typeface="Arial" pitchFamily="34" charset="0"/>
              </a:rPr>
              <a:t>PSH: </a:t>
            </a:r>
            <a:r>
              <a:rPr lang="en-US" sz="2500" dirty="0" smtClean="0">
                <a:latin typeface="Arial" pitchFamily="34" charset="0"/>
                <a:cs typeface="Arial" pitchFamily="34" charset="0"/>
              </a:rPr>
              <a:t> </a:t>
            </a:r>
            <a:r>
              <a:rPr lang="en-US" sz="2500" dirty="0">
                <a:latin typeface="Arial" pitchFamily="34" charset="0"/>
                <a:cs typeface="Arial" pitchFamily="34" charset="0"/>
              </a:rPr>
              <a:t>BTL</a:t>
            </a:r>
          </a:p>
          <a:p>
            <a:pPr algn="l" rtl="0"/>
            <a:r>
              <a:rPr lang="en-US" sz="2500" dirty="0">
                <a:latin typeface="Arial" pitchFamily="34" charset="0"/>
                <a:cs typeface="Arial" pitchFamily="34" charset="0"/>
              </a:rPr>
              <a:t>Meds: none</a:t>
            </a:r>
          </a:p>
          <a:p>
            <a:pPr algn="l" rtl="0">
              <a:buFont typeface="Wingdings" pitchFamily="2" charset="2"/>
              <a:buNone/>
            </a:pPr>
            <a:endParaRPr lang="en-US" sz="2500" dirty="0">
              <a:latin typeface="Arial" pitchFamily="34" charset="0"/>
              <a:cs typeface="Arial" pitchFamily="34" charset="0"/>
            </a:endParaRPr>
          </a:p>
          <a:p>
            <a:pPr algn="l" rtl="0"/>
            <a:endParaRPr lang="en-US" sz="25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0" y="0"/>
            <a:ext cx="9144000" cy="5016758"/>
          </a:xfrm>
          <a:prstGeom prst="rect">
            <a:avLst/>
          </a:prstGeom>
          <a:noFill/>
          <a:ln w="12700">
            <a:noFill/>
            <a:miter lim="800000"/>
            <a:headEnd type="none" w="sm" len="sm"/>
            <a:tailEnd type="none" w="sm" len="sm"/>
          </a:ln>
          <a:effectLst/>
        </p:spPr>
        <p:txBody>
          <a:bodyPr>
            <a:spAutoFit/>
          </a:bodyPr>
          <a:lstStyle/>
          <a:p>
            <a:pPr algn="ctr" rtl="0"/>
            <a:r>
              <a:rPr lang="en-US" sz="4400" b="1" dirty="0">
                <a:solidFill>
                  <a:srgbClr val="FFFF00"/>
                </a:solidFill>
                <a:latin typeface="Arial Narrow" pitchFamily="42" charset="0"/>
                <a:cs typeface="Traditional Arabic" pitchFamily="10" charset="-78"/>
              </a:rPr>
              <a:t>	</a:t>
            </a:r>
          </a:p>
          <a:p>
            <a:pPr algn="l" rtl="0"/>
            <a:r>
              <a:rPr lang="en-US" sz="2400" b="1" dirty="0">
                <a:latin typeface="Arial Narrow" pitchFamily="42" charset="0"/>
                <a:cs typeface="Traditional Arabic" pitchFamily="10" charset="-78"/>
              </a:rPr>
              <a:t>             </a:t>
            </a:r>
          </a:p>
          <a:p>
            <a:pPr algn="l" rtl="0"/>
            <a:r>
              <a:rPr lang="en-US" sz="2400" b="1" dirty="0">
                <a:latin typeface="Arial Narrow" pitchFamily="42" charset="0"/>
                <a:cs typeface="Traditional Arabic" pitchFamily="10" charset="-78"/>
              </a:rPr>
              <a:t>          </a:t>
            </a:r>
          </a:p>
          <a:p>
            <a:pPr algn="l" rtl="0"/>
            <a:r>
              <a:rPr lang="en-US" sz="2400" b="1" dirty="0">
                <a:latin typeface="Arial Narrow" pitchFamily="42" charset="0"/>
                <a:cs typeface="Traditional Arabic" pitchFamily="10" charset="-78"/>
              </a:rPr>
              <a:t>              </a:t>
            </a:r>
            <a:r>
              <a:rPr lang="en-US" sz="2400" b="1" dirty="0">
                <a:solidFill>
                  <a:srgbClr val="00FF00"/>
                </a:solidFill>
                <a:latin typeface="Arial Narrow" pitchFamily="42" charset="0"/>
                <a:cs typeface="Traditional Arabic" pitchFamily="10" charset="-78"/>
              </a:rPr>
              <a:t>&lt;20 yrs</a:t>
            </a:r>
            <a:r>
              <a:rPr lang="en-US" sz="2400" b="1" dirty="0">
                <a:latin typeface="Arial Narrow" pitchFamily="42" charset="0"/>
                <a:cs typeface="Traditional Arabic" pitchFamily="10" charset="-78"/>
              </a:rPr>
              <a:t>	             </a:t>
            </a:r>
            <a:r>
              <a:rPr lang="en-US" sz="2400" b="1" dirty="0">
                <a:solidFill>
                  <a:srgbClr val="FFFF00"/>
                </a:solidFill>
                <a:latin typeface="Arial Narrow" pitchFamily="42" charset="0"/>
                <a:cs typeface="Traditional Arabic" pitchFamily="10" charset="-78"/>
              </a:rPr>
              <a:t>20-40 yrs</a:t>
            </a:r>
            <a:r>
              <a:rPr lang="en-US" sz="2400" b="1" dirty="0">
                <a:latin typeface="Arial Narrow" pitchFamily="42" charset="0"/>
                <a:cs typeface="Traditional Arabic" pitchFamily="10" charset="-78"/>
              </a:rPr>
              <a:t>	</a:t>
            </a:r>
            <a:r>
              <a:rPr lang="en-US" sz="2400" b="1" dirty="0">
                <a:solidFill>
                  <a:srgbClr val="00B0F0"/>
                </a:solidFill>
                <a:latin typeface="Arial Narrow" pitchFamily="42" charset="0"/>
                <a:cs typeface="Traditional Arabic" pitchFamily="10" charset="-78"/>
              </a:rPr>
              <a:t>                          </a:t>
            </a:r>
            <a:r>
              <a:rPr lang="en-US" sz="2400" b="1" dirty="0">
                <a:solidFill>
                  <a:srgbClr val="FF0000"/>
                </a:solidFill>
                <a:latin typeface="Arial Narrow" pitchFamily="42" charset="0"/>
                <a:cs typeface="Traditional Arabic" pitchFamily="10" charset="-78"/>
              </a:rPr>
              <a:t>&gt; 40 yrs</a:t>
            </a:r>
            <a:r>
              <a:rPr lang="en-US" sz="2400" b="1" dirty="0">
                <a:latin typeface="Arial Narrow" pitchFamily="42" charset="0"/>
                <a:cs typeface="Traditional Arabic" pitchFamily="10" charset="-78"/>
              </a:rPr>
              <a:t>	</a:t>
            </a:r>
          </a:p>
          <a:p>
            <a:pPr algn="l" rtl="0"/>
            <a:r>
              <a:rPr lang="en-US" sz="2400" b="1" dirty="0">
                <a:latin typeface="Arial Narrow" pitchFamily="42" charset="0"/>
                <a:cs typeface="Traditional Arabic" pitchFamily="10" charset="-78"/>
              </a:rPr>
              <a:t>Medical  </a:t>
            </a:r>
            <a:r>
              <a:rPr lang="en-US" sz="2400" dirty="0">
                <a:solidFill>
                  <a:srgbClr val="00FF00"/>
                </a:solidFill>
                <a:latin typeface="Arial Narrow" pitchFamily="42" charset="0"/>
                <a:cs typeface="Traditional Arabic" pitchFamily="10" charset="-78"/>
              </a:rPr>
              <a:t>Always</a:t>
            </a:r>
            <a:r>
              <a:rPr lang="en-US" sz="2400" dirty="0">
                <a:latin typeface="Arial Narrow" pitchFamily="42" charset="0"/>
                <a:cs typeface="Traditional Arabic" pitchFamily="10" charset="-78"/>
              </a:rPr>
              <a:t>    </a:t>
            </a:r>
            <a:r>
              <a:rPr lang="en-US" sz="2400" dirty="0">
                <a:solidFill>
                  <a:srgbClr val="FFFF00"/>
                </a:solidFill>
                <a:latin typeface="Arial Narrow" pitchFamily="42" charset="0"/>
                <a:cs typeface="Traditional Arabic" pitchFamily="10" charset="-78"/>
              </a:rPr>
              <a:t>First resort after endometrial biopsy</a:t>
            </a:r>
            <a:r>
              <a:rPr lang="en-US" sz="2400" dirty="0">
                <a:latin typeface="Arial Narrow" pitchFamily="42" charset="0"/>
                <a:cs typeface="Traditional Arabic" pitchFamily="10" charset="-78"/>
              </a:rPr>
              <a:t>	</a:t>
            </a:r>
            <a:r>
              <a:rPr lang="en-US" sz="2400" dirty="0">
                <a:solidFill>
                  <a:srgbClr val="00B0F0"/>
                </a:solidFill>
                <a:latin typeface="Arial Narrow" pitchFamily="42" charset="0"/>
                <a:cs typeface="Traditional Arabic" pitchFamily="10" charset="-78"/>
              </a:rPr>
              <a:t> </a:t>
            </a:r>
            <a:r>
              <a:rPr lang="en-US" sz="2400" dirty="0">
                <a:solidFill>
                  <a:srgbClr val="FF0000"/>
                </a:solidFill>
                <a:latin typeface="Arial Narrow" pitchFamily="42" charset="0"/>
                <a:cs typeface="Traditional Arabic" pitchFamily="10" charset="-78"/>
              </a:rPr>
              <a:t>Temporizing &amp; if        </a:t>
            </a:r>
          </a:p>
          <a:p>
            <a:pPr algn="l" rtl="0"/>
            <a:r>
              <a:rPr lang="en-US" sz="2400" dirty="0">
                <a:solidFill>
                  <a:srgbClr val="FF0000"/>
                </a:solidFill>
                <a:latin typeface="Arial Narrow" pitchFamily="42" charset="0"/>
                <a:cs typeface="Traditional Arabic" pitchFamily="10" charset="-78"/>
              </a:rPr>
              <a:t>                                                                                             surgery is refused or      </a:t>
            </a:r>
          </a:p>
          <a:p>
            <a:pPr algn="l" rtl="0"/>
            <a:r>
              <a:rPr lang="en-US" sz="2400" dirty="0">
                <a:solidFill>
                  <a:srgbClr val="FF0000"/>
                </a:solidFill>
                <a:latin typeface="Arial Narrow" pitchFamily="42" charset="0"/>
                <a:cs typeface="Traditional Arabic" pitchFamily="10" charset="-78"/>
              </a:rPr>
              <a:t>                                                                                             </a:t>
            </a:r>
            <a:r>
              <a:rPr lang="en-US" sz="2400" dirty="0" smtClean="0">
                <a:solidFill>
                  <a:srgbClr val="FF0000"/>
                </a:solidFill>
                <a:latin typeface="Arial Narrow" pitchFamily="42" charset="0"/>
                <a:cs typeface="Traditional Arabic" pitchFamily="10" charset="-78"/>
              </a:rPr>
              <a:t>imminent </a:t>
            </a:r>
            <a:r>
              <a:rPr lang="en-US" sz="2400" dirty="0">
                <a:solidFill>
                  <a:srgbClr val="FF0000"/>
                </a:solidFill>
                <a:latin typeface="Arial Narrow" pitchFamily="42" charset="0"/>
                <a:cs typeface="Traditional Arabic" pitchFamily="10" charset="-78"/>
              </a:rPr>
              <a:t>menopause	</a:t>
            </a:r>
            <a:endParaRPr lang="en-US" sz="2400" b="1" dirty="0">
              <a:solidFill>
                <a:srgbClr val="FF0000"/>
              </a:solidFill>
              <a:latin typeface="Arial Narrow" pitchFamily="42" charset="0"/>
              <a:cs typeface="Traditional Arabic" pitchFamily="10" charset="-78"/>
            </a:endParaRPr>
          </a:p>
          <a:p>
            <a:pPr algn="l" rtl="0"/>
            <a:r>
              <a:rPr lang="en-US" sz="2400" b="1" dirty="0">
                <a:latin typeface="Arial Narrow" pitchFamily="42" charset="0"/>
                <a:cs typeface="Traditional Arabic" pitchFamily="10" charset="-78"/>
              </a:rPr>
              <a:t>Surgical </a:t>
            </a:r>
            <a:r>
              <a:rPr lang="en-US" sz="2400" dirty="0">
                <a:solidFill>
                  <a:srgbClr val="00FF00"/>
                </a:solidFill>
                <a:latin typeface="Arial Narrow" pitchFamily="42" charset="0"/>
                <a:cs typeface="Traditional Arabic" pitchFamily="10" charset="-78"/>
              </a:rPr>
              <a:t>Never	</a:t>
            </a:r>
            <a:r>
              <a:rPr lang="en-US" sz="2400" dirty="0">
                <a:latin typeface="Arial Narrow" pitchFamily="42" charset="0"/>
                <a:cs typeface="Traditional Arabic" pitchFamily="10" charset="-78"/>
              </a:rPr>
              <a:t>   </a:t>
            </a:r>
            <a:r>
              <a:rPr lang="en-US" sz="2400" dirty="0">
                <a:solidFill>
                  <a:srgbClr val="FFFF00"/>
                </a:solidFill>
                <a:latin typeface="Arial Narrow" pitchFamily="42" charset="0"/>
                <a:cs typeface="Traditional Arabic" pitchFamily="10" charset="-78"/>
              </a:rPr>
              <a:t>Seldom, only if medical treatment fail</a:t>
            </a:r>
            <a:r>
              <a:rPr lang="en-US" sz="2400" dirty="0">
                <a:latin typeface="Arial Narrow" pitchFamily="42" charset="0"/>
                <a:cs typeface="Traditional Arabic" pitchFamily="10" charset="-78"/>
              </a:rPr>
              <a:t>	 </a:t>
            </a:r>
            <a:r>
              <a:rPr lang="en-US" sz="2400" dirty="0">
                <a:solidFill>
                  <a:srgbClr val="FF0000"/>
                </a:solidFill>
                <a:latin typeface="Arial Narrow" pitchFamily="42" charset="0"/>
                <a:cs typeface="Traditional Arabic" pitchFamily="10" charset="-78"/>
              </a:rPr>
              <a:t>First resort if bleeding  </a:t>
            </a:r>
          </a:p>
          <a:p>
            <a:pPr algn="l" rtl="0"/>
            <a:r>
              <a:rPr lang="en-US" sz="2400" dirty="0">
                <a:solidFill>
                  <a:srgbClr val="FF0000"/>
                </a:solidFill>
                <a:latin typeface="Arial Narrow" pitchFamily="42" charset="0"/>
                <a:cs typeface="Traditional Arabic" pitchFamily="10" charset="-78"/>
              </a:rPr>
              <a:t>                                                                                             is recurrent</a:t>
            </a:r>
            <a:r>
              <a:rPr lang="en-US" sz="2400" dirty="0">
                <a:solidFill>
                  <a:srgbClr val="FF3300"/>
                </a:solidFill>
                <a:latin typeface="Arial Narrow" pitchFamily="42" charset="0"/>
                <a:cs typeface="Traditional Arabic" pitchFamily="10" charset="-78"/>
              </a:rPr>
              <a:t>	</a:t>
            </a:r>
            <a:endParaRPr lang="en-US" sz="2400" b="1" dirty="0">
              <a:solidFill>
                <a:srgbClr val="FF3300"/>
              </a:solidFill>
              <a:latin typeface="Arial Narrow" pitchFamily="42" charset="0"/>
              <a:cs typeface="Traditional Arabic" pitchFamily="10" charset="-78"/>
            </a:endParaRPr>
          </a:p>
          <a:p>
            <a:pPr algn="l" rtl="0">
              <a:spcBef>
                <a:spcPct val="50000"/>
              </a:spcBef>
            </a:pPr>
            <a:endParaRPr lang="en-US" sz="2400" dirty="0"/>
          </a:p>
        </p:txBody>
      </p:sp>
      <p:sp>
        <p:nvSpPr>
          <p:cNvPr id="10" name="Rectangle 9"/>
          <p:cNvSpPr/>
          <p:nvPr/>
        </p:nvSpPr>
        <p:spPr>
          <a:xfrm>
            <a:off x="1828800" y="228600"/>
            <a:ext cx="5896166" cy="923330"/>
          </a:xfrm>
          <a:prstGeom prst="rect">
            <a:avLst/>
          </a:prstGeom>
          <a:noFill/>
        </p:spPr>
        <p:txBody>
          <a:bodyPr wrap="none" lIns="91440" tIns="45720" rIns="91440" bIns="45720">
            <a:spAutoFit/>
          </a:bodyPr>
          <a:lstStyle/>
          <a:p>
            <a:pPr algn="ctr"/>
            <a:r>
              <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Narrow" pitchFamily="42" charset="0"/>
                <a:cs typeface="Traditional Arabic" pitchFamily="10" charset="-78"/>
              </a:rPr>
              <a:t>Strategy of treatment</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381000" y="152400"/>
            <a:ext cx="8763000" cy="5324535"/>
          </a:xfrm>
          <a:prstGeom prst="rect">
            <a:avLst/>
          </a:prstGeom>
          <a:noFill/>
          <a:ln w="12700">
            <a:noFill/>
            <a:miter lim="800000"/>
            <a:headEnd type="none" w="sm" len="sm"/>
            <a:tailEnd type="none" w="sm" len="sm"/>
          </a:ln>
          <a:effectLst/>
        </p:spPr>
        <p:txBody>
          <a:bodyPr wrap="square">
            <a:spAutoFit/>
          </a:bodyPr>
          <a:lstStyle/>
          <a:p>
            <a:pPr algn="l" rtl="0"/>
            <a:endParaRPr lang="en-US" sz="3600" b="1" dirty="0" smtClean="0">
              <a:solidFill>
                <a:srgbClr val="00FF00"/>
              </a:solidFill>
              <a:latin typeface="Arial" pitchFamily="34" charset="0"/>
              <a:cs typeface="Arial" pitchFamily="34" charset="0"/>
            </a:endParaRPr>
          </a:p>
          <a:p>
            <a:pPr algn="l" rtl="0"/>
            <a:endParaRPr lang="en-US" sz="3600" b="1" dirty="0" smtClean="0">
              <a:solidFill>
                <a:srgbClr val="00FF00"/>
              </a:solidFill>
              <a:latin typeface="Arial" pitchFamily="34" charset="0"/>
              <a:cs typeface="Arial" pitchFamily="34" charset="0"/>
            </a:endParaRPr>
          </a:p>
          <a:p>
            <a:r>
              <a:rPr lang="en-US" sz="3600" b="1" dirty="0" err="1" smtClean="0">
                <a:solidFill>
                  <a:srgbClr val="FFFF00"/>
                </a:solidFill>
                <a:latin typeface="Arial" pitchFamily="34" charset="0"/>
                <a:cs typeface="Arial" pitchFamily="34" charset="0"/>
              </a:rPr>
              <a:t>Antifibrinolytics</a:t>
            </a:r>
            <a:r>
              <a:rPr lang="en-US" sz="3600" b="1" dirty="0" smtClean="0">
                <a:solidFill>
                  <a:srgbClr val="FFFF00"/>
                </a:solidFill>
                <a:latin typeface="Arial" pitchFamily="34" charset="0"/>
                <a:cs typeface="Arial" pitchFamily="34" charset="0"/>
              </a:rPr>
              <a:t>: </a:t>
            </a:r>
            <a:r>
              <a:rPr lang="en-US" sz="2400" b="1" dirty="0" err="1" smtClean="0">
                <a:solidFill>
                  <a:srgbClr val="92D050"/>
                </a:solidFill>
                <a:effectLst>
                  <a:outerShdw blurRad="38100" dist="38100" dir="2700000" algn="tl">
                    <a:srgbClr val="000000">
                      <a:alpha val="43137"/>
                    </a:srgbClr>
                  </a:outerShdw>
                </a:effectLst>
                <a:latin typeface="Arial" pitchFamily="34" charset="0"/>
                <a:cs typeface="Arial" pitchFamily="34" charset="0"/>
              </a:rPr>
              <a:t>Tranexamic</a:t>
            </a:r>
            <a:r>
              <a:rPr lang="en-US" sz="2400" b="1" dirty="0" smtClean="0">
                <a:solidFill>
                  <a:srgbClr val="92D050"/>
                </a:solidFill>
                <a:effectLst>
                  <a:outerShdw blurRad="38100" dist="38100" dir="2700000" algn="tl">
                    <a:srgbClr val="000000">
                      <a:alpha val="43137"/>
                    </a:srgbClr>
                  </a:outerShdw>
                </a:effectLst>
                <a:latin typeface="Arial" pitchFamily="34" charset="0"/>
                <a:cs typeface="Arial" pitchFamily="34" charset="0"/>
              </a:rPr>
              <a:t> acid (</a:t>
            </a:r>
            <a:r>
              <a:rPr lang="en-US" sz="2400" b="1" dirty="0" err="1" smtClean="0">
                <a:solidFill>
                  <a:srgbClr val="92D050"/>
                </a:solidFill>
                <a:effectLst>
                  <a:outerShdw blurRad="38100" dist="38100" dir="2700000" algn="tl">
                    <a:srgbClr val="000000">
                      <a:alpha val="43137"/>
                    </a:srgbClr>
                  </a:outerShdw>
                </a:effectLst>
                <a:latin typeface="Arial" pitchFamily="34" charset="0"/>
                <a:cs typeface="Arial" pitchFamily="34" charset="0"/>
              </a:rPr>
              <a:t>Cyklokapron</a:t>
            </a:r>
            <a:r>
              <a:rPr lang="en-US" sz="2400" b="1" dirty="0" smtClean="0">
                <a:solidFill>
                  <a:srgbClr val="92D050"/>
                </a:solidFill>
                <a:effectLst>
                  <a:outerShdw blurRad="38100" dist="38100" dir="2700000" algn="tl">
                    <a:srgbClr val="000000">
                      <a:alpha val="43137"/>
                    </a:srgbClr>
                  </a:outerShdw>
                </a:effectLst>
                <a:latin typeface="Arial" pitchFamily="34" charset="0"/>
                <a:cs typeface="Arial" pitchFamily="34" charset="0"/>
              </a:rPr>
              <a:t>) </a:t>
            </a:r>
            <a:endParaRPr lang="en-US" sz="2400" b="1" dirty="0">
              <a:solidFill>
                <a:srgbClr val="FFFF00"/>
              </a:solidFill>
              <a:latin typeface="Arial" pitchFamily="34" charset="0"/>
              <a:cs typeface="Arial" pitchFamily="34" charset="0"/>
            </a:endParaRPr>
          </a:p>
          <a:p>
            <a:pPr algn="l" rtl="0"/>
            <a:r>
              <a:rPr lang="en-US" sz="3600" i="1" dirty="0">
                <a:solidFill>
                  <a:srgbClr val="00FFFF"/>
                </a:solidFill>
                <a:latin typeface="Arial" pitchFamily="34" charset="0"/>
                <a:cs typeface="Arial" pitchFamily="34" charset="0"/>
              </a:rPr>
              <a:t>Mechanism of action:</a:t>
            </a:r>
            <a:r>
              <a:rPr lang="en-US" sz="3600" i="1" dirty="0">
                <a:latin typeface="Arial" pitchFamily="34" charset="0"/>
                <a:cs typeface="Arial" pitchFamily="34" charset="0"/>
              </a:rPr>
              <a:t> </a:t>
            </a:r>
          </a:p>
          <a:p>
            <a:pPr algn="l" rtl="0"/>
            <a:r>
              <a:rPr lang="en-US" sz="2800" dirty="0">
                <a:latin typeface="Arial" pitchFamily="34" charset="0"/>
                <a:cs typeface="Arial" pitchFamily="34" charset="0"/>
              </a:rPr>
              <a:t>The </a:t>
            </a:r>
            <a:r>
              <a:rPr lang="en-US" sz="2800" dirty="0" err="1">
                <a:latin typeface="Arial" pitchFamily="34" charset="0"/>
                <a:cs typeface="Arial" pitchFamily="34" charset="0"/>
              </a:rPr>
              <a:t>endometrium</a:t>
            </a:r>
            <a:r>
              <a:rPr lang="en-US" sz="2800" dirty="0">
                <a:latin typeface="Arial" pitchFamily="34" charset="0"/>
                <a:cs typeface="Arial" pitchFamily="34" charset="0"/>
              </a:rPr>
              <a:t> possess an active </a:t>
            </a:r>
            <a:r>
              <a:rPr lang="en-US" sz="2800" dirty="0" err="1">
                <a:latin typeface="Arial" pitchFamily="34" charset="0"/>
                <a:cs typeface="Arial" pitchFamily="34" charset="0"/>
              </a:rPr>
              <a:t>fibrinolytic</a:t>
            </a:r>
            <a:r>
              <a:rPr lang="en-US" sz="2800" dirty="0">
                <a:latin typeface="Arial" pitchFamily="34" charset="0"/>
                <a:cs typeface="Arial" pitchFamily="34" charset="0"/>
              </a:rPr>
              <a:t> </a:t>
            </a:r>
            <a:r>
              <a:rPr lang="en-US" sz="2800" dirty="0" smtClean="0">
                <a:latin typeface="Arial" pitchFamily="34" charset="0"/>
                <a:cs typeface="Arial" pitchFamily="34" charset="0"/>
              </a:rPr>
              <a:t>system &amp; </a:t>
            </a:r>
            <a:r>
              <a:rPr lang="en-US" sz="2800" dirty="0">
                <a:latin typeface="Arial" pitchFamily="34" charset="0"/>
                <a:cs typeface="Arial" pitchFamily="34" charset="0"/>
              </a:rPr>
              <a:t>the </a:t>
            </a:r>
            <a:r>
              <a:rPr lang="en-US" sz="2800" dirty="0" err="1">
                <a:latin typeface="Arial" pitchFamily="34" charset="0"/>
                <a:cs typeface="Arial" pitchFamily="34" charset="0"/>
              </a:rPr>
              <a:t>fibrinolytic</a:t>
            </a:r>
            <a:r>
              <a:rPr lang="en-US" sz="2800" dirty="0">
                <a:latin typeface="Arial" pitchFamily="34" charset="0"/>
                <a:cs typeface="Arial" pitchFamily="34" charset="0"/>
              </a:rPr>
              <a:t> activity is higher in </a:t>
            </a:r>
            <a:r>
              <a:rPr lang="en-US" sz="2800" dirty="0" err="1">
                <a:latin typeface="Arial" pitchFamily="34" charset="0"/>
                <a:cs typeface="Arial" pitchFamily="34" charset="0"/>
              </a:rPr>
              <a:t>menorrhagia</a:t>
            </a:r>
            <a:r>
              <a:rPr lang="en-US" sz="2800" dirty="0">
                <a:latin typeface="Arial" pitchFamily="34" charset="0"/>
                <a:cs typeface="Arial" pitchFamily="34" charset="0"/>
              </a:rPr>
              <a:t>. </a:t>
            </a:r>
          </a:p>
          <a:p>
            <a:pPr algn="l" rtl="0"/>
            <a:r>
              <a:rPr lang="en-US" sz="3600" i="1" dirty="0">
                <a:solidFill>
                  <a:srgbClr val="00FFFF"/>
                </a:solidFill>
                <a:latin typeface="Arial" pitchFamily="34" charset="0"/>
                <a:cs typeface="Arial" pitchFamily="34" charset="0"/>
              </a:rPr>
              <a:t>Effect:</a:t>
            </a:r>
            <a:r>
              <a:rPr lang="en-US" sz="3600" dirty="0">
                <a:latin typeface="Arial" pitchFamily="34" charset="0"/>
                <a:cs typeface="Arial" pitchFamily="34" charset="0"/>
              </a:rPr>
              <a:t> </a:t>
            </a:r>
          </a:p>
          <a:p>
            <a:pPr algn="l" rtl="0"/>
            <a:r>
              <a:rPr lang="en-US" sz="2800" dirty="0">
                <a:latin typeface="Arial" pitchFamily="34" charset="0"/>
                <a:cs typeface="Arial" pitchFamily="34" charset="0"/>
              </a:rPr>
              <a:t>Greater reduction of menstrual bleeding than other therapies </a:t>
            </a:r>
            <a:r>
              <a:rPr lang="en-US" sz="2000" dirty="0">
                <a:latin typeface="Arial" pitchFamily="34" charset="0"/>
                <a:cs typeface="Arial" pitchFamily="34" charset="0"/>
              </a:rPr>
              <a:t>(PSI, oral </a:t>
            </a:r>
            <a:r>
              <a:rPr lang="en-US" sz="2000" dirty="0" err="1">
                <a:latin typeface="Arial" pitchFamily="34" charset="0"/>
                <a:cs typeface="Arial" pitchFamily="34" charset="0"/>
              </a:rPr>
              <a:t>luteal</a:t>
            </a:r>
            <a:r>
              <a:rPr lang="en-US" sz="2000" dirty="0">
                <a:latin typeface="Arial" pitchFamily="34" charset="0"/>
                <a:cs typeface="Arial" pitchFamily="34" charset="0"/>
              </a:rPr>
              <a:t> phase </a:t>
            </a:r>
            <a:r>
              <a:rPr lang="en-US" sz="2000" dirty="0" err="1">
                <a:latin typeface="Arial" pitchFamily="34" charset="0"/>
                <a:cs typeface="Arial" pitchFamily="34" charset="0"/>
              </a:rPr>
              <a:t>progestagen</a:t>
            </a:r>
            <a:r>
              <a:rPr lang="en-US" sz="2000" dirty="0">
                <a:latin typeface="Arial" pitchFamily="34" charset="0"/>
                <a:cs typeface="Arial" pitchFamily="34" charset="0"/>
              </a:rPr>
              <a:t> &amp; </a:t>
            </a:r>
            <a:r>
              <a:rPr lang="en-US" sz="2000" dirty="0" err="1">
                <a:latin typeface="Arial" pitchFamily="34" charset="0"/>
                <a:cs typeface="Arial" pitchFamily="34" charset="0"/>
              </a:rPr>
              <a:t>etamsylate</a:t>
            </a:r>
            <a:r>
              <a:rPr lang="en-US" sz="2000" dirty="0">
                <a:latin typeface="Arial" pitchFamily="34" charset="0"/>
                <a:cs typeface="Arial" pitchFamily="34" charset="0"/>
              </a:rPr>
              <a:t>)(Cochrane library,2002). </a:t>
            </a:r>
          </a:p>
        </p:txBody>
      </p:sp>
      <p:sp>
        <p:nvSpPr>
          <p:cNvPr id="3" name="Rectangle 2"/>
          <p:cNvSpPr/>
          <p:nvPr/>
        </p:nvSpPr>
        <p:spPr>
          <a:xfrm>
            <a:off x="1828800" y="0"/>
            <a:ext cx="6070893" cy="923330"/>
          </a:xfrm>
          <a:prstGeom prst="rect">
            <a:avLst/>
          </a:prstGeom>
          <a:noFill/>
        </p:spPr>
        <p:txBody>
          <a:bodyPr wrap="none" lIns="91440" tIns="45720" rIns="91440" bIns="45720">
            <a:spAutoFit/>
          </a:bodyPr>
          <a:lstStyle/>
          <a:p>
            <a:pPr algn="ctr"/>
            <a:r>
              <a:rPr lang="en-US"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rPr>
              <a:t>Medical </a:t>
            </a:r>
            <a:r>
              <a:rPr lang="en-U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rPr>
              <a:t>treatment</a:t>
            </a:r>
            <a:endParaRPr lang="en-US"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381000" y="609600"/>
            <a:ext cx="8458200" cy="4339650"/>
          </a:xfrm>
          <a:prstGeom prst="rect">
            <a:avLst/>
          </a:prstGeom>
          <a:noFill/>
          <a:ln w="12700">
            <a:noFill/>
            <a:miter lim="800000"/>
            <a:headEnd type="none" w="sm" len="sm"/>
            <a:tailEnd type="none" w="sm" len="sm"/>
          </a:ln>
          <a:effectLst/>
        </p:spPr>
        <p:txBody>
          <a:bodyPr wrap="square">
            <a:spAutoFit/>
          </a:bodyPr>
          <a:lstStyle/>
          <a:p>
            <a:pPr algn="l" rtl="0"/>
            <a:r>
              <a:rPr lang="en-US" sz="4000" i="1" dirty="0">
                <a:solidFill>
                  <a:srgbClr val="00FFFF"/>
                </a:solidFill>
                <a:latin typeface="Arial" pitchFamily="34" charset="0"/>
                <a:cs typeface="Arial" pitchFamily="34" charset="0"/>
              </a:rPr>
              <a:t>Side effects</a:t>
            </a:r>
            <a:r>
              <a:rPr lang="en-US" sz="4000" i="1" dirty="0" smtClean="0">
                <a:solidFill>
                  <a:srgbClr val="00FFFF"/>
                </a:solidFill>
                <a:latin typeface="Arial" pitchFamily="34" charset="0"/>
                <a:cs typeface="Arial" pitchFamily="34" charset="0"/>
              </a:rPr>
              <a:t>:</a:t>
            </a:r>
          </a:p>
          <a:p>
            <a:pPr algn="l" rtl="0">
              <a:buFont typeface="Arial" pitchFamily="34" charset="0"/>
              <a:buChar char="•"/>
            </a:pPr>
            <a:r>
              <a:rPr lang="en-US" sz="2800" dirty="0" smtClean="0">
                <a:latin typeface="Arial" pitchFamily="34" charset="0"/>
                <a:cs typeface="Arial" pitchFamily="34" charset="0"/>
              </a:rPr>
              <a:t>Dose </a:t>
            </a:r>
            <a:r>
              <a:rPr lang="en-US" sz="2800" dirty="0">
                <a:latin typeface="Arial" pitchFamily="34" charset="0"/>
                <a:cs typeface="Arial" pitchFamily="34" charset="0"/>
              </a:rPr>
              <a:t>related. </a:t>
            </a:r>
            <a:endParaRPr lang="en-US" sz="2800" dirty="0" smtClean="0">
              <a:latin typeface="Arial" pitchFamily="34" charset="0"/>
              <a:cs typeface="Arial" pitchFamily="34" charset="0"/>
            </a:endParaRPr>
          </a:p>
          <a:p>
            <a:pPr algn="l" rtl="0">
              <a:buFont typeface="Arial" pitchFamily="34" charset="0"/>
              <a:buChar char="•"/>
            </a:pPr>
            <a:r>
              <a:rPr lang="en-US" sz="2800" dirty="0" smtClean="0">
                <a:latin typeface="Arial" pitchFamily="34" charset="0"/>
                <a:cs typeface="Arial" pitchFamily="34" charset="0"/>
              </a:rPr>
              <a:t>Nausea </a:t>
            </a:r>
            <a:r>
              <a:rPr lang="en-US" sz="2800" dirty="0">
                <a:latin typeface="Arial" pitchFamily="34" charset="0"/>
                <a:cs typeface="Arial" pitchFamily="34" charset="0"/>
              </a:rPr>
              <a:t>, vomiting, diarrhea, dizziness. </a:t>
            </a:r>
            <a:endParaRPr lang="en-US" sz="2800" dirty="0" smtClean="0">
              <a:latin typeface="Arial" pitchFamily="34" charset="0"/>
              <a:cs typeface="Arial" pitchFamily="34" charset="0"/>
            </a:endParaRPr>
          </a:p>
          <a:p>
            <a:pPr algn="l" rtl="0">
              <a:buFont typeface="Arial" pitchFamily="34" charset="0"/>
              <a:buChar char="•"/>
            </a:pPr>
            <a:r>
              <a:rPr lang="en-US" sz="2800" dirty="0" smtClean="0">
                <a:latin typeface="Arial" pitchFamily="34" charset="0"/>
                <a:cs typeface="Arial" pitchFamily="34" charset="0"/>
              </a:rPr>
              <a:t>Rarely transient </a:t>
            </a:r>
            <a:r>
              <a:rPr lang="en-US" sz="2800" dirty="0">
                <a:latin typeface="Arial" pitchFamily="34" charset="0"/>
                <a:cs typeface="Arial" pitchFamily="34" charset="0"/>
              </a:rPr>
              <a:t>color vision disturbance, </a:t>
            </a:r>
            <a:endParaRPr lang="en-US" sz="2800" dirty="0" smtClean="0">
              <a:latin typeface="Arial" pitchFamily="34" charset="0"/>
              <a:cs typeface="Arial" pitchFamily="34" charset="0"/>
            </a:endParaRPr>
          </a:p>
          <a:p>
            <a:pPr algn="l" rtl="0"/>
            <a:r>
              <a:rPr lang="en-US" sz="2800" dirty="0" smtClean="0">
                <a:latin typeface="Arial" pitchFamily="34" charset="0"/>
                <a:cs typeface="Arial" pitchFamily="34" charset="0"/>
              </a:rPr>
              <a:t> intracranial </a:t>
            </a:r>
            <a:r>
              <a:rPr lang="en-US" sz="2800" dirty="0">
                <a:latin typeface="Arial" pitchFamily="34" charset="0"/>
                <a:cs typeface="Arial" pitchFamily="34" charset="0"/>
              </a:rPr>
              <a:t>thrombosis. But, no evidence that </a:t>
            </a:r>
            <a:r>
              <a:rPr lang="en-US" sz="2800" dirty="0" err="1">
                <a:latin typeface="Arial" pitchFamily="34" charset="0"/>
                <a:cs typeface="Arial" pitchFamily="34" charset="0"/>
              </a:rPr>
              <a:t>tranxemic</a:t>
            </a:r>
            <a:r>
              <a:rPr lang="en-US" sz="2800" dirty="0">
                <a:latin typeface="Arial" pitchFamily="34" charset="0"/>
                <a:cs typeface="Arial" pitchFamily="34" charset="0"/>
              </a:rPr>
              <a:t> acid increases the risk in absence of past or family history of </a:t>
            </a:r>
            <a:r>
              <a:rPr lang="en-US" sz="2800" dirty="0" err="1">
                <a:latin typeface="Arial" pitchFamily="34" charset="0"/>
                <a:cs typeface="Arial" pitchFamily="34" charset="0"/>
              </a:rPr>
              <a:t>thrombophilia</a:t>
            </a:r>
            <a:r>
              <a:rPr lang="en-US" sz="2800" dirty="0">
                <a:latin typeface="Arial" pitchFamily="34" charset="0"/>
                <a:cs typeface="Arial" pitchFamily="34" charset="0"/>
              </a:rPr>
              <a:t>. </a:t>
            </a:r>
          </a:p>
          <a:p>
            <a:pPr algn="l" rtl="0"/>
            <a:r>
              <a:rPr lang="en-US" sz="4000" i="1" dirty="0">
                <a:solidFill>
                  <a:srgbClr val="00FFFF"/>
                </a:solidFill>
                <a:latin typeface="Arial" pitchFamily="34" charset="0"/>
                <a:cs typeface="Arial" pitchFamily="34" charset="0"/>
              </a:rPr>
              <a:t>Dose:</a:t>
            </a:r>
            <a:r>
              <a:rPr lang="en-US" sz="4000" i="1" dirty="0">
                <a:latin typeface="Arial" pitchFamily="34" charset="0"/>
                <a:cs typeface="Arial" pitchFamily="34" charset="0"/>
              </a:rPr>
              <a:t> </a:t>
            </a:r>
          </a:p>
          <a:p>
            <a:pPr algn="l" rtl="0"/>
            <a:r>
              <a:rPr lang="en-US" sz="2800" dirty="0">
                <a:latin typeface="Arial" pitchFamily="34" charset="0"/>
                <a:cs typeface="Arial" pitchFamily="34" charset="0"/>
              </a:rPr>
              <a:t>3-6 gm /d for the first 3 days of the cycle </a:t>
            </a:r>
          </a:p>
        </p:txBody>
      </p:sp>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381000" y="0"/>
            <a:ext cx="8382000" cy="6678751"/>
          </a:xfrm>
          <a:prstGeom prst="rect">
            <a:avLst/>
          </a:prstGeom>
          <a:noFill/>
          <a:ln w="12700">
            <a:noFill/>
            <a:miter lim="800000"/>
            <a:headEnd type="none" w="sm" len="sm"/>
            <a:tailEnd type="none" w="sm" len="sm"/>
          </a:ln>
          <a:effectLst/>
        </p:spPr>
        <p:txBody>
          <a:bodyPr wrap="square">
            <a:spAutoFit/>
          </a:bodyPr>
          <a:lstStyle/>
          <a:p>
            <a:pPr algn="l" rtl="0"/>
            <a:r>
              <a:rPr lang="en-US" sz="3600" b="1" dirty="0">
                <a:solidFill>
                  <a:srgbClr val="FFFF00"/>
                </a:solidFill>
                <a:latin typeface="Arial" pitchFamily="34" charset="0"/>
                <a:cs typeface="Arial" pitchFamily="34" charset="0"/>
              </a:rPr>
              <a:t>PSI:</a:t>
            </a:r>
          </a:p>
          <a:p>
            <a:pPr algn="l" rtl="0"/>
            <a:r>
              <a:rPr lang="en-US" sz="2400" i="1" dirty="0">
                <a:solidFill>
                  <a:srgbClr val="00FFFF"/>
                </a:solidFill>
                <a:latin typeface="Arial" pitchFamily="34" charset="0"/>
                <a:cs typeface="Arial" pitchFamily="34" charset="0"/>
              </a:rPr>
              <a:t>Mechanism;</a:t>
            </a:r>
            <a:r>
              <a:rPr lang="en-US" sz="2400" dirty="0">
                <a:latin typeface="Arial" pitchFamily="34" charset="0"/>
                <a:cs typeface="Arial" pitchFamily="34" charset="0"/>
              </a:rPr>
              <a:t> </a:t>
            </a:r>
          </a:p>
          <a:p>
            <a:pPr algn="l" rtl="0"/>
            <a:r>
              <a:rPr lang="en-US" sz="2400" dirty="0">
                <a:latin typeface="Arial" pitchFamily="34" charset="0"/>
                <a:cs typeface="Arial" pitchFamily="34" charset="0"/>
              </a:rPr>
              <a:t>the </a:t>
            </a:r>
            <a:r>
              <a:rPr lang="en-US" sz="2400" dirty="0" err="1">
                <a:latin typeface="Arial" pitchFamily="34" charset="0"/>
                <a:cs typeface="Arial" pitchFamily="34" charset="0"/>
              </a:rPr>
              <a:t>endometrium</a:t>
            </a:r>
            <a:r>
              <a:rPr lang="en-US" sz="2400" dirty="0">
                <a:latin typeface="Arial" pitchFamily="34" charset="0"/>
                <a:cs typeface="Arial" pitchFamily="34" charset="0"/>
              </a:rPr>
              <a:t> is a rich source of </a:t>
            </a:r>
            <a:r>
              <a:rPr lang="en-US" sz="2400" dirty="0">
                <a:solidFill>
                  <a:srgbClr val="92D050"/>
                </a:solidFill>
                <a:effectLst>
                  <a:outerShdw blurRad="38100" dist="38100" dir="2700000" algn="tl">
                    <a:srgbClr val="000000">
                      <a:alpha val="43137"/>
                    </a:srgbClr>
                  </a:outerShdw>
                </a:effectLst>
                <a:latin typeface="Arial" pitchFamily="34" charset="0"/>
                <a:cs typeface="Arial" pitchFamily="34" charset="0"/>
              </a:rPr>
              <a:t>PGE</a:t>
            </a:r>
            <a:r>
              <a:rPr lang="en-US" sz="2400" baseline="-25000" dirty="0">
                <a:solidFill>
                  <a:srgbClr val="92D050"/>
                </a:solidFill>
                <a:effectLst>
                  <a:outerShdw blurRad="38100" dist="38100" dir="2700000" algn="tl">
                    <a:srgbClr val="000000">
                      <a:alpha val="43137"/>
                    </a:srgbClr>
                  </a:outerShdw>
                </a:effectLst>
                <a:latin typeface="Arial" pitchFamily="34" charset="0"/>
                <a:cs typeface="Arial" pitchFamily="34" charset="0"/>
              </a:rPr>
              <a:t>2</a:t>
            </a:r>
            <a:r>
              <a:rPr lang="en-US" sz="2400" dirty="0">
                <a:solidFill>
                  <a:srgbClr val="92D050"/>
                </a:solidFill>
                <a:effectLst>
                  <a:outerShdw blurRad="38100" dist="38100" dir="2700000" algn="tl">
                    <a:srgbClr val="000000">
                      <a:alpha val="43137"/>
                    </a:srgbClr>
                  </a:outerShdw>
                </a:effectLst>
                <a:latin typeface="Arial" pitchFamily="34" charset="0"/>
                <a:cs typeface="Arial" pitchFamily="34" charset="0"/>
              </a:rPr>
              <a:t> &amp; PGF</a:t>
            </a:r>
            <a:r>
              <a:rPr lang="en-US" sz="2400" baseline="-25000" dirty="0">
                <a:solidFill>
                  <a:srgbClr val="92D050"/>
                </a:solidFill>
                <a:effectLst>
                  <a:outerShdw blurRad="38100" dist="38100" dir="2700000" algn="tl">
                    <a:srgbClr val="000000">
                      <a:alpha val="43137"/>
                    </a:srgbClr>
                  </a:outerShdw>
                </a:effectLst>
                <a:latin typeface="Arial" pitchFamily="34" charset="0"/>
                <a:cs typeface="Arial" pitchFamily="34" charset="0"/>
              </a:rPr>
              <a:t>2</a:t>
            </a:r>
            <a:r>
              <a:rPr lang="el-GR" altLang="ar-SA" sz="2400" baseline="-25000" dirty="0">
                <a:solidFill>
                  <a:srgbClr val="92D050"/>
                </a:solidFill>
                <a:effectLst>
                  <a:outerShdw blurRad="38100" dist="38100" dir="2700000" algn="tl">
                    <a:srgbClr val="000000">
                      <a:alpha val="43137"/>
                    </a:srgbClr>
                  </a:outerShdw>
                </a:effectLst>
                <a:latin typeface="Arial" pitchFamily="34" charset="0"/>
                <a:cs typeface="Arial" pitchFamily="34" charset="0"/>
              </a:rPr>
              <a:t>œ</a:t>
            </a:r>
            <a:r>
              <a:rPr lang="en-US" sz="2400" baseline="-25000" dirty="0">
                <a:solidFill>
                  <a:srgbClr val="92D050"/>
                </a:solidFill>
                <a:effectLst>
                  <a:outerShdw blurRad="38100" dist="38100" dir="2700000" algn="tl">
                    <a:srgbClr val="000000">
                      <a:alpha val="43137"/>
                    </a:srgbClr>
                  </a:outerShdw>
                </a:effectLst>
                <a:latin typeface="Arial" pitchFamily="34" charset="0"/>
                <a:cs typeface="Arial" pitchFamily="34" charset="0"/>
              </a:rPr>
              <a:t> </a:t>
            </a:r>
            <a:r>
              <a:rPr lang="en-US" sz="2400" dirty="0">
                <a:latin typeface="Arial" pitchFamily="34" charset="0"/>
                <a:cs typeface="Arial" pitchFamily="34" charset="0"/>
              </a:rPr>
              <a:t>&amp; its concentrations are greater in </a:t>
            </a:r>
            <a:r>
              <a:rPr lang="en-US" sz="2400" dirty="0" err="1">
                <a:latin typeface="Arial" pitchFamily="34" charset="0"/>
                <a:cs typeface="Arial" pitchFamily="34" charset="0"/>
              </a:rPr>
              <a:t>menorrhagia</a:t>
            </a:r>
            <a:r>
              <a:rPr lang="en-US" sz="2400" dirty="0">
                <a:latin typeface="Arial" pitchFamily="34" charset="0"/>
                <a:cs typeface="Arial" pitchFamily="34" charset="0"/>
              </a:rPr>
              <a:t>. PSI decreases endometrial PG concentrations.</a:t>
            </a:r>
          </a:p>
          <a:p>
            <a:pPr algn="l" rtl="0"/>
            <a:r>
              <a:rPr lang="en-US" sz="2400" i="1" dirty="0">
                <a:solidFill>
                  <a:srgbClr val="00FFFF"/>
                </a:solidFill>
                <a:latin typeface="Arial" pitchFamily="34" charset="0"/>
                <a:cs typeface="Arial" pitchFamily="34" charset="0"/>
              </a:rPr>
              <a:t>Effect:</a:t>
            </a:r>
            <a:r>
              <a:rPr lang="en-US" sz="2400" dirty="0">
                <a:latin typeface="Arial" pitchFamily="34" charset="0"/>
                <a:cs typeface="Arial" pitchFamily="34" charset="0"/>
              </a:rPr>
              <a:t> </a:t>
            </a:r>
          </a:p>
          <a:p>
            <a:r>
              <a:rPr lang="en-US" sz="2400" dirty="0">
                <a:latin typeface="Arial" pitchFamily="34" charset="0"/>
                <a:cs typeface="Arial" pitchFamily="34" charset="0"/>
              </a:rPr>
              <a:t>PSI decreased menstrual blood by 24% &amp; </a:t>
            </a:r>
            <a:r>
              <a:rPr lang="en-US" sz="2400" dirty="0" err="1">
                <a:latin typeface="Arial" pitchFamily="34" charset="0"/>
                <a:cs typeface="Arial" pitchFamily="34" charset="0"/>
              </a:rPr>
              <a:t>norethisterone</a:t>
            </a:r>
            <a:r>
              <a:rPr lang="en-US" sz="2400" dirty="0">
                <a:latin typeface="Arial" pitchFamily="34" charset="0"/>
                <a:cs typeface="Arial" pitchFamily="34" charset="0"/>
              </a:rPr>
              <a:t> by 20</a:t>
            </a:r>
            <a:r>
              <a:rPr lang="en-US" sz="2400" dirty="0" smtClean="0">
                <a:latin typeface="Arial" pitchFamily="34" charset="0"/>
                <a:cs typeface="Arial" pitchFamily="34" charset="0"/>
              </a:rPr>
              <a:t>%.</a:t>
            </a:r>
          </a:p>
          <a:p>
            <a:r>
              <a:rPr lang="en-US" sz="2400" i="1" dirty="0" smtClean="0">
                <a:solidFill>
                  <a:srgbClr val="00FFFF"/>
                </a:solidFill>
                <a:latin typeface="Arial" pitchFamily="34" charset="0"/>
                <a:cs typeface="Arial" pitchFamily="34" charset="0"/>
              </a:rPr>
              <a:t>Dose:</a:t>
            </a:r>
            <a:r>
              <a:rPr lang="en-US" sz="2400" dirty="0" smtClean="0">
                <a:latin typeface="Arial" pitchFamily="34" charset="0"/>
                <a:cs typeface="Arial" pitchFamily="34" charset="0"/>
              </a:rPr>
              <a:t> </a:t>
            </a:r>
            <a:endParaRPr lang="en-US" sz="2400" dirty="0">
              <a:latin typeface="Arial" pitchFamily="34" charset="0"/>
              <a:cs typeface="Arial" pitchFamily="34" charset="0"/>
            </a:endParaRPr>
          </a:p>
          <a:p>
            <a:r>
              <a:rPr lang="en-US" sz="2400" dirty="0" err="1" smtClean="0">
                <a:solidFill>
                  <a:srgbClr val="92D050"/>
                </a:solidFill>
                <a:effectLst>
                  <a:outerShdw blurRad="38100" dist="38100" dir="2700000" algn="tl">
                    <a:srgbClr val="000000">
                      <a:alpha val="43137"/>
                    </a:srgbClr>
                  </a:outerShdw>
                </a:effectLst>
                <a:latin typeface="Arial" pitchFamily="34" charset="0"/>
                <a:cs typeface="Arial" pitchFamily="34" charset="0"/>
              </a:rPr>
              <a:t>mefenamic</a:t>
            </a:r>
            <a:r>
              <a:rPr lang="en-US" sz="2400" dirty="0" smtClean="0">
                <a:solidFill>
                  <a:srgbClr val="92D050"/>
                </a:solidFill>
                <a:effectLst>
                  <a:outerShdw blurRad="38100" dist="38100" dir="2700000" algn="tl">
                    <a:srgbClr val="000000">
                      <a:alpha val="43137"/>
                    </a:srgbClr>
                  </a:outerShdw>
                </a:effectLst>
                <a:latin typeface="Arial" pitchFamily="34" charset="0"/>
                <a:cs typeface="Arial" pitchFamily="34" charset="0"/>
              </a:rPr>
              <a:t> acid (</a:t>
            </a:r>
            <a:r>
              <a:rPr lang="en-US" sz="2400" dirty="0" err="1" smtClean="0">
                <a:solidFill>
                  <a:srgbClr val="92D050"/>
                </a:solidFill>
                <a:effectLst>
                  <a:outerShdw blurRad="38100" dist="38100" dir="2700000" algn="tl">
                    <a:srgbClr val="000000">
                      <a:alpha val="43137"/>
                    </a:srgbClr>
                  </a:outerShdw>
                </a:effectLst>
                <a:latin typeface="Arial" pitchFamily="34" charset="0"/>
                <a:cs typeface="Arial" pitchFamily="34" charset="0"/>
              </a:rPr>
              <a:t>Ponstan</a:t>
            </a:r>
            <a:r>
              <a:rPr lang="en-US" sz="2400" dirty="0" smtClean="0">
                <a:solidFill>
                  <a:srgbClr val="92D050"/>
                </a:solidFill>
                <a:effectLst>
                  <a:outerShdw blurRad="38100" dist="38100" dir="2700000" algn="tl">
                    <a:srgbClr val="000000">
                      <a:alpha val="43137"/>
                    </a:srgbClr>
                  </a:outerShdw>
                </a:effectLst>
                <a:latin typeface="Arial" pitchFamily="34" charset="0"/>
                <a:cs typeface="Arial" pitchFamily="34" charset="0"/>
              </a:rPr>
              <a:t>)</a:t>
            </a:r>
            <a:r>
              <a:rPr lang="en-US" sz="2400" dirty="0" smtClean="0">
                <a:latin typeface="Arial" pitchFamily="34" charset="0"/>
                <a:cs typeface="Arial" pitchFamily="34" charset="0"/>
              </a:rPr>
              <a:t> 500 mg </a:t>
            </a:r>
            <a:r>
              <a:rPr lang="en-US" sz="2400" dirty="0" err="1" smtClean="0">
                <a:latin typeface="Arial" pitchFamily="34" charset="0"/>
                <a:cs typeface="Arial" pitchFamily="34" charset="0"/>
              </a:rPr>
              <a:t>tds</a:t>
            </a:r>
            <a:r>
              <a:rPr lang="en-US" sz="2400" dirty="0" smtClean="0">
                <a:latin typeface="Arial" pitchFamily="34" charset="0"/>
                <a:cs typeface="Arial" pitchFamily="34" charset="0"/>
              </a:rPr>
              <a:t> during menses. </a:t>
            </a:r>
          </a:p>
          <a:p>
            <a:r>
              <a:rPr lang="en-US" sz="2400" i="1" dirty="0" smtClean="0">
                <a:solidFill>
                  <a:srgbClr val="00FFFF"/>
                </a:solidFill>
                <a:latin typeface="Arial" pitchFamily="34" charset="0"/>
                <a:cs typeface="Arial" pitchFamily="34" charset="0"/>
              </a:rPr>
              <a:t>Side effects:</a:t>
            </a:r>
            <a:r>
              <a:rPr lang="en-US" sz="2400" dirty="0" smtClean="0">
                <a:latin typeface="Arial" pitchFamily="34" charset="0"/>
                <a:cs typeface="Arial" pitchFamily="34" charset="0"/>
              </a:rPr>
              <a:t> </a:t>
            </a:r>
          </a:p>
          <a:p>
            <a:pPr>
              <a:buFont typeface="Arial" pitchFamily="34" charset="0"/>
              <a:buChar char="•"/>
            </a:pPr>
            <a:r>
              <a:rPr lang="en-US" sz="2400" dirty="0" smtClean="0">
                <a:latin typeface="Arial" pitchFamily="34" charset="0"/>
                <a:cs typeface="Arial" pitchFamily="34" charset="0"/>
              </a:rPr>
              <a:t>Nausea, vomiting, gastric discomfort, diarrhea, dizziness. </a:t>
            </a:r>
          </a:p>
          <a:p>
            <a:pPr>
              <a:buFont typeface="Arial" pitchFamily="34" charset="0"/>
              <a:buChar char="•"/>
            </a:pPr>
            <a:r>
              <a:rPr lang="en-US" sz="2400" dirty="0" smtClean="0">
                <a:latin typeface="Arial" pitchFamily="34" charset="0"/>
                <a:cs typeface="Arial" pitchFamily="34" charset="0"/>
              </a:rPr>
              <a:t>Rarely: </a:t>
            </a:r>
            <a:r>
              <a:rPr lang="en-US" sz="2400" dirty="0" err="1" smtClean="0">
                <a:latin typeface="Arial" pitchFamily="34" charset="0"/>
                <a:cs typeface="Arial" pitchFamily="34" charset="0"/>
              </a:rPr>
              <a:t>haemolytic</a:t>
            </a:r>
            <a:r>
              <a:rPr lang="en-US" sz="2400" dirty="0" smtClean="0">
                <a:latin typeface="Arial" pitchFamily="34" charset="0"/>
                <a:cs typeface="Arial" pitchFamily="34" charset="0"/>
              </a:rPr>
              <a:t> anemia, thrombocytopenia.</a:t>
            </a:r>
          </a:p>
          <a:p>
            <a:pPr>
              <a:buFont typeface="Arial" pitchFamily="34" charset="0"/>
              <a:buChar char="•"/>
            </a:pPr>
            <a:r>
              <a:rPr lang="en-US" sz="2400" dirty="0" smtClean="0">
                <a:latin typeface="Arial" pitchFamily="34" charset="0"/>
                <a:cs typeface="Arial" pitchFamily="34" charset="0"/>
              </a:rPr>
              <a:t>The degree of reduction of MBL is not as great as it is with </a:t>
            </a:r>
            <a:r>
              <a:rPr lang="en-US" sz="2400" dirty="0" err="1" smtClean="0">
                <a:latin typeface="Arial" pitchFamily="34" charset="0"/>
                <a:cs typeface="Arial" pitchFamily="34" charset="0"/>
              </a:rPr>
              <a:t>tranxamic</a:t>
            </a:r>
            <a:r>
              <a:rPr lang="en-US" sz="2400" dirty="0" smtClean="0">
                <a:latin typeface="Arial" pitchFamily="34" charset="0"/>
                <a:cs typeface="Arial" pitchFamily="34" charset="0"/>
              </a:rPr>
              <a:t> acid but PSI have a lower side effect profile.</a:t>
            </a:r>
          </a:p>
          <a:p>
            <a:pPr algn="l" rtl="0"/>
            <a:endParaRPr lang="en-US" sz="2800" dirty="0" smtClean="0">
              <a:solidFill>
                <a:srgbClr val="92D050"/>
              </a:solidFill>
              <a:effectLst>
                <a:outerShdw blurRad="38100" dist="38100" dir="2700000" algn="tl">
                  <a:srgbClr val="000000">
                    <a:alpha val="43137"/>
                  </a:srgbClr>
                </a:outerShdw>
              </a:effectLst>
              <a:latin typeface="Arial" pitchFamily="34" charset="0"/>
              <a:cs typeface="Arial" pitchFamily="34" charset="0"/>
            </a:endParaRPr>
          </a:p>
          <a:p>
            <a:pPr algn="l" rtl="0"/>
            <a:endParaRPr lang="en-US" sz="2800" dirty="0">
              <a:latin typeface="Arial" pitchFamily="34" charset="0"/>
              <a:cs typeface="Arial" pitchFamily="34" charset="0"/>
            </a:endParaRPr>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304800" y="0"/>
            <a:ext cx="8534400" cy="7478970"/>
          </a:xfrm>
          <a:prstGeom prst="rect">
            <a:avLst/>
          </a:prstGeom>
          <a:noFill/>
          <a:ln w="12700">
            <a:noFill/>
            <a:miter lim="800000"/>
            <a:headEnd type="none" w="sm" len="sm"/>
            <a:tailEnd type="none" w="sm" len="sm"/>
          </a:ln>
          <a:effectLst/>
        </p:spPr>
        <p:txBody>
          <a:bodyPr wrap="square">
            <a:spAutoFit/>
          </a:bodyPr>
          <a:lstStyle/>
          <a:p>
            <a:pPr lvl="1"/>
            <a:r>
              <a:rPr lang="en-US" sz="4400" b="1" dirty="0" err="1" smtClean="0">
                <a:solidFill>
                  <a:srgbClr val="FFFF00"/>
                </a:solidFill>
                <a:latin typeface="Arial" pitchFamily="34" charset="0"/>
                <a:cs typeface="Arial" pitchFamily="34" charset="0"/>
              </a:rPr>
              <a:t>Etamsylate</a:t>
            </a:r>
            <a:r>
              <a:rPr lang="en-US" sz="4400" dirty="0" smtClean="0">
                <a:latin typeface="Arial" pitchFamily="34" charset="0"/>
                <a:cs typeface="Arial" pitchFamily="34" charset="0"/>
              </a:rPr>
              <a:t> </a:t>
            </a:r>
            <a:r>
              <a:rPr lang="en-US" sz="4400" dirty="0" smtClean="0">
                <a:solidFill>
                  <a:srgbClr val="FFFF00"/>
                </a:solidFill>
                <a:latin typeface="Arial" pitchFamily="34" charset="0"/>
                <a:cs typeface="Arial" pitchFamily="34" charset="0"/>
              </a:rPr>
              <a:t>(</a:t>
            </a:r>
            <a:r>
              <a:rPr lang="en-US" sz="4400" dirty="0" err="1" smtClean="0">
                <a:solidFill>
                  <a:srgbClr val="FFFF00"/>
                </a:solidFill>
                <a:latin typeface="Arial" pitchFamily="34" charset="0"/>
                <a:cs typeface="Arial" pitchFamily="34" charset="0"/>
              </a:rPr>
              <a:t>Dicynone</a:t>
            </a:r>
            <a:r>
              <a:rPr lang="en-US" sz="4400" dirty="0" smtClean="0">
                <a:solidFill>
                  <a:srgbClr val="FFFF00"/>
                </a:solidFill>
                <a:latin typeface="Arial" pitchFamily="34" charset="0"/>
                <a:cs typeface="Arial" pitchFamily="34" charset="0"/>
              </a:rPr>
              <a:t>)</a:t>
            </a:r>
            <a:endParaRPr lang="en-US" sz="4400" b="1" dirty="0">
              <a:solidFill>
                <a:srgbClr val="FFFF00"/>
              </a:solidFill>
              <a:latin typeface="Arial" pitchFamily="34" charset="0"/>
              <a:cs typeface="Arial" pitchFamily="34" charset="0"/>
            </a:endParaRPr>
          </a:p>
          <a:p>
            <a:pPr lvl="1" algn="l" rtl="0"/>
            <a:r>
              <a:rPr lang="en-US" sz="3600" dirty="0">
                <a:solidFill>
                  <a:srgbClr val="00FFFF"/>
                </a:solidFill>
                <a:latin typeface="Arial" pitchFamily="34" charset="0"/>
                <a:cs typeface="Arial" pitchFamily="34" charset="0"/>
              </a:rPr>
              <a:t>Mechanism of action:</a:t>
            </a:r>
            <a:r>
              <a:rPr lang="en-US" sz="3600" dirty="0">
                <a:latin typeface="Arial" pitchFamily="34" charset="0"/>
                <a:cs typeface="Arial" pitchFamily="34" charset="0"/>
              </a:rPr>
              <a:t> </a:t>
            </a:r>
          </a:p>
          <a:p>
            <a:pPr lvl="1" algn="l" rtl="0">
              <a:buFont typeface="Arial" pitchFamily="34" charset="0"/>
              <a:buChar char="•"/>
            </a:pPr>
            <a:r>
              <a:rPr lang="en-US" sz="2400" dirty="0" smtClean="0">
                <a:latin typeface="Arial" pitchFamily="34" charset="0"/>
                <a:cs typeface="Arial" pitchFamily="34" charset="0"/>
              </a:rPr>
              <a:t> maintain </a:t>
            </a:r>
            <a:r>
              <a:rPr lang="en-US" sz="2400" dirty="0">
                <a:latin typeface="Arial" pitchFamily="34" charset="0"/>
                <a:cs typeface="Arial" pitchFamily="34" charset="0"/>
              </a:rPr>
              <a:t>capillary </a:t>
            </a:r>
            <a:r>
              <a:rPr lang="en-US" sz="2400" dirty="0" smtClean="0">
                <a:latin typeface="Arial" pitchFamily="34" charset="0"/>
                <a:cs typeface="Arial" pitchFamily="34" charset="0"/>
              </a:rPr>
              <a:t>integrity</a:t>
            </a:r>
          </a:p>
          <a:p>
            <a:pPr lvl="1" algn="l" rtl="0">
              <a:buFont typeface="Arial" pitchFamily="34" charset="0"/>
              <a:buChar char="•"/>
            </a:pPr>
            <a:r>
              <a:rPr lang="en-US" sz="2400" dirty="0" smtClean="0">
                <a:latin typeface="Arial" pitchFamily="34" charset="0"/>
                <a:cs typeface="Arial" pitchFamily="34" charset="0"/>
              </a:rPr>
              <a:t>anti-</a:t>
            </a:r>
            <a:r>
              <a:rPr lang="en-US" sz="2400" dirty="0" err="1" smtClean="0">
                <a:latin typeface="Arial" pitchFamily="34" charset="0"/>
                <a:cs typeface="Arial" pitchFamily="34" charset="0"/>
              </a:rPr>
              <a:t>hyalurunidase</a:t>
            </a:r>
            <a:r>
              <a:rPr lang="en-US" sz="2400" dirty="0" smtClean="0">
                <a:latin typeface="Arial" pitchFamily="34" charset="0"/>
                <a:cs typeface="Arial" pitchFamily="34" charset="0"/>
              </a:rPr>
              <a:t> activity</a:t>
            </a:r>
          </a:p>
          <a:p>
            <a:pPr lvl="1" algn="l" rtl="0">
              <a:buFont typeface="Arial" pitchFamily="34" charset="0"/>
              <a:buChar char="•"/>
            </a:pPr>
            <a:r>
              <a:rPr lang="en-US" sz="2400" dirty="0" smtClean="0">
                <a:latin typeface="Arial" pitchFamily="34" charset="0"/>
                <a:cs typeface="Arial" pitchFamily="34" charset="0"/>
              </a:rPr>
              <a:t>inhibitory </a:t>
            </a:r>
            <a:r>
              <a:rPr lang="en-US" sz="2400" dirty="0">
                <a:latin typeface="Arial" pitchFamily="34" charset="0"/>
                <a:cs typeface="Arial" pitchFamily="34" charset="0"/>
              </a:rPr>
              <a:t>effect on PG</a:t>
            </a:r>
          </a:p>
          <a:p>
            <a:pPr lvl="1" algn="l" rtl="0"/>
            <a:r>
              <a:rPr lang="en-US" sz="3600" dirty="0">
                <a:solidFill>
                  <a:srgbClr val="00FFFF"/>
                </a:solidFill>
                <a:latin typeface="Arial" pitchFamily="34" charset="0"/>
                <a:cs typeface="Arial" pitchFamily="34" charset="0"/>
              </a:rPr>
              <a:t>Dose:</a:t>
            </a:r>
            <a:r>
              <a:rPr lang="en-US" sz="3600" dirty="0">
                <a:latin typeface="Arial" pitchFamily="34" charset="0"/>
                <a:cs typeface="Arial" pitchFamily="34" charset="0"/>
              </a:rPr>
              <a:t> </a:t>
            </a:r>
          </a:p>
          <a:p>
            <a:pPr lvl="1" algn="l" rtl="0"/>
            <a:r>
              <a:rPr lang="en-US" sz="2400" dirty="0">
                <a:latin typeface="Arial" pitchFamily="34" charset="0"/>
                <a:cs typeface="Arial" pitchFamily="34" charset="0"/>
              </a:rPr>
              <a:t>500 mg b</a:t>
            </a:r>
            <a:r>
              <a:rPr lang="en-US" sz="2400" dirty="0" smtClean="0">
                <a:latin typeface="Arial" pitchFamily="34" charset="0"/>
                <a:cs typeface="Arial" pitchFamily="34" charset="0"/>
              </a:rPr>
              <a:t>id</a:t>
            </a:r>
            <a:r>
              <a:rPr lang="en-US" sz="2400" dirty="0">
                <a:latin typeface="Arial" pitchFamily="34" charset="0"/>
                <a:cs typeface="Arial" pitchFamily="34" charset="0"/>
              </a:rPr>
              <a:t>, starting 5 days before anticipated onset of the cycle &amp; continued for 10 </a:t>
            </a:r>
            <a:r>
              <a:rPr lang="en-US" sz="2400" dirty="0" smtClean="0">
                <a:latin typeface="Arial" pitchFamily="34" charset="0"/>
                <a:cs typeface="Arial" pitchFamily="34" charset="0"/>
              </a:rPr>
              <a:t>days</a:t>
            </a:r>
          </a:p>
          <a:p>
            <a:pPr lvl="1"/>
            <a:r>
              <a:rPr lang="en-US" sz="3600" dirty="0" smtClean="0">
                <a:solidFill>
                  <a:srgbClr val="00FFFF"/>
                </a:solidFill>
                <a:latin typeface="Arial" pitchFamily="34" charset="0"/>
                <a:cs typeface="Arial" pitchFamily="34" charset="0"/>
              </a:rPr>
              <a:t>Effect:</a:t>
            </a:r>
            <a:r>
              <a:rPr lang="en-US" sz="3600" dirty="0" smtClean="0">
                <a:latin typeface="Arial" pitchFamily="34" charset="0"/>
                <a:cs typeface="Arial" pitchFamily="34" charset="0"/>
              </a:rPr>
              <a:t> </a:t>
            </a:r>
          </a:p>
          <a:p>
            <a:pPr lvl="1"/>
            <a:r>
              <a:rPr lang="en-US" sz="2400" dirty="0" smtClean="0">
                <a:latin typeface="Arial" pitchFamily="34" charset="0"/>
                <a:cs typeface="Arial" pitchFamily="34" charset="0"/>
              </a:rPr>
              <a:t>20% reduction in MBL. </a:t>
            </a:r>
          </a:p>
          <a:p>
            <a:pPr lvl="1"/>
            <a:r>
              <a:rPr lang="en-US" sz="2400" dirty="0" smtClean="0">
                <a:latin typeface="Arial" pitchFamily="34" charset="0"/>
                <a:cs typeface="Arial" pitchFamily="34" charset="0"/>
              </a:rPr>
              <a:t>There is no conclusive evidence of the effectiveness of </a:t>
            </a:r>
            <a:r>
              <a:rPr lang="en-US" sz="2400" dirty="0" err="1" smtClean="0">
                <a:latin typeface="Arial" pitchFamily="34" charset="0"/>
                <a:cs typeface="Arial" pitchFamily="34" charset="0"/>
              </a:rPr>
              <a:t>etamsylate</a:t>
            </a:r>
            <a:r>
              <a:rPr lang="en-US" sz="2400" dirty="0" smtClean="0">
                <a:latin typeface="Arial" pitchFamily="34" charset="0"/>
                <a:cs typeface="Arial" pitchFamily="34" charset="0"/>
              </a:rPr>
              <a:t> in reducing </a:t>
            </a:r>
            <a:r>
              <a:rPr lang="en-US" sz="2400" dirty="0" err="1" smtClean="0">
                <a:latin typeface="Arial" pitchFamily="34" charset="0"/>
                <a:cs typeface="Arial" pitchFamily="34" charset="0"/>
              </a:rPr>
              <a:t>menorrhagea</a:t>
            </a:r>
            <a:r>
              <a:rPr lang="en-US" sz="2400" dirty="0" smtClean="0">
                <a:latin typeface="Arial" pitchFamily="34" charset="0"/>
                <a:cs typeface="Arial" pitchFamily="34" charset="0"/>
              </a:rPr>
              <a:t> </a:t>
            </a:r>
            <a:r>
              <a:rPr lang="en-US" sz="2000" dirty="0" smtClean="0">
                <a:latin typeface="Arial" pitchFamily="34" charset="0"/>
                <a:cs typeface="Arial" pitchFamily="34" charset="0"/>
              </a:rPr>
              <a:t>(Grade A)</a:t>
            </a:r>
          </a:p>
          <a:p>
            <a:pPr lvl="1"/>
            <a:r>
              <a:rPr lang="en-US" sz="3600" dirty="0" smtClean="0">
                <a:solidFill>
                  <a:srgbClr val="00FFFF"/>
                </a:solidFill>
                <a:latin typeface="Arial" pitchFamily="34" charset="0"/>
                <a:cs typeface="Arial" pitchFamily="34" charset="0"/>
              </a:rPr>
              <a:t>Side effects:</a:t>
            </a:r>
            <a:r>
              <a:rPr lang="en-US" sz="3600" dirty="0" smtClean="0">
                <a:latin typeface="Arial" pitchFamily="34" charset="0"/>
                <a:cs typeface="Arial" pitchFamily="34" charset="0"/>
              </a:rPr>
              <a:t> </a:t>
            </a:r>
          </a:p>
          <a:p>
            <a:pPr lvl="1"/>
            <a:r>
              <a:rPr lang="en-US" sz="2400" dirty="0" smtClean="0">
                <a:latin typeface="Arial" pitchFamily="34" charset="0"/>
                <a:cs typeface="Arial" pitchFamily="34" charset="0"/>
              </a:rPr>
              <a:t>headache, rash, nausea </a:t>
            </a:r>
          </a:p>
          <a:p>
            <a:pPr lvl="1" algn="l" rtl="0"/>
            <a:endParaRPr lang="en-US" sz="3600" dirty="0">
              <a:latin typeface="Arial" pitchFamily="34" charset="0"/>
              <a:cs typeface="Arial" pitchFamily="34" charset="0"/>
            </a:endParaRPr>
          </a:p>
          <a:p>
            <a:pPr lvl="1" algn="l" rtl="0"/>
            <a:endParaRPr lang="en-US" sz="4000" dirty="0">
              <a:latin typeface="Arial" pitchFamily="34" charset="0"/>
              <a:cs typeface="Arial" pitchFamily="34" charset="0"/>
            </a:endParaRPr>
          </a:p>
        </p:txBody>
      </p: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09600" y="0"/>
            <a:ext cx="7772400" cy="1143000"/>
          </a:xfrm>
        </p:spPr>
        <p:txBody>
          <a:bodyPr/>
          <a:lstStyle/>
          <a:p>
            <a:r>
              <a:rPr lang="en-US" dirty="0" smtClean="0">
                <a:solidFill>
                  <a:srgbClr val="FFFF00"/>
                </a:solidFill>
                <a:latin typeface="Arial" pitchFamily="34" charset="0"/>
                <a:cs typeface="Arial" pitchFamily="34" charset="0"/>
              </a:rPr>
              <a:t>Hormonal treatment</a:t>
            </a:r>
            <a:endParaRPr lang="en-US" dirty="0">
              <a:solidFill>
                <a:srgbClr val="FFFF00"/>
              </a:solidFill>
              <a:latin typeface="Arial" pitchFamily="34" charset="0"/>
              <a:cs typeface="Arial" pitchFamily="34" charset="0"/>
            </a:endParaRPr>
          </a:p>
        </p:txBody>
      </p:sp>
      <p:sp>
        <p:nvSpPr>
          <p:cNvPr id="31747" name="Rectangle 3"/>
          <p:cNvSpPr>
            <a:spLocks noGrp="1" noChangeArrowheads="1"/>
          </p:cNvSpPr>
          <p:nvPr>
            <p:ph type="body" idx="1"/>
          </p:nvPr>
        </p:nvSpPr>
        <p:spPr>
          <a:xfrm>
            <a:off x="685800" y="1143000"/>
            <a:ext cx="7772400" cy="4953000"/>
          </a:xfrm>
        </p:spPr>
        <p:txBody>
          <a:bodyPr/>
          <a:lstStyle/>
          <a:p>
            <a:pPr algn="l" rtl="0"/>
            <a:r>
              <a:rPr lang="en-US" dirty="0">
                <a:latin typeface="Arial" pitchFamily="34" charset="0"/>
                <a:cs typeface="Arial" pitchFamily="34" charset="0"/>
              </a:rPr>
              <a:t>Acute bleeding</a:t>
            </a:r>
          </a:p>
          <a:p>
            <a:pPr lvl="1" algn="l" rtl="0"/>
            <a:r>
              <a:rPr lang="en-US" dirty="0">
                <a:latin typeface="Arial" pitchFamily="34" charset="0"/>
                <a:cs typeface="Arial" pitchFamily="34" charset="0"/>
              </a:rPr>
              <a:t>Estrogen therapy </a:t>
            </a:r>
          </a:p>
          <a:p>
            <a:pPr lvl="2" algn="l" rtl="0"/>
            <a:r>
              <a:rPr lang="en-US" dirty="0">
                <a:latin typeface="Arial" pitchFamily="34" charset="0"/>
                <a:cs typeface="Arial" pitchFamily="34" charset="0"/>
              </a:rPr>
              <a:t>Oral conjugated equine estrogens</a:t>
            </a:r>
          </a:p>
          <a:p>
            <a:pPr lvl="3" algn="l" rtl="0"/>
            <a:r>
              <a:rPr lang="en-US" dirty="0">
                <a:latin typeface="Arial" pitchFamily="34" charset="0"/>
                <a:cs typeface="Arial" pitchFamily="34" charset="0"/>
              </a:rPr>
              <a:t>10mg a day in four divided doses</a:t>
            </a:r>
          </a:p>
          <a:p>
            <a:pPr lvl="3" algn="l" rtl="0"/>
            <a:r>
              <a:rPr lang="en-US" dirty="0">
                <a:latin typeface="Arial" pitchFamily="34" charset="0"/>
                <a:cs typeface="Arial" pitchFamily="34" charset="0"/>
              </a:rPr>
              <a:t>treat for 21 to 25 days</a:t>
            </a:r>
          </a:p>
          <a:p>
            <a:pPr lvl="3" algn="l" rtl="0"/>
            <a:r>
              <a:rPr lang="en-US" dirty="0" err="1">
                <a:latin typeface="Arial" pitchFamily="34" charset="0"/>
                <a:cs typeface="Arial" pitchFamily="34" charset="0"/>
              </a:rPr>
              <a:t>medroxyprogesterone</a:t>
            </a:r>
            <a:r>
              <a:rPr lang="en-US" dirty="0">
                <a:latin typeface="Arial" pitchFamily="34" charset="0"/>
                <a:cs typeface="Arial" pitchFamily="34" charset="0"/>
              </a:rPr>
              <a:t> acetate, 10 mg per day for the last 7 days of the treatment</a:t>
            </a:r>
          </a:p>
          <a:p>
            <a:pPr lvl="3" algn="l" rtl="0"/>
            <a:r>
              <a:rPr lang="en-US" dirty="0">
                <a:latin typeface="Arial" pitchFamily="34" charset="0"/>
                <a:cs typeface="Arial" pitchFamily="34" charset="0"/>
              </a:rPr>
              <a:t>if bleeding not controlled, consider organic cause</a:t>
            </a:r>
          </a:p>
          <a:p>
            <a:pPr lvl="4" algn="l" rtl="0">
              <a:buFontTx/>
              <a:buNone/>
            </a:pPr>
            <a:r>
              <a:rPr lang="en-US" dirty="0">
                <a:latin typeface="Arial" pitchFamily="34" charset="0"/>
                <a:cs typeface="Arial" pitchFamily="34" charset="0"/>
              </a:rPr>
              <a:t>OR</a:t>
            </a:r>
          </a:p>
          <a:p>
            <a:pPr lvl="3" algn="l" rtl="0"/>
            <a:r>
              <a:rPr lang="en-US" dirty="0">
                <a:latin typeface="Arial" pitchFamily="34" charset="0"/>
                <a:cs typeface="Arial" pitchFamily="34" charset="0"/>
              </a:rPr>
              <a:t>25 mg IV every 4 to 12 hours for 24 hours, then switch to oral treatment as above.</a:t>
            </a:r>
            <a:endParaRPr lang="en-US" sz="1400" dirty="0">
              <a:latin typeface="Arial" pitchFamily="34" charset="0"/>
              <a:cs typeface="Arial" pitchFamily="34" charset="0"/>
            </a:endParaRPr>
          </a:p>
          <a:p>
            <a:pPr lvl="1" algn="l" rtl="0"/>
            <a:r>
              <a:rPr lang="en-US" sz="2400" dirty="0">
                <a:latin typeface="Arial" pitchFamily="34" charset="0"/>
                <a:cs typeface="Arial" pitchFamily="34" charset="0"/>
              </a:rPr>
              <a:t>Bleeding usually diminishes within 24 hours</a:t>
            </a:r>
            <a:endParaRPr lang="en-US" dirty="0">
              <a:latin typeface="Arial" pitchFamily="34" charset="0"/>
              <a:cs typeface="Arial" pitchFamily="34" charset="0"/>
            </a:endParaRPr>
          </a:p>
        </p:txBody>
      </p:sp>
    </p:spTree>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09600" y="0"/>
            <a:ext cx="7772400" cy="1143000"/>
          </a:xfrm>
        </p:spPr>
        <p:txBody>
          <a:bodyPr/>
          <a:lstStyle/>
          <a:p>
            <a:r>
              <a:rPr smtClean="0">
                <a:solidFill>
                  <a:srgbClr val="FFFF00"/>
                </a:solidFill>
                <a:latin typeface="Arial" pitchFamily="34" charset="0"/>
                <a:cs typeface="Arial" pitchFamily="34" charset="0"/>
              </a:rPr>
              <a:t>Hormonal treatment</a:t>
            </a:r>
            <a:endParaRPr lang="en-US" dirty="0"/>
          </a:p>
        </p:txBody>
      </p:sp>
      <p:sp>
        <p:nvSpPr>
          <p:cNvPr id="32771" name="Rectangle 3"/>
          <p:cNvSpPr>
            <a:spLocks noGrp="1" noChangeArrowheads="1"/>
          </p:cNvSpPr>
          <p:nvPr>
            <p:ph type="body" idx="1"/>
          </p:nvPr>
        </p:nvSpPr>
        <p:spPr>
          <a:xfrm>
            <a:off x="685800" y="1143000"/>
            <a:ext cx="7772400" cy="4953000"/>
          </a:xfrm>
        </p:spPr>
        <p:txBody>
          <a:bodyPr/>
          <a:lstStyle/>
          <a:p>
            <a:pPr algn="l" rtl="0"/>
            <a:endParaRPr lang="en-US" dirty="0">
              <a:latin typeface="Arial" pitchFamily="34" charset="0"/>
              <a:cs typeface="Arial" pitchFamily="34" charset="0"/>
            </a:endParaRPr>
          </a:p>
          <a:p>
            <a:pPr algn="l" rtl="0"/>
            <a:r>
              <a:rPr lang="en-US" dirty="0">
                <a:latin typeface="Arial" pitchFamily="34" charset="0"/>
                <a:cs typeface="Arial" pitchFamily="34" charset="0"/>
              </a:rPr>
              <a:t>Acute bleeding (continued)</a:t>
            </a:r>
          </a:p>
          <a:p>
            <a:pPr lvl="1" algn="l" rtl="0"/>
            <a:r>
              <a:rPr lang="en-US" dirty="0">
                <a:latin typeface="Arial" pitchFamily="34" charset="0"/>
                <a:cs typeface="Arial" pitchFamily="34" charset="0"/>
              </a:rPr>
              <a:t>High dose estrogen-progestin therapy</a:t>
            </a:r>
          </a:p>
          <a:p>
            <a:pPr lvl="2" algn="l" rtl="0"/>
            <a:r>
              <a:rPr lang="en-US" dirty="0">
                <a:latin typeface="Arial" pitchFamily="34" charset="0"/>
                <a:cs typeface="Arial" pitchFamily="34" charset="0"/>
              </a:rPr>
              <a:t>use combination OCP’s containing 35 micrograms or less of </a:t>
            </a:r>
            <a:r>
              <a:rPr lang="en-US" dirty="0" err="1">
                <a:latin typeface="Arial" pitchFamily="34" charset="0"/>
                <a:cs typeface="Arial" pitchFamily="34" charset="0"/>
              </a:rPr>
              <a:t>ethinylestradiol</a:t>
            </a:r>
            <a:endParaRPr lang="en-US" dirty="0">
              <a:latin typeface="Arial" pitchFamily="34" charset="0"/>
              <a:cs typeface="Arial" pitchFamily="34" charset="0"/>
            </a:endParaRPr>
          </a:p>
          <a:p>
            <a:pPr lvl="2" algn="l" rtl="0"/>
            <a:r>
              <a:rPr lang="en-US" dirty="0">
                <a:latin typeface="Arial" pitchFamily="34" charset="0"/>
                <a:cs typeface="Arial" pitchFamily="34" charset="0"/>
              </a:rPr>
              <a:t>four tablets per day</a:t>
            </a:r>
          </a:p>
          <a:p>
            <a:pPr lvl="2" algn="l" rtl="0"/>
            <a:r>
              <a:rPr lang="en-US" dirty="0">
                <a:latin typeface="Arial" pitchFamily="34" charset="0"/>
                <a:cs typeface="Arial" pitchFamily="34" charset="0"/>
              </a:rPr>
              <a:t>treat for one week after bleeding stops</a:t>
            </a:r>
          </a:p>
          <a:p>
            <a:pPr lvl="2" algn="l" rtl="0"/>
            <a:r>
              <a:rPr lang="en-US" dirty="0">
                <a:latin typeface="Arial" pitchFamily="34" charset="0"/>
                <a:cs typeface="Arial" pitchFamily="34" charset="0"/>
              </a:rPr>
              <a:t>may not be as successful as high dose estrogen treatment</a:t>
            </a:r>
          </a:p>
          <a:p>
            <a:pPr lvl="1" algn="l" rtl="0"/>
            <a:endParaRPr lang="en-US" dirty="0">
              <a:latin typeface="Arial" pitchFamily="34" charset="0"/>
              <a:cs typeface="Arial" pitchFamily="34" charset="0"/>
            </a:endParaRPr>
          </a:p>
        </p:txBody>
      </p:sp>
    </p:spTree>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0"/>
            <a:ext cx="7772400" cy="1143000"/>
          </a:xfrm>
        </p:spPr>
        <p:txBody>
          <a:bodyPr/>
          <a:lstStyle/>
          <a:p>
            <a:pPr rtl="0"/>
            <a:r>
              <a:rPr smtClean="0">
                <a:solidFill>
                  <a:srgbClr val="FFFF00"/>
                </a:solidFill>
                <a:latin typeface="Arial" pitchFamily="34" charset="0"/>
                <a:cs typeface="Arial" pitchFamily="34" charset="0"/>
              </a:rPr>
              <a:t>Hormonal treatment</a:t>
            </a:r>
            <a:endParaRPr lang="en-US" dirty="0">
              <a:latin typeface="Arial" pitchFamily="34" charset="0"/>
              <a:cs typeface="Arial" pitchFamily="34" charset="0"/>
            </a:endParaRPr>
          </a:p>
        </p:txBody>
      </p:sp>
      <p:sp>
        <p:nvSpPr>
          <p:cNvPr id="33795" name="Rectangle 3"/>
          <p:cNvSpPr>
            <a:spLocks noGrp="1" noChangeArrowheads="1"/>
          </p:cNvSpPr>
          <p:nvPr>
            <p:ph type="body" idx="1"/>
          </p:nvPr>
        </p:nvSpPr>
        <p:spPr>
          <a:xfrm>
            <a:off x="304800" y="1066800"/>
            <a:ext cx="6400800" cy="5029200"/>
          </a:xfrm>
        </p:spPr>
        <p:txBody>
          <a:bodyPr/>
          <a:lstStyle/>
          <a:p>
            <a:pPr algn="l" rtl="0"/>
            <a:r>
              <a:rPr lang="en-US" dirty="0">
                <a:latin typeface="Arial" pitchFamily="34" charset="0"/>
                <a:cs typeface="Arial" pitchFamily="34" charset="0"/>
              </a:rPr>
              <a:t>Recurrent bleeding episodes</a:t>
            </a:r>
          </a:p>
          <a:p>
            <a:pPr lvl="1" algn="l" rtl="0"/>
            <a:r>
              <a:rPr lang="en-US" dirty="0">
                <a:latin typeface="Arial" pitchFamily="34" charset="0"/>
                <a:cs typeface="Arial" pitchFamily="34" charset="0"/>
              </a:rPr>
              <a:t>combination OCP’s</a:t>
            </a:r>
          </a:p>
          <a:p>
            <a:pPr lvl="2" algn="l" rtl="0"/>
            <a:r>
              <a:rPr lang="en-US" dirty="0">
                <a:latin typeface="Arial" pitchFamily="34" charset="0"/>
                <a:cs typeface="Arial" pitchFamily="34" charset="0"/>
              </a:rPr>
              <a:t>one tablet per day for 21 days</a:t>
            </a:r>
          </a:p>
          <a:p>
            <a:pPr lvl="1" algn="l" rtl="0"/>
            <a:r>
              <a:rPr lang="en-US" dirty="0">
                <a:latin typeface="Arial" pitchFamily="34" charset="0"/>
                <a:cs typeface="Arial" pitchFamily="34" charset="0"/>
              </a:rPr>
              <a:t>intermittent progestin therapy</a:t>
            </a:r>
          </a:p>
          <a:p>
            <a:pPr lvl="2" algn="l" rtl="0"/>
            <a:r>
              <a:rPr lang="en-US" dirty="0" err="1">
                <a:latin typeface="Arial" pitchFamily="34" charset="0"/>
                <a:cs typeface="Arial" pitchFamily="34" charset="0"/>
              </a:rPr>
              <a:t>medroxyprogesterone</a:t>
            </a:r>
            <a:r>
              <a:rPr lang="en-US" dirty="0">
                <a:latin typeface="Arial" pitchFamily="34" charset="0"/>
                <a:cs typeface="Arial" pitchFamily="34" charset="0"/>
              </a:rPr>
              <a:t> acetate, 10mg per day, for the first 10 days of each month</a:t>
            </a:r>
          </a:p>
          <a:p>
            <a:pPr lvl="2" algn="l" rtl="0"/>
            <a:r>
              <a:rPr lang="en-US" dirty="0">
                <a:latin typeface="Arial" pitchFamily="34" charset="0"/>
                <a:cs typeface="Arial" pitchFamily="34" charset="0"/>
              </a:rPr>
              <a:t>higher doses and longer therapy my be tried if no initial response </a:t>
            </a:r>
          </a:p>
          <a:p>
            <a:pPr lvl="2" algn="l" rtl="0"/>
            <a:r>
              <a:rPr lang="en-US" dirty="0">
                <a:latin typeface="Arial" pitchFamily="34" charset="0"/>
                <a:cs typeface="Arial" pitchFamily="34" charset="0"/>
              </a:rPr>
              <a:t>prolonged use of high doses is associated with fatigue, mood swings, weight gain, lipid changes</a:t>
            </a:r>
          </a:p>
          <a:p>
            <a:pPr algn="l" rtl="0"/>
            <a:endParaRPr lang="en-US" dirty="0">
              <a:latin typeface="Arial" pitchFamily="34" charset="0"/>
              <a:cs typeface="Arial" pitchFamily="34" charset="0"/>
            </a:endParaRPr>
          </a:p>
        </p:txBody>
      </p:sp>
      <p:pic>
        <p:nvPicPr>
          <p:cNvPr id="4" name="Picture 2" descr="C:\Documents and Settings\Dr Yasser Orief\My Documents\My Pictures\oral.jpg"/>
          <p:cNvPicPr>
            <a:picLocks noChangeAspect="1" noChangeArrowheads="1"/>
          </p:cNvPicPr>
          <p:nvPr/>
        </p:nvPicPr>
        <p:blipFill>
          <a:blip r:embed="rId3"/>
          <a:srcRect/>
          <a:stretch>
            <a:fillRect/>
          </a:stretch>
        </p:blipFill>
        <p:spPr bwMode="auto">
          <a:xfrm>
            <a:off x="7162800" y="914400"/>
            <a:ext cx="1600200" cy="1447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Picture 3" descr="C:\Documents and Settings\Dr Yasser Orief\My Documents\My Pictures\oral2.jpg"/>
          <p:cNvPicPr>
            <a:picLocks noChangeAspect="1" noChangeArrowheads="1"/>
          </p:cNvPicPr>
          <p:nvPr/>
        </p:nvPicPr>
        <p:blipFill>
          <a:blip r:embed="rId4"/>
          <a:srcRect/>
          <a:stretch>
            <a:fillRect/>
          </a:stretch>
        </p:blipFill>
        <p:spPr bwMode="auto">
          <a:xfrm>
            <a:off x="7162800" y="3505200"/>
            <a:ext cx="1600200" cy="1524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381000" y="381000"/>
            <a:ext cx="5334000" cy="7486665"/>
          </a:xfrm>
          <a:prstGeom prst="rect">
            <a:avLst/>
          </a:prstGeom>
          <a:noFill/>
          <a:ln w="12700">
            <a:noFill/>
            <a:miter lim="800000"/>
            <a:headEnd type="none" w="sm" len="sm"/>
            <a:tailEnd type="none" w="sm" len="sm"/>
          </a:ln>
          <a:effectLst/>
        </p:spPr>
        <p:txBody>
          <a:bodyPr wrap="square">
            <a:spAutoFit/>
          </a:bodyPr>
          <a:lstStyle/>
          <a:p>
            <a:pPr lvl="1"/>
            <a:r>
              <a:rPr lang="en-US" sz="3600" dirty="0" smtClean="0">
                <a:solidFill>
                  <a:srgbClr val="FFFF00"/>
                </a:solidFill>
                <a:latin typeface="Arial" pitchFamily="34" charset="0"/>
                <a:cs typeface="Arial" pitchFamily="34" charset="0"/>
              </a:rPr>
              <a:t>Hormonal treatment</a:t>
            </a:r>
          </a:p>
          <a:p>
            <a:pPr marL="274320" lvl="0" indent="-274320">
              <a:spcBef>
                <a:spcPts val="600"/>
              </a:spcBef>
              <a:buClr>
                <a:srgbClr val="F3A447"/>
              </a:buClr>
              <a:buSzPct val="85000"/>
              <a:buFont typeface="Wingdings 2"/>
              <a:buChar char=""/>
            </a:pPr>
            <a:r>
              <a:rPr lang="en-US" sz="2600" dirty="0" smtClean="0">
                <a:solidFill>
                  <a:prstClr val="white"/>
                </a:solidFill>
                <a:latin typeface="Arial" pitchFamily="34" charset="0"/>
                <a:cs typeface="Arial" pitchFamily="34" charset="0"/>
              </a:rPr>
              <a:t>Recurrent bleeding episodes (continued)</a:t>
            </a:r>
          </a:p>
          <a:p>
            <a:pPr marL="640080" lvl="1" indent="-274320">
              <a:spcBef>
                <a:spcPts val="300"/>
              </a:spcBef>
              <a:buClr>
                <a:srgbClr val="F3A447">
                  <a:shade val="75000"/>
                </a:srgbClr>
              </a:buClr>
              <a:buSzPct val="85000"/>
              <a:buFont typeface="Wingdings 2"/>
              <a:buChar char=""/>
            </a:pPr>
            <a:r>
              <a:rPr lang="en-US" sz="2400" dirty="0" smtClean="0">
                <a:solidFill>
                  <a:srgbClr val="FEFAC9"/>
                </a:solidFill>
                <a:latin typeface="Arial" pitchFamily="34" charset="0"/>
                <a:cs typeface="Arial" pitchFamily="34" charset="0"/>
              </a:rPr>
              <a:t>Progesterone releasing IUD</a:t>
            </a:r>
            <a:endParaRPr lang="en-US" sz="2400" dirty="0" smtClean="0">
              <a:solidFill>
                <a:srgbClr val="00FFFF"/>
              </a:solidFill>
              <a:latin typeface="Arial Narrow" pitchFamily="42" charset="0"/>
              <a:cs typeface="Times New Roman" pitchFamily="26" charset="0"/>
            </a:endParaRPr>
          </a:p>
          <a:p>
            <a:pPr marL="640080" lvl="1" indent="-274320">
              <a:spcBef>
                <a:spcPts val="300"/>
              </a:spcBef>
              <a:buClr>
                <a:srgbClr val="F3A447">
                  <a:shade val="75000"/>
                </a:srgbClr>
              </a:buClr>
              <a:buSzPct val="85000"/>
            </a:pPr>
            <a:r>
              <a:rPr lang="en-US" sz="2400" dirty="0" err="1" smtClean="0">
                <a:solidFill>
                  <a:srgbClr val="00FFFF"/>
                </a:solidFill>
                <a:latin typeface="Arial Narrow" pitchFamily="42" charset="0"/>
                <a:cs typeface="Times New Roman" pitchFamily="26" charset="0"/>
              </a:rPr>
              <a:t>levonova</a:t>
            </a:r>
            <a:r>
              <a:rPr lang="en-US" sz="2400" dirty="0" smtClean="0">
                <a:solidFill>
                  <a:srgbClr val="00FFFF"/>
                </a:solidFill>
                <a:latin typeface="Arial Narrow" pitchFamily="42" charset="0"/>
                <a:cs typeface="Times New Roman" pitchFamily="26" charset="0"/>
              </a:rPr>
              <a:t>, </a:t>
            </a:r>
            <a:r>
              <a:rPr lang="en-US" sz="2400" dirty="0" err="1" smtClean="0">
                <a:solidFill>
                  <a:srgbClr val="00FFFF"/>
                </a:solidFill>
                <a:latin typeface="Arial Narrow" pitchFamily="42" charset="0"/>
                <a:cs typeface="Times New Roman" pitchFamily="26" charset="0"/>
              </a:rPr>
              <a:t>Mirena</a:t>
            </a:r>
            <a:r>
              <a:rPr lang="en-US" sz="2400" dirty="0" smtClean="0">
                <a:solidFill>
                  <a:srgbClr val="00FFFF"/>
                </a:solidFill>
                <a:latin typeface="Arial Narrow" pitchFamily="42" charset="0"/>
                <a:cs typeface="Times New Roman" pitchFamily="26" charset="0"/>
              </a:rPr>
              <a:t>:</a:t>
            </a:r>
            <a:r>
              <a:rPr lang="en-US" sz="2400" dirty="0" smtClean="0">
                <a:latin typeface="Arial Narrow" pitchFamily="42" charset="0"/>
                <a:cs typeface="Times New Roman" pitchFamily="26" charset="0"/>
              </a:rPr>
              <a:t> Delivers 20ug LNG /d. for 5 yr</a:t>
            </a:r>
          </a:p>
          <a:p>
            <a:pPr marL="640080" lvl="1" indent="-274320">
              <a:spcBef>
                <a:spcPts val="300"/>
              </a:spcBef>
              <a:buClr>
                <a:srgbClr val="F3A447">
                  <a:shade val="75000"/>
                </a:srgbClr>
              </a:buClr>
              <a:buSzPct val="85000"/>
            </a:pPr>
            <a:r>
              <a:rPr lang="en-US" sz="2400" dirty="0" err="1" smtClean="0">
                <a:solidFill>
                  <a:srgbClr val="00FFFF"/>
                </a:solidFill>
                <a:latin typeface="Arial Narrow" pitchFamily="42" charset="0"/>
                <a:cs typeface="Times New Roman" pitchFamily="26" charset="0"/>
              </a:rPr>
              <a:t>Metraplant</a:t>
            </a:r>
            <a:r>
              <a:rPr lang="en-US" sz="2400" dirty="0">
                <a:solidFill>
                  <a:srgbClr val="00FFFF"/>
                </a:solidFill>
                <a:latin typeface="Arial Narrow" pitchFamily="42" charset="0"/>
                <a:cs typeface="Times New Roman" pitchFamily="26" charset="0"/>
              </a:rPr>
              <a:t>: </a:t>
            </a:r>
            <a:r>
              <a:rPr lang="en-US" sz="2400" dirty="0">
                <a:solidFill>
                  <a:srgbClr val="FFFFFF"/>
                </a:solidFill>
                <a:latin typeface="Arial Narrow" pitchFamily="42" charset="0"/>
                <a:cs typeface="Times New Roman" pitchFamily="26" charset="0"/>
              </a:rPr>
              <a:t>T shaped IUCD &amp; </a:t>
            </a:r>
            <a:r>
              <a:rPr lang="en-US" sz="2400" dirty="0" err="1">
                <a:solidFill>
                  <a:srgbClr val="FFFFFF"/>
                </a:solidFill>
                <a:latin typeface="Arial Narrow" pitchFamily="42" charset="0"/>
                <a:cs typeface="Times New Roman" pitchFamily="26" charset="0"/>
              </a:rPr>
              <a:t>levonorgestrel</a:t>
            </a:r>
            <a:r>
              <a:rPr lang="en-US" sz="2400" dirty="0">
                <a:solidFill>
                  <a:srgbClr val="FFFFFF"/>
                </a:solidFill>
                <a:latin typeface="Arial Narrow" pitchFamily="42" charset="0"/>
                <a:cs typeface="Times New Roman" pitchFamily="26" charset="0"/>
              </a:rPr>
              <a:t> on the shoulder &amp; </a:t>
            </a:r>
            <a:r>
              <a:rPr lang="en-US" sz="2400" dirty="0" smtClean="0">
                <a:solidFill>
                  <a:srgbClr val="FFFFFF"/>
                </a:solidFill>
                <a:latin typeface="Arial Narrow" pitchFamily="42" charset="0"/>
                <a:cs typeface="Times New Roman" pitchFamily="26" charset="0"/>
              </a:rPr>
              <a:t>stem</a:t>
            </a:r>
          </a:p>
          <a:p>
            <a:pPr marL="640080" lvl="1" indent="-274320">
              <a:spcBef>
                <a:spcPts val="300"/>
              </a:spcBef>
              <a:buClr>
                <a:srgbClr val="F3A447">
                  <a:shade val="75000"/>
                </a:srgbClr>
              </a:buClr>
              <a:buSzPct val="85000"/>
            </a:pPr>
            <a:r>
              <a:rPr lang="en-US" sz="2400" dirty="0" err="1" smtClean="0">
                <a:solidFill>
                  <a:srgbClr val="00FFFF"/>
                </a:solidFill>
                <a:latin typeface="Arial Narrow" pitchFamily="42" charset="0"/>
                <a:cs typeface="Times New Roman" pitchFamily="26" charset="0"/>
              </a:rPr>
              <a:t>Azzam</a:t>
            </a:r>
            <a:r>
              <a:rPr lang="en-US" sz="2400" dirty="0" smtClean="0">
                <a:solidFill>
                  <a:srgbClr val="00FFFF"/>
                </a:solidFill>
                <a:latin typeface="Arial Narrow" pitchFamily="42" charset="0"/>
                <a:cs typeface="Times New Roman" pitchFamily="26" charset="0"/>
              </a:rPr>
              <a:t> </a:t>
            </a:r>
            <a:r>
              <a:rPr lang="en-US" sz="2400" dirty="0">
                <a:solidFill>
                  <a:srgbClr val="00FFFF"/>
                </a:solidFill>
                <a:latin typeface="Arial Narrow" pitchFamily="42" charset="0"/>
                <a:cs typeface="Times New Roman" pitchFamily="26" charset="0"/>
              </a:rPr>
              <a:t>IUCD: </a:t>
            </a:r>
            <a:r>
              <a:rPr lang="en-US" sz="2400" dirty="0">
                <a:solidFill>
                  <a:srgbClr val="FFFFFF"/>
                </a:solidFill>
                <a:latin typeface="Arial Narrow" pitchFamily="42" charset="0"/>
                <a:cs typeface="Times New Roman" pitchFamily="26" charset="0"/>
              </a:rPr>
              <a:t>Cu T &amp; </a:t>
            </a:r>
            <a:r>
              <a:rPr lang="en-US" sz="2400" dirty="0" err="1">
                <a:solidFill>
                  <a:srgbClr val="FFFFFF"/>
                </a:solidFill>
                <a:latin typeface="Arial Narrow" pitchFamily="42" charset="0"/>
                <a:cs typeface="Times New Roman" pitchFamily="26" charset="0"/>
              </a:rPr>
              <a:t>levonorgestrel</a:t>
            </a:r>
            <a:r>
              <a:rPr lang="en-US" sz="2400" dirty="0">
                <a:solidFill>
                  <a:srgbClr val="FFFFFF"/>
                </a:solidFill>
                <a:latin typeface="Arial Narrow" pitchFamily="42" charset="0"/>
                <a:cs typeface="Times New Roman" pitchFamily="26" charset="0"/>
              </a:rPr>
              <a:t> on the </a:t>
            </a:r>
            <a:r>
              <a:rPr lang="en-US" sz="2400" dirty="0" smtClean="0">
                <a:solidFill>
                  <a:srgbClr val="FFFFFF"/>
                </a:solidFill>
                <a:latin typeface="Arial Narrow" pitchFamily="42" charset="0"/>
                <a:cs typeface="Times New Roman" pitchFamily="26" charset="0"/>
              </a:rPr>
              <a:t>stem</a:t>
            </a:r>
          </a:p>
          <a:p>
            <a:pPr algn="l" rtl="0"/>
            <a:r>
              <a:rPr lang="en-US" sz="3600" dirty="0" smtClean="0">
                <a:solidFill>
                  <a:srgbClr val="00FFFF"/>
                </a:solidFill>
                <a:latin typeface="Arial" pitchFamily="34" charset="0"/>
                <a:cs typeface="Arial" pitchFamily="34" charset="0"/>
              </a:rPr>
              <a:t>Effect</a:t>
            </a:r>
            <a:r>
              <a:rPr lang="en-US" sz="2800" dirty="0" smtClean="0">
                <a:latin typeface="Arial" pitchFamily="34" charset="0"/>
                <a:cs typeface="Arial" pitchFamily="34" charset="0"/>
              </a:rPr>
              <a:t> </a:t>
            </a:r>
          </a:p>
          <a:p>
            <a:pPr algn="l" rtl="0"/>
            <a:r>
              <a:rPr lang="en-US" sz="2000" dirty="0" smtClean="0">
                <a:latin typeface="Arial Narrow" pitchFamily="42" charset="0"/>
                <a:cs typeface="Times New Roman" pitchFamily="26" charset="0"/>
              </a:rPr>
              <a:t>1.</a:t>
            </a:r>
            <a:r>
              <a:rPr lang="en-US" sz="2000" dirty="0" smtClean="0">
                <a:solidFill>
                  <a:srgbClr val="00FFFF"/>
                </a:solidFill>
                <a:latin typeface="Arial Narrow" pitchFamily="42" charset="0"/>
                <a:cs typeface="Times New Roman" pitchFamily="26" charset="0"/>
              </a:rPr>
              <a:t>Comparable</a:t>
            </a:r>
            <a:r>
              <a:rPr lang="en-US" sz="2000" dirty="0" smtClean="0">
                <a:latin typeface="Arial Narrow" pitchFamily="42" charset="0"/>
                <a:cs typeface="Times New Roman" pitchFamily="26" charset="0"/>
              </a:rPr>
              <a:t> to endometrial resection for management of DUB.</a:t>
            </a:r>
          </a:p>
          <a:p>
            <a:pPr algn="l" rtl="0"/>
            <a:r>
              <a:rPr lang="en-US" sz="2000" dirty="0" smtClean="0">
                <a:latin typeface="Arial Narrow" pitchFamily="42" charset="0"/>
                <a:cs typeface="Times New Roman" pitchFamily="26" charset="0"/>
              </a:rPr>
              <a:t>2.</a:t>
            </a:r>
            <a:r>
              <a:rPr lang="en-US" sz="2000" dirty="0" smtClean="0">
                <a:solidFill>
                  <a:srgbClr val="00FFFF"/>
                </a:solidFill>
                <a:latin typeface="Arial Narrow" pitchFamily="42" charset="0"/>
                <a:cs typeface="Times New Roman" pitchFamily="26" charset="0"/>
              </a:rPr>
              <a:t>Superior</a:t>
            </a:r>
            <a:r>
              <a:rPr lang="en-US" sz="2000" dirty="0" smtClean="0">
                <a:latin typeface="Arial Narrow" pitchFamily="42" charset="0"/>
                <a:cs typeface="Times New Roman" pitchFamily="26" charset="0"/>
              </a:rPr>
              <a:t> to PSI &amp; </a:t>
            </a:r>
            <a:r>
              <a:rPr lang="en-US" sz="2000" dirty="0" err="1" smtClean="0">
                <a:latin typeface="Arial Narrow" pitchFamily="42" charset="0"/>
                <a:cs typeface="Times New Roman" pitchFamily="26" charset="0"/>
              </a:rPr>
              <a:t>antifibrinolytics</a:t>
            </a:r>
            <a:endParaRPr lang="en-US" sz="2000" dirty="0" smtClean="0">
              <a:latin typeface="Arial Narrow" pitchFamily="42" charset="0"/>
              <a:cs typeface="Times New Roman" pitchFamily="26" charset="0"/>
            </a:endParaRPr>
          </a:p>
          <a:p>
            <a:pPr algn="l" rtl="0"/>
            <a:r>
              <a:rPr lang="en-US" sz="2000" dirty="0" smtClean="0">
                <a:latin typeface="Arial Narrow" pitchFamily="42" charset="0"/>
                <a:cs typeface="Times New Roman" pitchFamily="26" charset="0"/>
              </a:rPr>
              <a:t>3.May be an </a:t>
            </a:r>
            <a:r>
              <a:rPr lang="en-US" sz="2000" dirty="0" smtClean="0">
                <a:solidFill>
                  <a:srgbClr val="00FFFF"/>
                </a:solidFill>
                <a:latin typeface="Arial Narrow" pitchFamily="42" charset="0"/>
                <a:cs typeface="Times New Roman" pitchFamily="26" charset="0"/>
              </a:rPr>
              <a:t>alternative</a:t>
            </a:r>
            <a:r>
              <a:rPr lang="en-US" sz="2000" dirty="0" smtClean="0">
                <a:latin typeface="Arial Narrow" pitchFamily="42" charset="0"/>
                <a:cs typeface="Times New Roman" pitchFamily="26" charset="0"/>
              </a:rPr>
              <a:t> to hysterectomy in some patients</a:t>
            </a:r>
          </a:p>
          <a:p>
            <a:pPr algn="l" rtl="0"/>
            <a:endParaRPr lang="en-US" sz="2800" dirty="0">
              <a:solidFill>
                <a:srgbClr val="FFFFFF"/>
              </a:solidFill>
              <a:latin typeface="Arial Narrow" pitchFamily="42" charset="0"/>
              <a:cs typeface="Times New Roman" pitchFamily="26" charset="0"/>
            </a:endParaRPr>
          </a:p>
          <a:p>
            <a:pPr lvl="1" algn="l" rtl="0"/>
            <a:endParaRPr lang="en-US" sz="2800" dirty="0">
              <a:solidFill>
                <a:srgbClr val="00FFFF"/>
              </a:solidFill>
              <a:latin typeface="Arial Narrow" pitchFamily="42" charset="0"/>
              <a:cs typeface="Times New Roman" pitchFamily="26" charset="0"/>
            </a:endParaRPr>
          </a:p>
        </p:txBody>
      </p:sp>
      <p:pic>
        <p:nvPicPr>
          <p:cNvPr id="5122" name="Picture 2" descr="C:\Documents and Settings\Dr Yasser Orief\My Documents\My Pictures\mirena 3.jpg"/>
          <p:cNvPicPr>
            <a:picLocks noChangeAspect="1" noChangeArrowheads="1"/>
          </p:cNvPicPr>
          <p:nvPr/>
        </p:nvPicPr>
        <p:blipFill>
          <a:blip r:embed="rId2"/>
          <a:srcRect/>
          <a:stretch>
            <a:fillRect/>
          </a:stretch>
        </p:blipFill>
        <p:spPr bwMode="auto">
          <a:xfrm>
            <a:off x="6400800" y="914400"/>
            <a:ext cx="2057400" cy="10191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123" name="Picture 3" descr="C:\Documents and Settings\Dr Yasser Orief\My Documents\My Pictures\mirena 2.jpg"/>
          <p:cNvPicPr>
            <a:picLocks noChangeAspect="1" noChangeArrowheads="1"/>
          </p:cNvPicPr>
          <p:nvPr/>
        </p:nvPicPr>
        <p:blipFill>
          <a:blip r:embed="rId3"/>
          <a:srcRect/>
          <a:stretch>
            <a:fillRect/>
          </a:stretch>
        </p:blipFill>
        <p:spPr bwMode="auto">
          <a:xfrm>
            <a:off x="6400800" y="2743200"/>
            <a:ext cx="2133600" cy="1295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124" name="Picture 4" descr="C:\Documents and Settings\Dr Yasser Orief\My Documents\My Pictures\mirena 1.jpg"/>
          <p:cNvPicPr>
            <a:picLocks noChangeAspect="1" noChangeArrowheads="1"/>
          </p:cNvPicPr>
          <p:nvPr/>
        </p:nvPicPr>
        <p:blipFill>
          <a:blip r:embed="rId4"/>
          <a:srcRect/>
          <a:stretch>
            <a:fillRect/>
          </a:stretch>
        </p:blipFill>
        <p:spPr bwMode="auto">
          <a:xfrm>
            <a:off x="6400800" y="4953000"/>
            <a:ext cx="2133600" cy="9715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457200" y="533400"/>
            <a:ext cx="5791200" cy="4462760"/>
          </a:xfrm>
          <a:prstGeom prst="rect">
            <a:avLst/>
          </a:prstGeom>
          <a:noFill/>
          <a:ln w="12700">
            <a:noFill/>
            <a:miter lim="800000"/>
            <a:headEnd type="none" w="sm" len="sm"/>
            <a:tailEnd type="none" w="sm" len="sm"/>
          </a:ln>
          <a:effectLst/>
        </p:spPr>
        <p:txBody>
          <a:bodyPr wrap="square">
            <a:spAutoFit/>
          </a:bodyPr>
          <a:lstStyle/>
          <a:p>
            <a:pPr lvl="1" algn="l" rtl="0"/>
            <a:r>
              <a:rPr lang="en-US" sz="4000" dirty="0">
                <a:solidFill>
                  <a:srgbClr val="00FFFF"/>
                </a:solidFill>
                <a:latin typeface="Arial Narrow" pitchFamily="42" charset="0"/>
                <a:cs typeface="Times New Roman" pitchFamily="26" charset="0"/>
              </a:rPr>
              <a:t>Side </a:t>
            </a:r>
            <a:r>
              <a:rPr lang="en-US" sz="4000" dirty="0" smtClean="0">
                <a:solidFill>
                  <a:srgbClr val="00FFFF"/>
                </a:solidFill>
                <a:latin typeface="Arial Narrow" pitchFamily="42" charset="0"/>
                <a:cs typeface="Times New Roman" pitchFamily="26" charset="0"/>
              </a:rPr>
              <a:t>effects</a:t>
            </a:r>
            <a:endParaRPr lang="en-US" sz="3600" dirty="0">
              <a:latin typeface="Arial Narrow" pitchFamily="42" charset="0"/>
              <a:cs typeface="Times New Roman" pitchFamily="26" charset="0"/>
            </a:endParaRPr>
          </a:p>
          <a:p>
            <a:pPr lvl="1" algn="l" rtl="0"/>
            <a:r>
              <a:rPr lang="en-US" sz="2800" dirty="0">
                <a:latin typeface="Arial Narrow" pitchFamily="42" charset="0"/>
                <a:cs typeface="Times New Roman" pitchFamily="26" charset="0"/>
              </a:rPr>
              <a:t>1</a:t>
            </a:r>
            <a:r>
              <a:rPr lang="en-US" sz="2800" dirty="0" smtClean="0">
                <a:latin typeface="Arial Narrow" pitchFamily="42" charset="0"/>
                <a:cs typeface="Times New Roman" pitchFamily="26" charset="0"/>
              </a:rPr>
              <a:t>. BTB </a:t>
            </a:r>
            <a:r>
              <a:rPr lang="en-US" sz="2800" dirty="0">
                <a:latin typeface="Arial Narrow" pitchFamily="42" charset="0"/>
                <a:cs typeface="Times New Roman" pitchFamily="26" charset="0"/>
              </a:rPr>
              <a:t>in the first cycles</a:t>
            </a:r>
          </a:p>
          <a:p>
            <a:pPr lvl="1" algn="l" rtl="0"/>
            <a:r>
              <a:rPr lang="en-US" sz="2800" dirty="0">
                <a:latin typeface="Arial Narrow" pitchFamily="42" charset="0"/>
                <a:cs typeface="Times New Roman" pitchFamily="26" charset="0"/>
              </a:rPr>
              <a:t>2</a:t>
            </a:r>
            <a:r>
              <a:rPr lang="en-US" sz="2800" dirty="0" smtClean="0">
                <a:latin typeface="Arial Narrow" pitchFamily="42" charset="0"/>
                <a:cs typeface="Times New Roman" pitchFamily="26" charset="0"/>
              </a:rPr>
              <a:t>. 20</a:t>
            </a:r>
            <a:r>
              <a:rPr lang="en-US" sz="2800" dirty="0">
                <a:latin typeface="Arial Narrow" pitchFamily="42" charset="0"/>
                <a:cs typeface="Times New Roman" pitchFamily="26" charset="0"/>
              </a:rPr>
              <a:t>% develop amenorrhea within 1 yr</a:t>
            </a:r>
          </a:p>
          <a:p>
            <a:pPr lvl="1" algn="l" rtl="0"/>
            <a:r>
              <a:rPr lang="en-US" sz="2800" dirty="0">
                <a:latin typeface="Arial Narrow" pitchFamily="42" charset="0"/>
                <a:cs typeface="Times New Roman" pitchFamily="26" charset="0"/>
              </a:rPr>
              <a:t>3</a:t>
            </a:r>
            <a:r>
              <a:rPr lang="en-US" sz="2800" dirty="0" smtClean="0">
                <a:latin typeface="Arial Narrow" pitchFamily="42" charset="0"/>
                <a:cs typeface="Times New Roman" pitchFamily="26" charset="0"/>
              </a:rPr>
              <a:t>. Functional </a:t>
            </a:r>
            <a:r>
              <a:rPr lang="en-US" sz="2800" dirty="0">
                <a:latin typeface="Arial Narrow" pitchFamily="42" charset="0"/>
                <a:cs typeface="Times New Roman" pitchFamily="26" charset="0"/>
              </a:rPr>
              <a:t>ovarian </a:t>
            </a:r>
            <a:r>
              <a:rPr lang="en-US" sz="2800" dirty="0" smtClean="0">
                <a:latin typeface="Arial Narrow" pitchFamily="42" charset="0"/>
                <a:cs typeface="Times New Roman" pitchFamily="26" charset="0"/>
              </a:rPr>
              <a:t>cysts</a:t>
            </a:r>
          </a:p>
          <a:p>
            <a:pPr lvl="1" algn="l" rtl="0"/>
            <a:endParaRPr lang="en-US" sz="3600" dirty="0">
              <a:latin typeface="Arial Narrow" pitchFamily="42" charset="0"/>
              <a:cs typeface="Times New Roman" pitchFamily="26" charset="0"/>
            </a:endParaRPr>
          </a:p>
          <a:p>
            <a:pPr lvl="1" algn="l" rtl="0"/>
            <a:r>
              <a:rPr lang="en-US" sz="4000" dirty="0">
                <a:solidFill>
                  <a:srgbClr val="00FFFF"/>
                </a:solidFill>
                <a:latin typeface="Arial Narrow" pitchFamily="42" charset="0"/>
                <a:cs typeface="Times New Roman" pitchFamily="26" charset="0"/>
              </a:rPr>
              <a:t>Special </a:t>
            </a:r>
            <a:r>
              <a:rPr lang="en-US" sz="4000" dirty="0" smtClean="0">
                <a:solidFill>
                  <a:srgbClr val="00FFFF"/>
                </a:solidFill>
                <a:latin typeface="Arial Narrow" pitchFamily="42" charset="0"/>
                <a:cs typeface="Times New Roman" pitchFamily="26" charset="0"/>
              </a:rPr>
              <a:t>indications</a:t>
            </a:r>
            <a:endParaRPr lang="en-US" sz="3600" dirty="0">
              <a:latin typeface="Arial Narrow" pitchFamily="42" charset="0"/>
              <a:cs typeface="Times New Roman" pitchFamily="26" charset="0"/>
            </a:endParaRPr>
          </a:p>
          <a:p>
            <a:pPr lvl="1" algn="l" rtl="0"/>
            <a:r>
              <a:rPr lang="en-US" sz="2800" dirty="0">
                <a:latin typeface="Arial Narrow" pitchFamily="42" charset="0"/>
                <a:cs typeface="Times New Roman" pitchFamily="26" charset="0"/>
              </a:rPr>
              <a:t>1. Intractable bleeding associated with chronic illness</a:t>
            </a:r>
          </a:p>
          <a:p>
            <a:pPr lvl="1" algn="l" rtl="0"/>
            <a:r>
              <a:rPr lang="en-US" sz="2800" dirty="0">
                <a:latin typeface="Arial Narrow" pitchFamily="42" charset="0"/>
                <a:cs typeface="Times New Roman" pitchFamily="26" charset="0"/>
              </a:rPr>
              <a:t>2. </a:t>
            </a:r>
            <a:r>
              <a:rPr lang="en-US" sz="2800" dirty="0" err="1">
                <a:latin typeface="Arial Narrow" pitchFamily="42" charset="0"/>
                <a:cs typeface="Times New Roman" pitchFamily="26" charset="0"/>
              </a:rPr>
              <a:t>Ovulatory</a:t>
            </a:r>
            <a:r>
              <a:rPr lang="en-US" sz="2800" dirty="0">
                <a:latin typeface="Arial Narrow" pitchFamily="42" charset="0"/>
                <a:cs typeface="Times New Roman" pitchFamily="26" charset="0"/>
              </a:rPr>
              <a:t> heavy bleeding</a:t>
            </a:r>
          </a:p>
        </p:txBody>
      </p:sp>
      <p:pic>
        <p:nvPicPr>
          <p:cNvPr id="6146" name="Picture 2" descr="C:\Documents and Settings\Dr Yasser Orief\My Documents\My Pictures\mirena 4.jpg"/>
          <p:cNvPicPr>
            <a:picLocks noChangeAspect="1" noChangeArrowheads="1"/>
          </p:cNvPicPr>
          <p:nvPr/>
        </p:nvPicPr>
        <p:blipFill>
          <a:blip r:embed="rId2"/>
          <a:srcRect/>
          <a:stretch>
            <a:fillRect/>
          </a:stretch>
        </p:blipFill>
        <p:spPr bwMode="auto">
          <a:xfrm>
            <a:off x="6553200" y="914400"/>
            <a:ext cx="1981200" cy="1371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147" name="Picture 3" descr="C:\Documents and Settings\Dr Yasser Orief\My Documents\My Pictures\mirena 5.jpg"/>
          <p:cNvPicPr>
            <a:picLocks noChangeAspect="1" noChangeArrowheads="1"/>
          </p:cNvPicPr>
          <p:nvPr/>
        </p:nvPicPr>
        <p:blipFill>
          <a:blip r:embed="rId3"/>
          <a:srcRect/>
          <a:stretch>
            <a:fillRect/>
          </a:stretch>
        </p:blipFill>
        <p:spPr bwMode="auto">
          <a:xfrm>
            <a:off x="6477000" y="3657600"/>
            <a:ext cx="2057400" cy="2133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457200" y="0"/>
            <a:ext cx="8686800" cy="6740307"/>
          </a:xfrm>
          <a:prstGeom prst="rect">
            <a:avLst/>
          </a:prstGeom>
          <a:noFill/>
          <a:ln w="12700">
            <a:noFill/>
            <a:miter lim="800000"/>
            <a:headEnd type="none" w="sm" len="sm"/>
            <a:tailEnd type="none" w="sm" len="sm"/>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bodyPr>
          <a:lstStyle/>
          <a:p>
            <a:pPr rtl="0"/>
            <a:endPar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rtl="0"/>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rPr>
              <a:t>DEFINITION</a:t>
            </a:r>
            <a:endParaRPr lang="en-US" sz="3600" b="1" dirty="0">
              <a:solidFill>
                <a:srgbClr val="FFFF00"/>
              </a:solidFill>
              <a:latin typeface="Arial" pitchFamily="34" charset="0"/>
              <a:cs typeface="Arial" pitchFamily="34" charset="0"/>
            </a:endParaRPr>
          </a:p>
          <a:p>
            <a:pPr algn="l" rtl="0"/>
            <a:r>
              <a:rPr lang="en-US" sz="2800" dirty="0">
                <a:latin typeface="Arial" pitchFamily="34" charset="0"/>
                <a:cs typeface="Arial" pitchFamily="34" charset="0"/>
              </a:rPr>
              <a:t>Any deviation in normal </a:t>
            </a:r>
            <a:r>
              <a:rPr lang="en-US" sz="2800" i="1" dirty="0">
                <a:solidFill>
                  <a:srgbClr val="FFC000"/>
                </a:solidFill>
                <a:latin typeface="Arial" pitchFamily="34" charset="0"/>
                <a:cs typeface="Arial" pitchFamily="34" charset="0"/>
              </a:rPr>
              <a:t>frequency</a:t>
            </a:r>
            <a:r>
              <a:rPr lang="en-US" sz="2800" dirty="0">
                <a:latin typeface="Arial" pitchFamily="34" charset="0"/>
                <a:cs typeface="Arial" pitchFamily="34" charset="0"/>
              </a:rPr>
              <a:t>, </a:t>
            </a:r>
            <a:r>
              <a:rPr lang="en-US" sz="2800" i="1" dirty="0">
                <a:solidFill>
                  <a:srgbClr val="FFC000"/>
                </a:solidFill>
                <a:latin typeface="Arial" pitchFamily="34" charset="0"/>
                <a:cs typeface="Arial" pitchFamily="34" charset="0"/>
              </a:rPr>
              <a:t>duration</a:t>
            </a:r>
            <a:r>
              <a:rPr lang="en-US" sz="2800" dirty="0">
                <a:solidFill>
                  <a:srgbClr val="FFC000"/>
                </a:solidFill>
                <a:latin typeface="Arial" pitchFamily="34" charset="0"/>
                <a:cs typeface="Arial" pitchFamily="34" charset="0"/>
              </a:rPr>
              <a:t> </a:t>
            </a:r>
            <a:r>
              <a:rPr lang="en-US" sz="2800" dirty="0">
                <a:latin typeface="Arial" pitchFamily="34" charset="0"/>
                <a:cs typeface="Arial" pitchFamily="34" charset="0"/>
              </a:rPr>
              <a:t>or </a:t>
            </a:r>
            <a:r>
              <a:rPr lang="en-US" sz="2800" i="1" dirty="0">
                <a:solidFill>
                  <a:srgbClr val="FFC000"/>
                </a:solidFill>
                <a:latin typeface="Arial" pitchFamily="34" charset="0"/>
                <a:cs typeface="Arial" pitchFamily="34" charset="0"/>
              </a:rPr>
              <a:t>amount</a:t>
            </a:r>
            <a:r>
              <a:rPr lang="en-US" sz="2800" dirty="0">
                <a:latin typeface="Arial" pitchFamily="34" charset="0"/>
                <a:cs typeface="Arial" pitchFamily="34" charset="0"/>
              </a:rPr>
              <a:t> of menstruation in women of reproductive age</a:t>
            </a:r>
            <a:r>
              <a:rPr lang="en-US" sz="2800" dirty="0" smtClean="0">
                <a:latin typeface="Arial" pitchFamily="34" charset="0"/>
                <a:cs typeface="Arial" pitchFamily="34" charset="0"/>
              </a:rPr>
              <a:t>.</a:t>
            </a:r>
          </a:p>
          <a:p>
            <a:pPr algn="l" rtl="0"/>
            <a:endParaRPr lang="en-US" sz="3600" dirty="0">
              <a:latin typeface="Arial" pitchFamily="34" charset="0"/>
              <a:cs typeface="Arial" pitchFamily="34" charset="0"/>
            </a:endParaRPr>
          </a:p>
          <a:p>
            <a:pPr rtl="0"/>
            <a:r>
              <a:rPr lang="en-U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rPr>
              <a:t>NORMAL </a:t>
            </a: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rPr>
              <a:t>MENSES</a:t>
            </a:r>
          </a:p>
          <a:p>
            <a:pPr rtl="0"/>
            <a:endParaRPr lang="en-US" sz="3600" b="1" dirty="0">
              <a:solidFill>
                <a:srgbClr val="FFFF00"/>
              </a:solidFill>
              <a:latin typeface="Arial" pitchFamily="34" charset="0"/>
              <a:cs typeface="Arial" pitchFamily="34" charset="0"/>
            </a:endParaRPr>
          </a:p>
          <a:p>
            <a:pPr>
              <a:buFontTx/>
              <a:buNone/>
            </a:pPr>
            <a:r>
              <a:rPr lang="en-US" sz="2400" dirty="0" smtClean="0"/>
              <a:t>	                        </a:t>
            </a:r>
            <a:r>
              <a:rPr lang="en-US" sz="2400" i="1" u="sng" dirty="0" smtClean="0">
                <a:latin typeface="Arial" pitchFamily="34" charset="0"/>
                <a:cs typeface="Arial" pitchFamily="34" charset="0"/>
              </a:rPr>
              <a:t>Normal</a:t>
            </a:r>
            <a:r>
              <a:rPr lang="en-US" sz="2400" u="sng" dirty="0" smtClean="0">
                <a:latin typeface="Arial" pitchFamily="34" charset="0"/>
                <a:cs typeface="Arial" pitchFamily="34" charset="0"/>
              </a:rPr>
              <a:t>		</a:t>
            </a:r>
            <a:r>
              <a:rPr lang="en-US" sz="2400" i="1" u="sng" dirty="0" smtClean="0">
                <a:latin typeface="Arial" pitchFamily="34" charset="0"/>
                <a:cs typeface="Arial" pitchFamily="34" charset="0"/>
              </a:rPr>
              <a:t>Abnormal</a:t>
            </a:r>
            <a:endParaRPr lang="en-US" sz="2400" i="1" dirty="0" smtClean="0">
              <a:latin typeface="Arial" pitchFamily="34" charset="0"/>
              <a:cs typeface="Arial" pitchFamily="34" charset="0"/>
            </a:endParaRPr>
          </a:p>
          <a:p>
            <a:pPr>
              <a:buFontTx/>
              <a:buNone/>
            </a:pPr>
            <a:r>
              <a:rPr lang="en-US" sz="2400" dirty="0" smtClean="0">
                <a:latin typeface="Arial" pitchFamily="34" charset="0"/>
                <a:cs typeface="Arial" pitchFamily="34" charset="0"/>
              </a:rPr>
              <a:t>Duration		4-6 days		&lt;2d, &gt;7d</a:t>
            </a:r>
          </a:p>
          <a:p>
            <a:pPr>
              <a:buFontTx/>
              <a:buNone/>
            </a:pPr>
            <a:endParaRPr lang="en-US" sz="2400" dirty="0" smtClean="0">
              <a:latin typeface="Arial" pitchFamily="34" charset="0"/>
              <a:cs typeface="Arial" pitchFamily="34" charset="0"/>
            </a:endParaRPr>
          </a:p>
          <a:p>
            <a:pPr>
              <a:buFontTx/>
              <a:buNone/>
            </a:pPr>
            <a:r>
              <a:rPr lang="en-US" sz="2400" dirty="0" smtClean="0">
                <a:latin typeface="Arial" pitchFamily="34" charset="0"/>
                <a:cs typeface="Arial" pitchFamily="34" charset="0"/>
              </a:rPr>
              <a:t>Volume		30-35cc		&gt;80cc</a:t>
            </a:r>
          </a:p>
          <a:p>
            <a:pPr>
              <a:buFontTx/>
              <a:buNone/>
            </a:pPr>
            <a:endParaRPr lang="en-US" sz="2400" dirty="0" smtClean="0">
              <a:latin typeface="Arial" pitchFamily="34" charset="0"/>
              <a:cs typeface="Arial" pitchFamily="34" charset="0"/>
            </a:endParaRPr>
          </a:p>
          <a:p>
            <a:pPr>
              <a:buFontTx/>
              <a:buNone/>
            </a:pPr>
            <a:r>
              <a:rPr lang="en-US" sz="2400" dirty="0" smtClean="0">
                <a:latin typeface="Arial" pitchFamily="34" charset="0"/>
                <a:cs typeface="Arial" pitchFamily="34" charset="0"/>
              </a:rPr>
              <a:t>Cycle length	           21-35d		&lt;21d, &gt;35</a:t>
            </a:r>
          </a:p>
          <a:p>
            <a:pPr>
              <a:buFontTx/>
              <a:buNone/>
            </a:pPr>
            <a:endParaRPr lang="en-US" sz="2400" dirty="0" smtClean="0">
              <a:latin typeface="Arial" pitchFamily="34" charset="0"/>
              <a:cs typeface="Arial" pitchFamily="34" charset="0"/>
            </a:endParaRPr>
          </a:p>
        </p:txBody>
      </p:sp>
    </p:spTree>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533400" y="609601"/>
            <a:ext cx="6400800" cy="6986528"/>
          </a:xfrm>
          <a:prstGeom prst="rect">
            <a:avLst/>
          </a:prstGeom>
          <a:noFill/>
          <a:ln w="12700">
            <a:noFill/>
            <a:miter lim="800000"/>
            <a:headEnd type="none" w="sm" len="sm"/>
            <a:tailEnd type="none" w="sm" len="sm"/>
          </a:ln>
          <a:effectLst/>
        </p:spPr>
        <p:txBody>
          <a:bodyPr wrap="square">
            <a:spAutoFit/>
          </a:bodyPr>
          <a:lstStyle/>
          <a:p>
            <a:r>
              <a:rPr lang="en-US" sz="3600" dirty="0" smtClean="0">
                <a:solidFill>
                  <a:srgbClr val="FFFF00"/>
                </a:solidFill>
                <a:latin typeface="Arial" pitchFamily="34" charset="0"/>
                <a:cs typeface="Arial" pitchFamily="34" charset="0"/>
              </a:rPr>
              <a:t>Hormonal treatment</a:t>
            </a:r>
          </a:p>
          <a:p>
            <a:r>
              <a:rPr lang="en-US" sz="3600" dirty="0" err="1" smtClean="0">
                <a:solidFill>
                  <a:srgbClr val="FFFF00"/>
                </a:solidFill>
                <a:cs typeface="Traditional Arabic" pitchFamily="10" charset="-78"/>
              </a:rPr>
              <a:t>Danazol</a:t>
            </a:r>
            <a:r>
              <a:rPr lang="en-US" sz="3600" dirty="0" smtClean="0">
                <a:solidFill>
                  <a:srgbClr val="FFFF00"/>
                </a:solidFill>
                <a:cs typeface="Traditional Arabic" pitchFamily="10" charset="-78"/>
              </a:rPr>
              <a:t>:</a:t>
            </a:r>
          </a:p>
          <a:p>
            <a:pPr algn="l" rtl="0"/>
            <a:endParaRPr lang="en-US" sz="3200" b="1" dirty="0" smtClean="0">
              <a:solidFill>
                <a:srgbClr val="FFFF00"/>
              </a:solidFill>
              <a:cs typeface="Traditional Arabic" pitchFamily="10" charset="-78"/>
            </a:endParaRPr>
          </a:p>
          <a:p>
            <a:pPr algn="l" rtl="0"/>
            <a:r>
              <a:rPr lang="en-US" sz="3200" b="1" dirty="0" smtClean="0">
                <a:cs typeface="Traditional Arabic" pitchFamily="10" charset="-78"/>
              </a:rPr>
              <a:t> </a:t>
            </a:r>
            <a:r>
              <a:rPr lang="en-US" sz="3200" dirty="0">
                <a:latin typeface="Arial Narrow" pitchFamily="42" charset="0"/>
                <a:cs typeface="Times New Roman" pitchFamily="26" charset="0"/>
              </a:rPr>
              <a:t>S</a:t>
            </a:r>
            <a:r>
              <a:rPr lang="en-US" sz="3200" dirty="0" smtClean="0">
                <a:latin typeface="Arial Narrow" pitchFamily="42" charset="0"/>
                <a:cs typeface="Times New Roman" pitchFamily="26" charset="0"/>
              </a:rPr>
              <a:t>ynthetic </a:t>
            </a:r>
            <a:r>
              <a:rPr lang="en-US" sz="3200" dirty="0">
                <a:latin typeface="Arial Narrow" pitchFamily="42" charset="0"/>
                <a:cs typeface="Times New Roman" pitchFamily="26" charset="0"/>
              </a:rPr>
              <a:t>androgen with </a:t>
            </a:r>
            <a:r>
              <a:rPr lang="en-US" sz="3200" dirty="0" err="1">
                <a:latin typeface="Arial Narrow" pitchFamily="42" charset="0"/>
                <a:cs typeface="Times New Roman" pitchFamily="26" charset="0"/>
              </a:rPr>
              <a:t>antioestrogenic</a:t>
            </a:r>
            <a:r>
              <a:rPr lang="en-US" sz="3200" dirty="0">
                <a:latin typeface="Arial Narrow" pitchFamily="42" charset="0"/>
                <a:cs typeface="Times New Roman" pitchFamily="26" charset="0"/>
              </a:rPr>
              <a:t> &amp; </a:t>
            </a:r>
            <a:r>
              <a:rPr lang="en-US" sz="3200" dirty="0" err="1">
                <a:latin typeface="Arial Narrow" pitchFamily="42" charset="0"/>
                <a:cs typeface="Times New Roman" pitchFamily="26" charset="0"/>
              </a:rPr>
              <a:t>antiprogestagenic</a:t>
            </a:r>
            <a:r>
              <a:rPr lang="en-US" sz="3200" dirty="0">
                <a:latin typeface="Arial Narrow" pitchFamily="42" charset="0"/>
                <a:cs typeface="Times New Roman" pitchFamily="26" charset="0"/>
              </a:rPr>
              <a:t> activity</a:t>
            </a:r>
          </a:p>
          <a:p>
            <a:pPr algn="l" rtl="0"/>
            <a:r>
              <a:rPr lang="en-US" sz="3600" i="1" dirty="0">
                <a:solidFill>
                  <a:srgbClr val="00FFFF"/>
                </a:solidFill>
                <a:cs typeface="Traditional Arabic" pitchFamily="10" charset="-78"/>
              </a:rPr>
              <a:t>Mechanism;</a:t>
            </a:r>
            <a:r>
              <a:rPr lang="en-US" sz="3600" dirty="0">
                <a:latin typeface="Arial Narrow" pitchFamily="42" charset="0"/>
                <a:cs typeface="Times New Roman" pitchFamily="26" charset="0"/>
              </a:rPr>
              <a:t> </a:t>
            </a:r>
          </a:p>
          <a:p>
            <a:pPr algn="l" rtl="0"/>
            <a:r>
              <a:rPr lang="en-US" sz="3200" dirty="0">
                <a:latin typeface="Arial Narrow" pitchFamily="42" charset="0"/>
                <a:cs typeface="Times New Roman" pitchFamily="26" charset="0"/>
              </a:rPr>
              <a:t>inhibits the release of pituitary </a:t>
            </a:r>
            <a:r>
              <a:rPr lang="en-US" sz="3200" dirty="0" err="1" smtClean="0">
                <a:latin typeface="Arial Narrow" pitchFamily="42" charset="0"/>
                <a:cs typeface="Times New Roman" pitchFamily="26" charset="0"/>
              </a:rPr>
              <a:t>GnRh</a:t>
            </a:r>
            <a:r>
              <a:rPr lang="en-US" sz="3200" dirty="0" smtClean="0">
                <a:latin typeface="Arial Narrow" pitchFamily="42" charset="0"/>
                <a:cs typeface="Times New Roman" pitchFamily="26" charset="0"/>
              </a:rPr>
              <a:t> </a:t>
            </a:r>
            <a:r>
              <a:rPr lang="en-US" sz="3200" dirty="0">
                <a:latin typeface="Arial Narrow" pitchFamily="42" charset="0"/>
                <a:cs typeface="Times New Roman" pitchFamily="26" charset="0"/>
              </a:rPr>
              <a:t>&amp; has direct suppressive effect on the </a:t>
            </a:r>
            <a:r>
              <a:rPr lang="en-US" sz="3200" dirty="0" err="1">
                <a:latin typeface="Arial Narrow" pitchFamily="42" charset="0"/>
                <a:cs typeface="Times New Roman" pitchFamily="26" charset="0"/>
              </a:rPr>
              <a:t>endometrium</a:t>
            </a:r>
            <a:endParaRPr lang="en-US" sz="3200" dirty="0">
              <a:latin typeface="Arial Narrow" pitchFamily="42" charset="0"/>
              <a:cs typeface="Times New Roman" pitchFamily="26" charset="0"/>
            </a:endParaRPr>
          </a:p>
          <a:p>
            <a:pPr algn="l" rtl="0"/>
            <a:r>
              <a:rPr lang="en-US" sz="3600" i="1" dirty="0">
                <a:solidFill>
                  <a:srgbClr val="00FFFF"/>
                </a:solidFill>
                <a:cs typeface="Traditional Arabic" pitchFamily="10" charset="-78"/>
              </a:rPr>
              <a:t>Effect:</a:t>
            </a:r>
            <a:r>
              <a:rPr lang="en-US" sz="3600" dirty="0">
                <a:latin typeface="Arial Narrow" pitchFamily="42" charset="0"/>
                <a:cs typeface="Times New Roman" pitchFamily="26" charset="0"/>
              </a:rPr>
              <a:t> </a:t>
            </a:r>
          </a:p>
          <a:p>
            <a:pPr algn="l" rtl="0"/>
            <a:r>
              <a:rPr lang="en-US" sz="3200" dirty="0">
                <a:latin typeface="Arial Narrow" pitchFamily="42" charset="0"/>
                <a:cs typeface="Times New Roman" pitchFamily="26" charset="0"/>
              </a:rPr>
              <a:t>reduction in MBL (more effective than PSI) &amp; </a:t>
            </a:r>
            <a:r>
              <a:rPr lang="en-US" sz="3200" dirty="0" err="1">
                <a:latin typeface="Arial Narrow" pitchFamily="42" charset="0"/>
                <a:cs typeface="Times New Roman" pitchFamily="26" charset="0"/>
              </a:rPr>
              <a:t>amenorhea</a:t>
            </a:r>
            <a:r>
              <a:rPr lang="en-US" sz="3200" dirty="0">
                <a:latin typeface="Arial Narrow" pitchFamily="42" charset="0"/>
                <a:cs typeface="Times New Roman" pitchFamily="26" charset="0"/>
              </a:rPr>
              <a:t> at </a:t>
            </a:r>
            <a:r>
              <a:rPr lang="en-US" sz="3200" dirty="0">
                <a:solidFill>
                  <a:srgbClr val="00B0F0"/>
                </a:solidFill>
                <a:effectLst>
                  <a:outerShdw blurRad="38100" dist="38100" dir="2700000" algn="tl">
                    <a:srgbClr val="000000">
                      <a:alpha val="43137"/>
                    </a:srgbClr>
                  </a:outerShdw>
                </a:effectLst>
                <a:latin typeface="Arial Narrow" pitchFamily="42" charset="0"/>
                <a:cs typeface="Times New Roman" pitchFamily="26" charset="0"/>
              </a:rPr>
              <a:t>doses</a:t>
            </a:r>
            <a:r>
              <a:rPr lang="en-US" sz="3200" dirty="0">
                <a:latin typeface="Arial Narrow" pitchFamily="42" charset="0"/>
                <a:cs typeface="Times New Roman" pitchFamily="26" charset="0"/>
              </a:rPr>
              <a:t> &gt;400 </a:t>
            </a:r>
            <a:r>
              <a:rPr lang="en-US" sz="3200" dirty="0" smtClean="0">
                <a:latin typeface="Arial Narrow" pitchFamily="42" charset="0"/>
                <a:cs typeface="Times New Roman" pitchFamily="26" charset="0"/>
              </a:rPr>
              <a:t>mg/d</a:t>
            </a:r>
            <a:endParaRPr lang="en-US" sz="3200" dirty="0">
              <a:latin typeface="Arial Narrow" pitchFamily="42" charset="0"/>
              <a:cs typeface="Times New Roman" pitchFamily="26" charset="0"/>
            </a:endParaRPr>
          </a:p>
          <a:p>
            <a:pPr algn="l" rtl="0">
              <a:spcBef>
                <a:spcPct val="50000"/>
              </a:spcBef>
            </a:pPr>
            <a:endParaRPr lang="en-US" sz="3200" dirty="0"/>
          </a:p>
        </p:txBody>
      </p:sp>
      <p:pic>
        <p:nvPicPr>
          <p:cNvPr id="8194" name="Picture 2" descr="C:\Documents and Settings\Dr Yasser Orief\My Documents\My Pictures\danazol.jpg"/>
          <p:cNvPicPr>
            <a:picLocks noChangeAspect="1" noChangeArrowheads="1"/>
          </p:cNvPicPr>
          <p:nvPr/>
        </p:nvPicPr>
        <p:blipFill>
          <a:blip r:embed="rId2"/>
          <a:srcRect/>
          <a:stretch>
            <a:fillRect/>
          </a:stretch>
        </p:blipFill>
        <p:spPr bwMode="auto">
          <a:xfrm>
            <a:off x="6705600" y="609600"/>
            <a:ext cx="1981200" cy="9810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Text Box 2"/>
          <p:cNvSpPr txBox="1">
            <a:spLocks noChangeArrowheads="1"/>
          </p:cNvSpPr>
          <p:nvPr/>
        </p:nvSpPr>
        <p:spPr bwMode="auto">
          <a:xfrm>
            <a:off x="304800" y="533400"/>
            <a:ext cx="8839200" cy="6801862"/>
          </a:xfrm>
          <a:prstGeom prst="rect">
            <a:avLst/>
          </a:prstGeom>
          <a:noFill/>
          <a:ln w="12700">
            <a:noFill/>
            <a:miter lim="800000"/>
            <a:headEnd type="none" w="sm" len="sm"/>
            <a:tailEnd type="none" w="sm" len="sm"/>
          </a:ln>
          <a:effectLst/>
        </p:spPr>
        <p:txBody>
          <a:bodyPr wrap="square">
            <a:spAutoFit/>
          </a:bodyPr>
          <a:lstStyle/>
          <a:p>
            <a:pPr algn="l" rtl="0"/>
            <a:r>
              <a:rPr lang="en-US" sz="3200" i="1" dirty="0" smtClean="0">
                <a:solidFill>
                  <a:srgbClr val="00FFFF"/>
                </a:solidFill>
                <a:latin typeface="Arial" pitchFamily="34" charset="0"/>
                <a:cs typeface="Arial" pitchFamily="34" charset="0"/>
              </a:rPr>
              <a:t>Side effects:</a:t>
            </a:r>
            <a:r>
              <a:rPr lang="en-US" sz="3200" dirty="0" smtClean="0">
                <a:latin typeface="Arial" pitchFamily="34" charset="0"/>
                <a:cs typeface="Arial" pitchFamily="34" charset="0"/>
              </a:rPr>
              <a:t> </a:t>
            </a:r>
          </a:p>
          <a:p>
            <a:pPr algn="l" rtl="0"/>
            <a:endParaRPr lang="en-US" sz="3200" dirty="0" smtClean="0">
              <a:latin typeface="Arial" pitchFamily="34" charset="0"/>
              <a:cs typeface="Arial" pitchFamily="34" charset="0"/>
            </a:endParaRPr>
          </a:p>
          <a:p>
            <a:pPr algn="l" rtl="0">
              <a:buFont typeface="Arial" pitchFamily="34" charset="0"/>
              <a:buChar char="•"/>
            </a:pPr>
            <a:r>
              <a:rPr lang="en-US" sz="2800" dirty="0" smtClean="0">
                <a:latin typeface="Arial" pitchFamily="34" charset="0"/>
                <a:cs typeface="Arial" pitchFamily="34" charset="0"/>
              </a:rPr>
              <a:t>headache, weight gain, acne, rashes, </a:t>
            </a:r>
            <a:r>
              <a:rPr lang="en-US" sz="2800" dirty="0" err="1" smtClean="0">
                <a:latin typeface="Arial" pitchFamily="34" charset="0"/>
                <a:cs typeface="Arial" pitchFamily="34" charset="0"/>
              </a:rPr>
              <a:t>hirsuitism</a:t>
            </a:r>
            <a:r>
              <a:rPr lang="en-US" sz="2800" dirty="0" smtClean="0">
                <a:latin typeface="Arial" pitchFamily="34" charset="0"/>
                <a:cs typeface="Arial" pitchFamily="34" charset="0"/>
              </a:rPr>
              <a:t>, </a:t>
            </a:r>
          </a:p>
          <a:p>
            <a:pPr algn="l" rtl="0">
              <a:buFont typeface="Arial" pitchFamily="34" charset="0"/>
              <a:buChar char="•"/>
            </a:pPr>
            <a:r>
              <a:rPr lang="en-US" sz="2800" dirty="0" smtClean="0">
                <a:latin typeface="Arial" pitchFamily="34" charset="0"/>
                <a:cs typeface="Arial" pitchFamily="34" charset="0"/>
              </a:rPr>
              <a:t>mood &amp; voice changes, flushes, muscle spasm,</a:t>
            </a:r>
          </a:p>
          <a:p>
            <a:pPr algn="l" rtl="0">
              <a:buFont typeface="Arial" pitchFamily="34" charset="0"/>
              <a:buChar char="•"/>
            </a:pPr>
            <a:r>
              <a:rPr lang="en-US" sz="2800" dirty="0" smtClean="0">
                <a:latin typeface="Arial" pitchFamily="34" charset="0"/>
                <a:cs typeface="Arial" pitchFamily="34" charset="0"/>
              </a:rPr>
              <a:t> reduced HDL, diminished breast size. </a:t>
            </a:r>
          </a:p>
          <a:p>
            <a:pPr algn="l" rtl="0">
              <a:buFont typeface="Arial" pitchFamily="34" charset="0"/>
              <a:buChar char="•"/>
            </a:pPr>
            <a:r>
              <a:rPr lang="en-US" sz="2800" dirty="0" smtClean="0">
                <a:latin typeface="Arial" pitchFamily="34" charset="0"/>
                <a:cs typeface="Arial" pitchFamily="34" charset="0"/>
              </a:rPr>
              <a:t>Rarely: </a:t>
            </a:r>
            <a:r>
              <a:rPr lang="en-US" sz="2800" dirty="0" err="1" smtClean="0">
                <a:latin typeface="Arial" pitchFamily="34" charset="0"/>
                <a:cs typeface="Arial" pitchFamily="34" charset="0"/>
              </a:rPr>
              <a:t>cholestatic</a:t>
            </a:r>
            <a:r>
              <a:rPr lang="en-US" sz="2800" dirty="0" smtClean="0">
                <a:latin typeface="Arial" pitchFamily="34" charset="0"/>
                <a:cs typeface="Arial" pitchFamily="34" charset="0"/>
              </a:rPr>
              <a:t> jaundice.</a:t>
            </a:r>
          </a:p>
          <a:p>
            <a:pPr algn="l" rtl="0"/>
            <a:r>
              <a:rPr lang="en-US" sz="2800" dirty="0" smtClean="0">
                <a:latin typeface="Arial" pitchFamily="34" charset="0"/>
                <a:cs typeface="Arial" pitchFamily="34" charset="0"/>
              </a:rPr>
              <a:t>I</a:t>
            </a:r>
          </a:p>
          <a:p>
            <a:pPr algn="l" rtl="0"/>
            <a:r>
              <a:rPr lang="en-US" sz="2800" dirty="0" smtClean="0">
                <a:latin typeface="Arial" pitchFamily="34" charset="0"/>
                <a:cs typeface="Arial" pitchFamily="34" charset="0"/>
              </a:rPr>
              <a:t>It is effective in reducing blood loss but </a:t>
            </a:r>
            <a:r>
              <a:rPr lang="en-US" sz="2800" dirty="0" smtClean="0">
                <a:solidFill>
                  <a:srgbClr val="FFFF00"/>
                </a:solidFill>
                <a:latin typeface="Arial" pitchFamily="34" charset="0"/>
                <a:cs typeface="Arial" pitchFamily="34" charset="0"/>
              </a:rPr>
              <a:t>side effects </a:t>
            </a:r>
            <a:r>
              <a:rPr lang="en-US" sz="2800" dirty="0" smtClean="0">
                <a:latin typeface="Arial" pitchFamily="34" charset="0"/>
                <a:cs typeface="Arial" pitchFamily="34" charset="0"/>
              </a:rPr>
              <a:t>limit it to a second choice therapy or short term use only </a:t>
            </a:r>
            <a:r>
              <a:rPr lang="en-US" sz="2000" dirty="0" smtClean="0">
                <a:latin typeface="Arial" pitchFamily="34" charset="0"/>
                <a:cs typeface="Arial" pitchFamily="34" charset="0"/>
              </a:rPr>
              <a:t>(Grade A)</a:t>
            </a:r>
          </a:p>
          <a:p>
            <a:pPr algn="l" rtl="0"/>
            <a:endParaRPr lang="en-US" sz="3200" dirty="0" smtClean="0">
              <a:latin typeface="Arial" pitchFamily="34" charset="0"/>
              <a:cs typeface="Arial" pitchFamily="34" charset="0"/>
            </a:endParaRPr>
          </a:p>
          <a:p>
            <a:pPr algn="l" rtl="0"/>
            <a:r>
              <a:rPr lang="en-US" sz="3200" i="1" dirty="0" smtClean="0">
                <a:solidFill>
                  <a:srgbClr val="00FFFF"/>
                </a:solidFill>
                <a:latin typeface="Arial" pitchFamily="34" charset="0"/>
                <a:cs typeface="Arial" pitchFamily="34" charset="0"/>
              </a:rPr>
              <a:t>Dose:</a:t>
            </a:r>
            <a:r>
              <a:rPr lang="en-US" sz="3200" dirty="0" smtClean="0">
                <a:latin typeface="Arial" pitchFamily="34" charset="0"/>
                <a:cs typeface="Arial" pitchFamily="34" charset="0"/>
              </a:rPr>
              <a:t> </a:t>
            </a:r>
          </a:p>
          <a:p>
            <a:pPr algn="l" rtl="0"/>
            <a:r>
              <a:rPr lang="en-US" sz="2800" dirty="0" smtClean="0">
                <a:latin typeface="Arial" pitchFamily="34" charset="0"/>
                <a:cs typeface="Arial" pitchFamily="34" charset="0"/>
              </a:rPr>
              <a:t>200 mg/d</a:t>
            </a:r>
          </a:p>
          <a:p>
            <a:pPr algn="l" rtl="0">
              <a:spcBef>
                <a:spcPct val="50000"/>
              </a:spcBef>
            </a:pPr>
            <a:endParaRPr lang="en-US" sz="3200" dirty="0">
              <a:latin typeface="Arial" pitchFamily="34" charset="0"/>
              <a:cs typeface="Arial" pitchFamily="34" charset="0"/>
            </a:endParaRPr>
          </a:p>
        </p:txBody>
      </p:sp>
    </p:spTree>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0" y="533400"/>
            <a:ext cx="9144000" cy="6217087"/>
          </a:xfrm>
          <a:prstGeom prst="rect">
            <a:avLst/>
          </a:prstGeom>
          <a:noFill/>
          <a:ln w="12700">
            <a:noFill/>
            <a:miter lim="800000"/>
            <a:headEnd type="none" w="sm" len="sm"/>
            <a:tailEnd type="none" w="sm" len="sm"/>
          </a:ln>
          <a:effectLst/>
        </p:spPr>
        <p:txBody>
          <a:bodyPr wrap="square">
            <a:spAutoFit/>
          </a:bodyPr>
          <a:lstStyle/>
          <a:p>
            <a:pPr lvl="1"/>
            <a:r>
              <a:rPr lang="en-US" sz="4400" dirty="0" smtClean="0">
                <a:solidFill>
                  <a:srgbClr val="FFFF00"/>
                </a:solidFill>
                <a:latin typeface="Arial" pitchFamily="34" charset="0"/>
                <a:cs typeface="Arial" pitchFamily="34" charset="0"/>
              </a:rPr>
              <a:t>Hormonal treatment</a:t>
            </a:r>
          </a:p>
          <a:p>
            <a:pPr lvl="1"/>
            <a:r>
              <a:rPr lang="en-US" sz="4400" dirty="0" err="1" smtClean="0">
                <a:solidFill>
                  <a:srgbClr val="FFFF00"/>
                </a:solidFill>
                <a:latin typeface="Arial Narrow" pitchFamily="42" charset="0"/>
                <a:cs typeface="Times New Roman" pitchFamily="26" charset="0"/>
              </a:rPr>
              <a:t>GnRh</a:t>
            </a:r>
            <a:r>
              <a:rPr lang="en-US" sz="4400" dirty="0" smtClean="0">
                <a:solidFill>
                  <a:srgbClr val="FFFF00"/>
                </a:solidFill>
                <a:latin typeface="Arial Narrow" pitchFamily="42" charset="0"/>
                <a:cs typeface="Times New Roman" pitchFamily="26" charset="0"/>
              </a:rPr>
              <a:t> analog</a:t>
            </a:r>
            <a:endParaRPr lang="en-US" sz="4400" dirty="0">
              <a:solidFill>
                <a:srgbClr val="FFFF00"/>
              </a:solidFill>
              <a:latin typeface="Arial Narrow" pitchFamily="42" charset="0"/>
              <a:cs typeface="Times New Roman" pitchFamily="26" charset="0"/>
            </a:endParaRPr>
          </a:p>
          <a:p>
            <a:pPr lvl="1">
              <a:buFont typeface="Arial" pitchFamily="34" charset="0"/>
              <a:buChar char="•"/>
            </a:pPr>
            <a:r>
              <a:rPr lang="en-US" sz="3200" dirty="0" smtClean="0">
                <a:latin typeface="Arial" pitchFamily="34" charset="0"/>
                <a:cs typeface="Arial" pitchFamily="34" charset="0"/>
              </a:rPr>
              <a:t>Treatment results in </a:t>
            </a:r>
            <a:r>
              <a:rPr lang="en-US" sz="3200" dirty="0" smtClean="0">
                <a:solidFill>
                  <a:srgbClr val="FFFF00"/>
                </a:solidFill>
                <a:latin typeface="Arial" pitchFamily="34" charset="0"/>
                <a:cs typeface="Arial" pitchFamily="34" charset="0"/>
              </a:rPr>
              <a:t>medical menopause</a:t>
            </a:r>
          </a:p>
          <a:p>
            <a:pPr lvl="1">
              <a:buFont typeface="Arial" pitchFamily="34" charset="0"/>
              <a:buChar char="•"/>
            </a:pPr>
            <a:r>
              <a:rPr lang="en-US" sz="3200" dirty="0" smtClean="0">
                <a:latin typeface="Arial" pitchFamily="34" charset="0"/>
                <a:cs typeface="Arial" pitchFamily="34" charset="0"/>
              </a:rPr>
              <a:t>Blood loss returns to pretreatment levels when discontinued</a:t>
            </a:r>
          </a:p>
          <a:p>
            <a:pPr lvl="1">
              <a:buFont typeface="Arial" pitchFamily="34" charset="0"/>
              <a:buChar char="•"/>
            </a:pPr>
            <a:r>
              <a:rPr lang="en-US" sz="3200" dirty="0" smtClean="0">
                <a:latin typeface="Arial" pitchFamily="34" charset="0"/>
                <a:cs typeface="Arial" pitchFamily="34" charset="0"/>
              </a:rPr>
              <a:t>Treatment usually </a:t>
            </a:r>
            <a:r>
              <a:rPr lang="en-US" sz="3200" dirty="0" smtClean="0">
                <a:solidFill>
                  <a:srgbClr val="FFFF00"/>
                </a:solidFill>
                <a:latin typeface="Arial" pitchFamily="34" charset="0"/>
                <a:cs typeface="Arial" pitchFamily="34" charset="0"/>
              </a:rPr>
              <a:t>reserved for </a:t>
            </a:r>
            <a:r>
              <a:rPr lang="en-US" sz="3200" dirty="0" smtClean="0">
                <a:latin typeface="Arial" pitchFamily="34" charset="0"/>
                <a:cs typeface="Arial" pitchFamily="34" charset="0"/>
              </a:rPr>
              <a:t>women with </a:t>
            </a:r>
            <a:r>
              <a:rPr lang="en-US" sz="3200" dirty="0" err="1" smtClean="0">
                <a:latin typeface="Arial" pitchFamily="34" charset="0"/>
                <a:cs typeface="Arial" pitchFamily="34" charset="0"/>
              </a:rPr>
              <a:t>ovulatory</a:t>
            </a:r>
            <a:r>
              <a:rPr lang="en-US" sz="3200" dirty="0" smtClean="0">
                <a:latin typeface="Arial" pitchFamily="34" charset="0"/>
                <a:cs typeface="Arial" pitchFamily="34" charset="0"/>
              </a:rPr>
              <a:t> DUB that fail other medical therapy and desire future fertility</a:t>
            </a:r>
          </a:p>
          <a:p>
            <a:pPr lvl="1">
              <a:buFont typeface="Arial" pitchFamily="34" charset="0"/>
              <a:buChar char="•"/>
            </a:pPr>
            <a:r>
              <a:rPr lang="en-US" sz="3200" dirty="0" smtClean="0">
                <a:latin typeface="Arial" pitchFamily="34" charset="0"/>
                <a:cs typeface="Arial" pitchFamily="34" charset="0"/>
              </a:rPr>
              <a:t>Use </a:t>
            </a:r>
            <a:r>
              <a:rPr lang="en-US" sz="3200" dirty="0" smtClean="0">
                <a:solidFill>
                  <a:srgbClr val="FFFF00"/>
                </a:solidFill>
                <a:latin typeface="Arial" pitchFamily="34" charset="0"/>
                <a:cs typeface="Arial" pitchFamily="34" charset="0"/>
              </a:rPr>
              <a:t>add back therapy </a:t>
            </a:r>
            <a:r>
              <a:rPr lang="en-US" sz="3200" dirty="0" smtClean="0">
                <a:latin typeface="Arial" pitchFamily="34" charset="0"/>
                <a:cs typeface="Arial" pitchFamily="34" charset="0"/>
              </a:rPr>
              <a:t>to prevent bone loss secondary to marked </a:t>
            </a:r>
            <a:r>
              <a:rPr lang="en-US" sz="3200" dirty="0" err="1" smtClean="0">
                <a:latin typeface="Arial" pitchFamily="34" charset="0"/>
                <a:cs typeface="Arial" pitchFamily="34" charset="0"/>
              </a:rPr>
              <a:t>hypoestrogenism</a:t>
            </a:r>
            <a:endParaRPr lang="en-US" sz="3200" dirty="0" smtClean="0">
              <a:latin typeface="Arial" pitchFamily="34" charset="0"/>
              <a:cs typeface="Arial" pitchFamily="34" charset="0"/>
            </a:endParaRPr>
          </a:p>
          <a:p>
            <a:pPr algn="l" rtl="0">
              <a:spcBef>
                <a:spcPct val="50000"/>
              </a:spcBef>
            </a:pPr>
            <a:endParaRPr lang="en-US" sz="3600" dirty="0"/>
          </a:p>
        </p:txBody>
      </p:sp>
    </p:spTree>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0" y="0"/>
            <a:ext cx="5334000" cy="5693866"/>
          </a:xfrm>
          <a:prstGeom prst="rect">
            <a:avLst/>
          </a:prstGeom>
          <a:noFill/>
          <a:ln w="12700">
            <a:noFill/>
            <a:miter lim="800000"/>
            <a:headEnd type="none" w="sm" len="sm"/>
            <a:tailEnd type="none" w="sm" len="sm"/>
          </a:ln>
          <a:effectLst/>
        </p:spPr>
        <p:txBody>
          <a:bodyPr wrap="square">
            <a:spAutoFit/>
          </a:bodyPr>
          <a:lstStyle/>
          <a:p>
            <a:pPr lvl="1" algn="l" rtl="0"/>
            <a:endParaRPr lang="en-US" sz="4400" dirty="0" smtClean="0">
              <a:solidFill>
                <a:srgbClr val="FFFF00"/>
              </a:solidFill>
              <a:latin typeface="Arial Narrow" pitchFamily="42" charset="0"/>
              <a:cs typeface="Times New Roman" pitchFamily="26" charset="0"/>
            </a:endParaRPr>
          </a:p>
          <a:p>
            <a:pPr lvl="1" algn="l" rtl="0"/>
            <a:endParaRPr lang="en-US" sz="4400" dirty="0" smtClean="0">
              <a:solidFill>
                <a:srgbClr val="FFFF00"/>
              </a:solidFill>
              <a:latin typeface="Arial Narrow" pitchFamily="42" charset="0"/>
              <a:cs typeface="Times New Roman" pitchFamily="26" charset="0"/>
            </a:endParaRPr>
          </a:p>
          <a:p>
            <a:pPr lvl="1" algn="l" rtl="0"/>
            <a:r>
              <a:rPr lang="en-US" sz="4400" dirty="0" smtClean="0">
                <a:solidFill>
                  <a:srgbClr val="FFFF00"/>
                </a:solidFill>
                <a:latin typeface="Arial Narrow" pitchFamily="42" charset="0"/>
                <a:cs typeface="Times New Roman" pitchFamily="26" charset="0"/>
              </a:rPr>
              <a:t>Endometrial ablation</a:t>
            </a:r>
            <a:endParaRPr lang="en-US" sz="4400" dirty="0">
              <a:solidFill>
                <a:srgbClr val="00FFFF"/>
              </a:solidFill>
              <a:latin typeface="Arial Narrow" pitchFamily="42" charset="0"/>
              <a:cs typeface="Times New Roman" pitchFamily="26" charset="0"/>
            </a:endParaRPr>
          </a:p>
          <a:p>
            <a:pPr lvl="1" algn="l" rtl="0"/>
            <a:r>
              <a:rPr lang="en-US" sz="3600" i="1" dirty="0" err="1">
                <a:solidFill>
                  <a:srgbClr val="FFC000"/>
                </a:solidFill>
              </a:rPr>
              <a:t>I.</a:t>
            </a:r>
            <a:r>
              <a:rPr lang="en-US" sz="3600" i="1" dirty="0" err="1">
                <a:solidFill>
                  <a:srgbClr val="FFC000"/>
                </a:solidFill>
                <a:latin typeface="Arial Narrow" pitchFamily="42" charset="0"/>
                <a:cs typeface="Times New Roman" pitchFamily="26" charset="0"/>
              </a:rPr>
              <a:t>Hysteroscopic</a:t>
            </a:r>
            <a:r>
              <a:rPr lang="en-US" sz="3600" i="1" dirty="0">
                <a:solidFill>
                  <a:srgbClr val="FFC000"/>
                </a:solidFill>
                <a:latin typeface="Arial Narrow" pitchFamily="42" charset="0"/>
                <a:cs typeface="Times New Roman" pitchFamily="26" charset="0"/>
              </a:rPr>
              <a:t>: </a:t>
            </a:r>
          </a:p>
          <a:p>
            <a:pPr lvl="1" algn="l" rtl="0"/>
            <a:r>
              <a:rPr lang="en-US" sz="3200" dirty="0">
                <a:latin typeface="Arial Narrow" pitchFamily="42" charset="0"/>
                <a:cs typeface="Times New Roman" pitchFamily="26" charset="0"/>
              </a:rPr>
              <a:t>1. Laser</a:t>
            </a:r>
          </a:p>
          <a:p>
            <a:pPr lvl="1" algn="l" rtl="0"/>
            <a:r>
              <a:rPr lang="en-US" sz="3200" dirty="0">
                <a:latin typeface="Arial Narrow" pitchFamily="42" charset="0"/>
                <a:cs typeface="Times New Roman" pitchFamily="26" charset="0"/>
              </a:rPr>
              <a:t>2. Electrosurgical: a. Roller ball</a:t>
            </a:r>
          </a:p>
          <a:p>
            <a:pPr lvl="1" algn="l" rtl="0"/>
            <a:r>
              <a:rPr lang="en-US" sz="3200" dirty="0">
                <a:latin typeface="Arial Narrow" pitchFamily="42" charset="0"/>
                <a:cs typeface="Times New Roman" pitchFamily="26" charset="0"/>
              </a:rPr>
              <a:t>                              b. Resection</a:t>
            </a:r>
          </a:p>
          <a:p>
            <a:pPr lvl="1" algn="l" rtl="0"/>
            <a:r>
              <a:rPr lang="en-US" sz="3600" i="1" dirty="0" err="1">
                <a:solidFill>
                  <a:srgbClr val="FFC000"/>
                </a:solidFill>
              </a:rPr>
              <a:t>II.</a:t>
            </a:r>
            <a:r>
              <a:rPr lang="en-US" sz="3600" i="1" dirty="0" err="1">
                <a:solidFill>
                  <a:srgbClr val="FFC000"/>
                </a:solidFill>
                <a:latin typeface="Arial Narrow" pitchFamily="42" charset="0"/>
                <a:cs typeface="Times New Roman" pitchFamily="26" charset="0"/>
              </a:rPr>
              <a:t>Non-hysteroscopic</a:t>
            </a:r>
            <a:r>
              <a:rPr lang="en-US" sz="3600" i="1" dirty="0">
                <a:solidFill>
                  <a:srgbClr val="FFC000"/>
                </a:solidFill>
                <a:latin typeface="Arial Narrow" pitchFamily="42" charset="0"/>
                <a:cs typeface="Times New Roman" pitchFamily="26" charset="0"/>
              </a:rPr>
              <a:t>:</a:t>
            </a:r>
          </a:p>
          <a:p>
            <a:pPr lvl="1" algn="l" rtl="0"/>
            <a:r>
              <a:rPr lang="en-US" sz="3200" dirty="0">
                <a:latin typeface="Arial Narrow" pitchFamily="42" charset="0"/>
                <a:cs typeface="Times New Roman" pitchFamily="26" charset="0"/>
              </a:rPr>
              <a:t>1. </a:t>
            </a:r>
            <a:r>
              <a:rPr lang="en-US" sz="3200" dirty="0" err="1">
                <a:latin typeface="Arial Narrow" pitchFamily="42" charset="0"/>
                <a:cs typeface="Times New Roman" pitchFamily="26" charset="0"/>
              </a:rPr>
              <a:t>Thermachoice</a:t>
            </a:r>
            <a:endParaRPr lang="en-US" sz="3200" dirty="0">
              <a:latin typeface="Arial Narrow" pitchFamily="42" charset="0"/>
              <a:cs typeface="Times New Roman" pitchFamily="26" charset="0"/>
            </a:endParaRPr>
          </a:p>
          <a:p>
            <a:pPr lvl="1" algn="l" rtl="0"/>
            <a:r>
              <a:rPr lang="en-US" sz="3200" dirty="0">
                <a:latin typeface="Arial Narrow" pitchFamily="42" charset="0"/>
                <a:cs typeface="Times New Roman" pitchFamily="26" charset="0"/>
              </a:rPr>
              <a:t>2. Microwave.</a:t>
            </a:r>
          </a:p>
        </p:txBody>
      </p:sp>
      <p:sp>
        <p:nvSpPr>
          <p:cNvPr id="3" name="Rectangle 2"/>
          <p:cNvSpPr/>
          <p:nvPr/>
        </p:nvSpPr>
        <p:spPr>
          <a:xfrm>
            <a:off x="2133600" y="304800"/>
            <a:ext cx="5171609" cy="923330"/>
          </a:xfrm>
          <a:prstGeom prst="rect">
            <a:avLst/>
          </a:prstGeom>
          <a:noFill/>
        </p:spPr>
        <p:txBody>
          <a:bodyPr wrap="none" lIns="91440" tIns="45720" rIns="91440" bIns="45720">
            <a:spAutoFit/>
          </a:bodyPr>
          <a:lstStyle/>
          <a:p>
            <a:pPr algn="ctr"/>
            <a:r>
              <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Narrow" pitchFamily="42" charset="0"/>
                <a:cs typeface="Times New Roman" pitchFamily="26" charset="0"/>
              </a:rPr>
              <a:t>Surgical treatment</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4" name="Picture 2" descr="C:\My Documents\Rollarball.jpg"/>
          <p:cNvPicPr>
            <a:picLocks noChangeAspect="1" noChangeArrowheads="1"/>
          </p:cNvPicPr>
          <p:nvPr/>
        </p:nvPicPr>
        <p:blipFill>
          <a:blip r:embed="rId3"/>
          <a:srcRect/>
          <a:stretch>
            <a:fillRect/>
          </a:stretch>
        </p:blipFill>
        <p:spPr bwMode="auto">
          <a:xfrm>
            <a:off x="6324600" y="1219200"/>
            <a:ext cx="1981200" cy="1447800"/>
          </a:xfrm>
          <a:prstGeom prst="rect">
            <a:avLst/>
          </a:prstGeom>
          <a:ln>
            <a:noFill/>
          </a:ln>
          <a:effectLst>
            <a:softEdge rad="112500"/>
          </a:effectLst>
        </p:spPr>
      </p:pic>
      <p:pic>
        <p:nvPicPr>
          <p:cNvPr id="5" name="Picture 3" descr="C:\My Documents\therachoice.jpg"/>
          <p:cNvPicPr>
            <a:picLocks noChangeAspect="1" noChangeArrowheads="1"/>
          </p:cNvPicPr>
          <p:nvPr/>
        </p:nvPicPr>
        <p:blipFill>
          <a:blip r:embed="rId4"/>
          <a:srcRect/>
          <a:stretch>
            <a:fillRect/>
          </a:stretch>
        </p:blipFill>
        <p:spPr bwMode="auto">
          <a:xfrm>
            <a:off x="6248400" y="2819400"/>
            <a:ext cx="2133600" cy="1752600"/>
          </a:xfrm>
          <a:prstGeom prst="rect">
            <a:avLst/>
          </a:prstGeom>
          <a:ln>
            <a:noFill/>
          </a:ln>
          <a:effectLst>
            <a:softEdge rad="112500"/>
          </a:effectLst>
        </p:spPr>
      </p:pic>
      <p:pic>
        <p:nvPicPr>
          <p:cNvPr id="6" name="Picture 2" descr="C:\My Documents\novasure.jpg"/>
          <p:cNvPicPr>
            <a:picLocks noChangeAspect="1" noChangeArrowheads="1"/>
          </p:cNvPicPr>
          <p:nvPr/>
        </p:nvPicPr>
        <p:blipFill>
          <a:blip r:embed="rId5"/>
          <a:srcRect/>
          <a:stretch>
            <a:fillRect/>
          </a:stretch>
        </p:blipFill>
        <p:spPr bwMode="auto">
          <a:xfrm>
            <a:off x="6248400" y="4800600"/>
            <a:ext cx="2133600" cy="1752600"/>
          </a:xfrm>
          <a:prstGeom prst="rect">
            <a:avLst/>
          </a:prstGeom>
          <a:ln>
            <a:noFill/>
          </a:ln>
          <a:effectLst>
            <a:softEdge rad="112500"/>
          </a:effectLst>
        </p:spPr>
      </p:pic>
    </p:spTree>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0" y="0"/>
            <a:ext cx="9144000" cy="8156079"/>
          </a:xfrm>
          <a:prstGeom prst="rect">
            <a:avLst/>
          </a:prstGeom>
          <a:noFill/>
          <a:ln w="12700">
            <a:noFill/>
            <a:miter lim="800000"/>
            <a:headEnd type="none" w="sm" len="sm"/>
            <a:tailEnd type="none" w="sm" len="sm"/>
          </a:ln>
          <a:effectLst/>
        </p:spPr>
        <p:txBody>
          <a:bodyPr>
            <a:spAutoFit/>
          </a:bodyPr>
          <a:lstStyle/>
          <a:p>
            <a:pPr lvl="1" algn="l" rtl="0"/>
            <a:r>
              <a:rPr lang="en-US" sz="4000" dirty="0">
                <a:solidFill>
                  <a:srgbClr val="00FFFF"/>
                </a:solidFill>
                <a:latin typeface="Arial Narrow" pitchFamily="42" charset="0"/>
                <a:cs typeface="Times New Roman" pitchFamily="26" charset="0"/>
              </a:rPr>
              <a:t>Indications:</a:t>
            </a:r>
          </a:p>
          <a:p>
            <a:pPr lvl="1" algn="l" rtl="0"/>
            <a:r>
              <a:rPr lang="en-US" sz="3200" dirty="0">
                <a:latin typeface="Arial Narrow" pitchFamily="42" charset="0"/>
                <a:cs typeface="Times New Roman" pitchFamily="26" charset="0"/>
              </a:rPr>
              <a:t>1. Failure of medical treatment</a:t>
            </a:r>
          </a:p>
          <a:p>
            <a:pPr lvl="1" algn="l" rtl="0"/>
            <a:r>
              <a:rPr lang="en-US" sz="3200" dirty="0">
                <a:latin typeface="Arial Narrow" pitchFamily="42" charset="0"/>
                <a:cs typeface="Times New Roman" pitchFamily="26" charset="0"/>
              </a:rPr>
              <a:t>2. Family is completed</a:t>
            </a:r>
          </a:p>
          <a:p>
            <a:pPr lvl="1" algn="l" rtl="0"/>
            <a:r>
              <a:rPr lang="en-US" sz="3200" dirty="0">
                <a:latin typeface="Arial Narrow" pitchFamily="42" charset="0"/>
                <a:cs typeface="Times New Roman" pitchFamily="26" charset="0"/>
              </a:rPr>
              <a:t>3. Uterine cavity &lt;10 cm</a:t>
            </a:r>
          </a:p>
          <a:p>
            <a:pPr lvl="1" algn="l" rtl="0"/>
            <a:r>
              <a:rPr lang="en-US" sz="3200" dirty="0">
                <a:latin typeface="Arial Narrow" pitchFamily="42" charset="0"/>
                <a:cs typeface="Times New Roman" pitchFamily="26" charset="0"/>
              </a:rPr>
              <a:t>4. </a:t>
            </a:r>
            <a:r>
              <a:rPr lang="en-US" sz="3200" dirty="0" err="1">
                <a:latin typeface="Arial Narrow" pitchFamily="42" charset="0"/>
                <a:cs typeface="Times New Roman" pitchFamily="26" charset="0"/>
              </a:rPr>
              <a:t>Submucos</a:t>
            </a:r>
            <a:r>
              <a:rPr lang="en-US" sz="3200" dirty="0">
                <a:latin typeface="Arial Narrow" pitchFamily="42" charset="0"/>
                <a:cs typeface="Times New Roman" pitchFamily="26" charset="0"/>
              </a:rPr>
              <a:t> fibroid &lt;5 cm</a:t>
            </a:r>
          </a:p>
          <a:p>
            <a:pPr lvl="1"/>
            <a:r>
              <a:rPr lang="en-US" sz="3200" dirty="0">
                <a:latin typeface="Arial Narrow" pitchFamily="42" charset="0"/>
                <a:cs typeface="Times New Roman" pitchFamily="26" charset="0"/>
              </a:rPr>
              <a:t>5. </a:t>
            </a:r>
            <a:r>
              <a:rPr lang="en-US" sz="3200" dirty="0" err="1">
                <a:latin typeface="Arial Narrow" pitchFamily="42" charset="0"/>
                <a:cs typeface="Times New Roman" pitchFamily="26" charset="0"/>
              </a:rPr>
              <a:t>Endometrium</a:t>
            </a:r>
            <a:r>
              <a:rPr lang="en-US" sz="3200" dirty="0">
                <a:latin typeface="Arial Narrow" pitchFamily="42" charset="0"/>
                <a:cs typeface="Times New Roman" pitchFamily="26" charset="0"/>
              </a:rPr>
              <a:t> is normal or low risk hyperplasia</a:t>
            </a:r>
            <a:r>
              <a:rPr lang="en-US" sz="3200" dirty="0" smtClean="0">
                <a:latin typeface="Arial Narrow" pitchFamily="42" charset="0"/>
                <a:cs typeface="Times New Roman" pitchFamily="26" charset="0"/>
              </a:rPr>
              <a:t>.</a:t>
            </a:r>
            <a:r>
              <a:rPr lang="en-US" sz="4000" dirty="0" smtClean="0">
                <a:solidFill>
                  <a:srgbClr val="00FFFF"/>
                </a:solidFill>
                <a:latin typeface="Arial Narrow" pitchFamily="42" charset="0"/>
                <a:cs typeface="Times New Roman" pitchFamily="26" charset="0"/>
              </a:rPr>
              <a:t> Complications</a:t>
            </a:r>
            <a:r>
              <a:rPr lang="en-US" sz="6000" dirty="0" smtClean="0">
                <a:solidFill>
                  <a:srgbClr val="00FFFF"/>
                </a:solidFill>
                <a:latin typeface="Arial Narrow" pitchFamily="42" charset="0"/>
                <a:cs typeface="Times New Roman" pitchFamily="26" charset="0"/>
              </a:rPr>
              <a:t> </a:t>
            </a:r>
          </a:p>
          <a:p>
            <a:pPr lvl="1"/>
            <a:r>
              <a:rPr lang="en-US" sz="3200" dirty="0" smtClean="0">
                <a:latin typeface="Arial Narrow" pitchFamily="42" charset="0"/>
                <a:cs typeface="Times New Roman" pitchFamily="26" charset="0"/>
              </a:rPr>
              <a:t>1.	Uterine perforation</a:t>
            </a:r>
          </a:p>
          <a:p>
            <a:pPr lvl="1"/>
            <a:r>
              <a:rPr lang="en-US" sz="3200" dirty="0" smtClean="0">
                <a:latin typeface="Arial Narrow" pitchFamily="42" charset="0"/>
                <a:cs typeface="Times New Roman" pitchFamily="26" charset="0"/>
              </a:rPr>
              <a:t>2.	Bleeding</a:t>
            </a:r>
          </a:p>
          <a:p>
            <a:pPr lvl="1"/>
            <a:r>
              <a:rPr lang="en-US" sz="3200" dirty="0" smtClean="0">
                <a:latin typeface="Arial Narrow" pitchFamily="42" charset="0"/>
                <a:cs typeface="Times New Roman" pitchFamily="26" charset="0"/>
              </a:rPr>
              <a:t>3.	Infection.</a:t>
            </a:r>
          </a:p>
          <a:p>
            <a:pPr lvl="1"/>
            <a:r>
              <a:rPr lang="en-US" sz="3200" dirty="0" smtClean="0">
                <a:latin typeface="Arial Narrow" pitchFamily="42" charset="0"/>
                <a:cs typeface="Times New Roman" pitchFamily="26" charset="0"/>
              </a:rPr>
              <a:t>4.	Fluid overload</a:t>
            </a:r>
          </a:p>
          <a:p>
            <a:pPr lvl="1"/>
            <a:r>
              <a:rPr lang="en-US" sz="3200" dirty="0" smtClean="0">
                <a:latin typeface="Arial Narrow" pitchFamily="42" charset="0"/>
                <a:cs typeface="Times New Roman" pitchFamily="26" charset="0"/>
              </a:rPr>
              <a:t>5.	Gas embolism</a:t>
            </a:r>
          </a:p>
          <a:p>
            <a:pPr lvl="1" algn="l" rtl="0"/>
            <a:endParaRPr lang="en-US" sz="3200" dirty="0" smtClean="0">
              <a:latin typeface="Arial Narrow" pitchFamily="42" charset="0"/>
              <a:cs typeface="Times New Roman" pitchFamily="26" charset="0"/>
            </a:endParaRPr>
          </a:p>
          <a:p>
            <a:pPr lvl="1" algn="l" rtl="0"/>
            <a:endParaRPr lang="en-US" sz="3200" dirty="0" smtClean="0">
              <a:latin typeface="Arial Narrow" pitchFamily="42" charset="0"/>
              <a:cs typeface="Times New Roman" pitchFamily="26" charset="0"/>
            </a:endParaRPr>
          </a:p>
          <a:p>
            <a:pPr lvl="1" algn="l" rtl="0"/>
            <a:endParaRPr lang="en-US" sz="3200" dirty="0">
              <a:latin typeface="Arial Narrow" pitchFamily="42" charset="0"/>
              <a:cs typeface="Times New Roman" pitchFamily="26" charset="0"/>
            </a:endParaRPr>
          </a:p>
        </p:txBody>
      </p:sp>
    </p:spTree>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457200" y="914400"/>
            <a:ext cx="3657600" cy="4139595"/>
          </a:xfrm>
          <a:prstGeom prst="rect">
            <a:avLst/>
          </a:prstGeom>
          <a:noFill/>
          <a:ln w="12700">
            <a:noFill/>
            <a:miter lim="800000"/>
            <a:headEnd type="none" w="sm" len="sm"/>
            <a:tailEnd type="none" w="sm" len="sm"/>
          </a:ln>
          <a:effectLst/>
        </p:spPr>
        <p:txBody>
          <a:bodyPr wrap="square">
            <a:spAutoFit/>
          </a:bodyPr>
          <a:lstStyle/>
          <a:p>
            <a:pPr lvl="1" algn="l" rtl="0"/>
            <a:r>
              <a:rPr lang="en-US" sz="3600" b="1" dirty="0" smtClean="0">
                <a:solidFill>
                  <a:srgbClr val="FFFF00"/>
                </a:solidFill>
                <a:latin typeface="Arial Narrow" pitchFamily="42" charset="0"/>
                <a:cs typeface="Times New Roman" pitchFamily="26" charset="0"/>
              </a:rPr>
              <a:t>Hysterectomy</a:t>
            </a:r>
            <a:endParaRPr lang="en-US" sz="4800" dirty="0" smtClean="0">
              <a:solidFill>
                <a:srgbClr val="FFFF00"/>
              </a:solidFill>
              <a:latin typeface="Arial Narrow" pitchFamily="42" charset="0"/>
              <a:cs typeface="Times New Roman" pitchFamily="26" charset="0"/>
            </a:endParaRPr>
          </a:p>
          <a:p>
            <a:pPr algn="l" rtl="0"/>
            <a:r>
              <a:rPr lang="en-US" sz="2800" dirty="0" smtClean="0">
                <a:solidFill>
                  <a:srgbClr val="00FFFF"/>
                </a:solidFill>
                <a:latin typeface="Arial Narrow" pitchFamily="42" charset="0"/>
                <a:cs typeface="Times New Roman" pitchFamily="26" charset="0"/>
              </a:rPr>
              <a:t>Indications:</a:t>
            </a:r>
          </a:p>
          <a:p>
            <a:pPr marL="457200" indent="-457200" algn="l" rtl="0">
              <a:buAutoNum type="arabicPeriod"/>
            </a:pPr>
            <a:r>
              <a:rPr lang="en-US" sz="2400" dirty="0" smtClean="0">
                <a:latin typeface="Arial Narrow" pitchFamily="42" charset="0"/>
                <a:cs typeface="Times New Roman" pitchFamily="26" charset="0"/>
              </a:rPr>
              <a:t>Failure of medical treatment</a:t>
            </a:r>
          </a:p>
          <a:p>
            <a:pPr marL="457200" indent="-457200" algn="l" rtl="0"/>
            <a:r>
              <a:rPr lang="en-US" sz="2400" dirty="0" smtClean="0">
                <a:latin typeface="Arial Narrow" pitchFamily="42" charset="0"/>
                <a:cs typeface="Times New Roman" pitchFamily="26" charset="0"/>
              </a:rPr>
              <a:t>2.    </a:t>
            </a:r>
            <a:r>
              <a:rPr lang="en-US" sz="2400" dirty="0">
                <a:latin typeface="Arial Narrow" pitchFamily="42" charset="0"/>
                <a:cs typeface="Times New Roman" pitchFamily="26" charset="0"/>
              </a:rPr>
              <a:t>Family is completed</a:t>
            </a:r>
          </a:p>
          <a:p>
            <a:pPr algn="l" rtl="0"/>
            <a:r>
              <a:rPr lang="en-US" sz="2800" dirty="0" smtClean="0">
                <a:solidFill>
                  <a:srgbClr val="00FFFF"/>
                </a:solidFill>
                <a:latin typeface="Arial Narrow" pitchFamily="42" charset="0"/>
                <a:cs typeface="Traditional Arabic" pitchFamily="10" charset="-78"/>
              </a:rPr>
              <a:t>Routes:</a:t>
            </a:r>
          </a:p>
          <a:p>
            <a:pPr algn="l" rtl="0"/>
            <a:r>
              <a:rPr lang="en-US" sz="2400" dirty="0" smtClean="0">
                <a:latin typeface="Arial Narrow" pitchFamily="42" charset="0"/>
                <a:cs typeface="Traditional Arabic" pitchFamily="10" charset="-78"/>
              </a:rPr>
              <a:t>1</a:t>
            </a:r>
            <a:r>
              <a:rPr lang="en-US" sz="2400" dirty="0">
                <a:latin typeface="Arial Narrow" pitchFamily="42" charset="0"/>
                <a:cs typeface="Traditional Arabic" pitchFamily="10" charset="-78"/>
              </a:rPr>
              <a:t>. Abdominal       </a:t>
            </a:r>
          </a:p>
          <a:p>
            <a:pPr algn="l" rtl="0"/>
            <a:r>
              <a:rPr lang="en-US" sz="2400" dirty="0">
                <a:latin typeface="Arial Narrow" pitchFamily="42" charset="0"/>
                <a:cs typeface="Traditional Arabic" pitchFamily="10" charset="-78"/>
              </a:rPr>
              <a:t>2. Vaginal                          </a:t>
            </a:r>
          </a:p>
          <a:p>
            <a:pPr algn="l" rtl="0"/>
            <a:r>
              <a:rPr lang="en-US" sz="2400" dirty="0">
                <a:latin typeface="Arial Narrow" pitchFamily="42" charset="0"/>
                <a:cs typeface="Traditional Arabic" pitchFamily="10" charset="-78"/>
              </a:rPr>
              <a:t>3. Laparoscopic</a:t>
            </a:r>
          </a:p>
          <a:p>
            <a:pPr algn="l" rtl="0">
              <a:spcBef>
                <a:spcPct val="50000"/>
              </a:spcBef>
            </a:pPr>
            <a:endParaRPr lang="en-US" dirty="0"/>
          </a:p>
        </p:txBody>
      </p:sp>
      <p:sp>
        <p:nvSpPr>
          <p:cNvPr id="3" name="Rectangle 2"/>
          <p:cNvSpPr/>
          <p:nvPr/>
        </p:nvSpPr>
        <p:spPr>
          <a:xfrm>
            <a:off x="4495800" y="1371600"/>
            <a:ext cx="4343400" cy="3385542"/>
          </a:xfrm>
          <a:prstGeom prst="rect">
            <a:avLst/>
          </a:prstGeom>
        </p:spPr>
        <p:txBody>
          <a:bodyPr wrap="square">
            <a:spAutoFit/>
          </a:bodyPr>
          <a:lstStyle/>
          <a:p>
            <a:r>
              <a:rPr lang="en-US" sz="2800" dirty="0" smtClean="0">
                <a:solidFill>
                  <a:srgbClr val="00FFFF"/>
                </a:solidFill>
                <a:latin typeface="Arial" pitchFamily="34" charset="0"/>
                <a:cs typeface="Arial" pitchFamily="34" charset="0"/>
              </a:rPr>
              <a:t>Advantages:</a:t>
            </a:r>
          </a:p>
          <a:p>
            <a:r>
              <a:rPr lang="en-US" sz="2000" dirty="0" smtClean="0">
                <a:latin typeface="Arial" pitchFamily="34" charset="0"/>
                <a:cs typeface="Arial" pitchFamily="34" charset="0"/>
              </a:rPr>
              <a:t>1. Complete cure</a:t>
            </a:r>
          </a:p>
          <a:p>
            <a:r>
              <a:rPr lang="en-US" sz="2000" dirty="0" smtClean="0">
                <a:latin typeface="Arial" pitchFamily="34" charset="0"/>
                <a:cs typeface="Arial" pitchFamily="34" charset="0"/>
              </a:rPr>
              <a:t>2. Avoidance of long term medical treatment</a:t>
            </a:r>
          </a:p>
          <a:p>
            <a:r>
              <a:rPr lang="en-US" sz="2000" dirty="0" smtClean="0">
                <a:latin typeface="Arial" pitchFamily="34" charset="0"/>
                <a:cs typeface="Arial" pitchFamily="34" charset="0"/>
              </a:rPr>
              <a:t>3. Removal of any missed pathology</a:t>
            </a:r>
          </a:p>
          <a:p>
            <a:endParaRPr lang="en-US" dirty="0" smtClean="0">
              <a:latin typeface="Arial" pitchFamily="34" charset="0"/>
              <a:cs typeface="Arial" pitchFamily="34" charset="0"/>
            </a:endParaRPr>
          </a:p>
          <a:p>
            <a:r>
              <a:rPr lang="en-US" sz="2800" dirty="0" smtClean="0">
                <a:solidFill>
                  <a:srgbClr val="00FFFF"/>
                </a:solidFill>
                <a:latin typeface="Arial" pitchFamily="34" charset="0"/>
                <a:cs typeface="Arial" pitchFamily="34" charset="0"/>
              </a:rPr>
              <a:t>Disadvantages:</a:t>
            </a:r>
          </a:p>
          <a:p>
            <a:r>
              <a:rPr lang="en-US" sz="2000" dirty="0" smtClean="0">
                <a:latin typeface="Arial" pitchFamily="34" charset="0"/>
                <a:cs typeface="Arial" pitchFamily="34" charset="0"/>
              </a:rPr>
              <a:t>1.Major operation</a:t>
            </a:r>
          </a:p>
          <a:p>
            <a:r>
              <a:rPr lang="en-US" sz="2000" dirty="0" smtClean="0">
                <a:latin typeface="Arial" pitchFamily="34" charset="0"/>
                <a:cs typeface="Arial" pitchFamily="34" charset="0"/>
              </a:rPr>
              <a:t>2.Hospital admission</a:t>
            </a:r>
          </a:p>
          <a:p>
            <a:r>
              <a:rPr lang="en-US" sz="2000" dirty="0" smtClean="0">
                <a:latin typeface="Arial" pitchFamily="34" charset="0"/>
                <a:cs typeface="Arial" pitchFamily="34" charset="0"/>
              </a:rPr>
              <a:t>3.Mortality &amp; morbidity</a:t>
            </a:r>
            <a:endParaRPr lang="en-US" sz="2000" dirty="0">
              <a:latin typeface="Arial" pitchFamily="34" charset="0"/>
              <a:cs typeface="Arial" pitchFamily="34" charset="0"/>
            </a:endParaRPr>
          </a:p>
        </p:txBody>
      </p:sp>
      <p:pic>
        <p:nvPicPr>
          <p:cNvPr id="9218" name="Picture 2" descr="C:\Documents and Settings\Dr Yasser Orief\My Documents\My Pictures\laparoscopy.jpg"/>
          <p:cNvPicPr>
            <a:picLocks noChangeAspect="1" noChangeArrowheads="1"/>
          </p:cNvPicPr>
          <p:nvPr/>
        </p:nvPicPr>
        <p:blipFill>
          <a:blip r:embed="rId3"/>
          <a:srcRect/>
          <a:stretch>
            <a:fillRect/>
          </a:stretch>
        </p:blipFill>
        <p:spPr bwMode="auto">
          <a:xfrm>
            <a:off x="533400" y="5029200"/>
            <a:ext cx="1905000" cy="1143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9219" name="Picture 3" descr="C:\Documents and Settings\Dr Yasser Orief\My Documents\My Pictures\laparoscopy 2.jpg"/>
          <p:cNvPicPr>
            <a:picLocks noChangeAspect="1" noChangeArrowheads="1"/>
          </p:cNvPicPr>
          <p:nvPr/>
        </p:nvPicPr>
        <p:blipFill>
          <a:blip r:embed="rId4"/>
          <a:srcRect/>
          <a:stretch>
            <a:fillRect/>
          </a:stretch>
        </p:blipFill>
        <p:spPr bwMode="auto">
          <a:xfrm>
            <a:off x="3505200" y="5105400"/>
            <a:ext cx="2362200" cy="1066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algn="r" rtl="0"/>
            <a:r>
              <a:rPr lang="en-US">
                <a:latin typeface="Arial" pitchFamily="34" charset="0"/>
                <a:cs typeface="Arial" pitchFamily="34" charset="0"/>
              </a:rPr>
              <a:t>Case 1</a:t>
            </a:r>
          </a:p>
        </p:txBody>
      </p:sp>
      <p:sp>
        <p:nvSpPr>
          <p:cNvPr id="78854" name="Rectangle 6"/>
          <p:cNvSpPr>
            <a:spLocks noGrp="1" noChangeArrowheads="1"/>
          </p:cNvSpPr>
          <p:nvPr>
            <p:ph type="body" idx="1"/>
          </p:nvPr>
        </p:nvSpPr>
        <p:spPr>
          <a:xfrm>
            <a:off x="838200" y="1905000"/>
            <a:ext cx="4572000" cy="4191000"/>
          </a:xfrm>
        </p:spPr>
        <p:txBody>
          <a:bodyPr/>
          <a:lstStyle/>
          <a:p>
            <a:pPr algn="l" rtl="0"/>
            <a:r>
              <a:rPr lang="en-US" sz="2800" dirty="0">
                <a:latin typeface="Arial" pitchFamily="34" charset="0"/>
                <a:cs typeface="Arial" pitchFamily="34" charset="0"/>
              </a:rPr>
              <a:t>23 </a:t>
            </a:r>
            <a:r>
              <a:rPr lang="en-US" sz="2800" dirty="0" err="1">
                <a:latin typeface="Arial" pitchFamily="34" charset="0"/>
                <a:cs typeface="Arial" pitchFamily="34" charset="0"/>
              </a:rPr>
              <a:t>yo</a:t>
            </a:r>
            <a:r>
              <a:rPr lang="en-US" sz="2800" dirty="0">
                <a:latin typeface="Arial" pitchFamily="34" charset="0"/>
                <a:cs typeface="Arial" pitchFamily="34" charset="0"/>
              </a:rPr>
              <a:t> G1P1</a:t>
            </a:r>
          </a:p>
          <a:p>
            <a:pPr algn="l" rtl="0"/>
            <a:r>
              <a:rPr lang="en-US" sz="2800" dirty="0" err="1">
                <a:latin typeface="Arial" pitchFamily="34" charset="0"/>
                <a:cs typeface="Arial" pitchFamily="34" charset="0"/>
              </a:rPr>
              <a:t>Oligomenorrhea</a:t>
            </a:r>
            <a:endParaRPr lang="en-US" sz="2800" dirty="0">
              <a:latin typeface="Arial" pitchFamily="34" charset="0"/>
              <a:cs typeface="Arial" pitchFamily="34" charset="0"/>
            </a:endParaRPr>
          </a:p>
          <a:p>
            <a:pPr algn="l" rtl="0"/>
            <a:r>
              <a:rPr lang="en-US" sz="2800" dirty="0" smtClean="0">
                <a:latin typeface="Arial" pitchFamily="34" charset="0"/>
                <a:cs typeface="Arial" pitchFamily="34" charset="0"/>
              </a:rPr>
              <a:t>15 kg weight </a:t>
            </a:r>
            <a:r>
              <a:rPr lang="en-US" sz="2800" dirty="0">
                <a:latin typeface="Arial" pitchFamily="34" charset="0"/>
                <a:cs typeface="Arial" pitchFamily="34" charset="0"/>
              </a:rPr>
              <a:t>gain</a:t>
            </a:r>
          </a:p>
          <a:p>
            <a:pPr algn="l" rtl="0"/>
            <a:r>
              <a:rPr lang="en-US" sz="2800" dirty="0">
                <a:latin typeface="Arial" pitchFamily="34" charset="0"/>
                <a:cs typeface="Arial" pitchFamily="34" charset="0"/>
              </a:rPr>
              <a:t>Desires </a:t>
            </a:r>
            <a:r>
              <a:rPr lang="en-US" sz="2800" dirty="0" smtClean="0">
                <a:latin typeface="Arial" pitchFamily="34" charset="0"/>
                <a:cs typeface="Arial" pitchFamily="34" charset="0"/>
              </a:rPr>
              <a:t>fertility</a:t>
            </a:r>
          </a:p>
          <a:p>
            <a:pPr algn="l" rtl="0"/>
            <a:r>
              <a:rPr lang="en-US" sz="2800" dirty="0" smtClean="0">
                <a:latin typeface="Arial" pitchFamily="34" charset="0"/>
                <a:cs typeface="Arial" pitchFamily="34" charset="0"/>
              </a:rPr>
              <a:t>PMH: negative</a:t>
            </a:r>
          </a:p>
          <a:p>
            <a:pPr algn="l" rtl="0"/>
            <a:r>
              <a:rPr lang="en-US" sz="2800" dirty="0" smtClean="0">
                <a:latin typeface="Arial" pitchFamily="34" charset="0"/>
                <a:cs typeface="Arial" pitchFamily="34" charset="0"/>
              </a:rPr>
              <a:t>SH: husband in USA, due to return in 3 months</a:t>
            </a:r>
          </a:p>
          <a:p>
            <a:pPr algn="l" rtl="0"/>
            <a:endParaRPr lang="en-US" sz="2800" dirty="0">
              <a:latin typeface="Arial" pitchFamily="34" charset="0"/>
              <a:cs typeface="Arial" pitchFamily="34" charset="0"/>
            </a:endParaRPr>
          </a:p>
        </p:txBody>
      </p:sp>
      <p:pic>
        <p:nvPicPr>
          <p:cNvPr id="78853" name="Picture 5" descr="woman7"/>
          <p:cNvPicPr>
            <a:picLocks noGrp="1" noChangeAspect="1" noChangeArrowheads="1"/>
          </p:cNvPicPr>
          <p:nvPr>
            <p:ph sz="half" idx="4294967295"/>
          </p:nvPr>
        </p:nvPicPr>
        <p:blipFill>
          <a:blip r:embed="rId2"/>
          <a:srcRect/>
          <a:stretch>
            <a:fillRect/>
          </a:stretch>
        </p:blipFill>
        <p:spPr>
          <a:xfrm>
            <a:off x="5943600" y="2416175"/>
            <a:ext cx="2479675" cy="3455988"/>
          </a:xfrm>
          <a:prstGeom prst="rect">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a:latin typeface="Arial" pitchFamily="34" charset="0"/>
                <a:cs typeface="Arial" pitchFamily="34" charset="0"/>
              </a:rPr>
              <a:t>Physical Exam</a:t>
            </a:r>
          </a:p>
        </p:txBody>
      </p:sp>
      <p:sp>
        <p:nvSpPr>
          <p:cNvPr id="74755" name="Rectangle 3"/>
          <p:cNvSpPr>
            <a:spLocks noGrp="1" noChangeArrowheads="1"/>
          </p:cNvSpPr>
          <p:nvPr>
            <p:ph type="body" idx="1"/>
          </p:nvPr>
        </p:nvSpPr>
        <p:spPr>
          <a:xfrm>
            <a:off x="1447800" y="2286000"/>
            <a:ext cx="7313613" cy="4114800"/>
          </a:xfrm>
        </p:spPr>
        <p:txBody>
          <a:bodyPr/>
          <a:lstStyle/>
          <a:p>
            <a:pPr algn="l" rtl="0"/>
            <a:r>
              <a:rPr lang="en-US" sz="2500" dirty="0">
                <a:latin typeface="Arial" pitchFamily="34" charset="0"/>
                <a:cs typeface="Arial" pitchFamily="34" charset="0"/>
              </a:rPr>
              <a:t>BP 136/82, Wt </a:t>
            </a:r>
            <a:r>
              <a:rPr lang="en-US" sz="2500" dirty="0" smtClean="0">
                <a:latin typeface="Arial" pitchFamily="34" charset="0"/>
                <a:cs typeface="Arial" pitchFamily="34" charset="0"/>
              </a:rPr>
              <a:t>95, </a:t>
            </a:r>
            <a:r>
              <a:rPr lang="en-US" sz="2500" dirty="0">
                <a:latin typeface="Arial" pitchFamily="34" charset="0"/>
                <a:cs typeface="Arial" pitchFamily="34" charset="0"/>
              </a:rPr>
              <a:t>BMI 31kg/m2</a:t>
            </a:r>
          </a:p>
          <a:p>
            <a:pPr algn="l" rtl="0"/>
            <a:r>
              <a:rPr lang="en-US" sz="2500" dirty="0">
                <a:latin typeface="Arial" pitchFamily="34" charset="0"/>
                <a:cs typeface="Arial" pitchFamily="34" charset="0"/>
              </a:rPr>
              <a:t>Normal </a:t>
            </a:r>
            <a:r>
              <a:rPr lang="en-US" sz="2500" dirty="0" smtClean="0">
                <a:latin typeface="Arial" pitchFamily="34" charset="0"/>
                <a:cs typeface="Arial" pitchFamily="34" charset="0"/>
              </a:rPr>
              <a:t>Head, </a:t>
            </a:r>
            <a:r>
              <a:rPr lang="en-US" sz="2500" dirty="0">
                <a:latin typeface="Arial" pitchFamily="34" charset="0"/>
                <a:cs typeface="Arial" pitchFamily="34" charset="0"/>
              </a:rPr>
              <a:t>neck, heart, lung, abdominal exam</a:t>
            </a:r>
          </a:p>
          <a:p>
            <a:pPr algn="l" rtl="0"/>
            <a:r>
              <a:rPr lang="en-US" sz="2500" dirty="0">
                <a:latin typeface="Arial" pitchFamily="34" charset="0"/>
                <a:cs typeface="Arial" pitchFamily="34" charset="0"/>
              </a:rPr>
              <a:t>Normal breast, pelvic exam</a:t>
            </a:r>
          </a:p>
          <a:p>
            <a:pPr algn="l" rtl="0"/>
            <a:r>
              <a:rPr lang="en-US" sz="2500" dirty="0">
                <a:latin typeface="Arial" pitchFamily="34" charset="0"/>
                <a:cs typeface="Arial" pitchFamily="34" charset="0"/>
              </a:rPr>
              <a:t>No signs </a:t>
            </a:r>
            <a:r>
              <a:rPr lang="en-US" sz="2500" dirty="0" err="1">
                <a:latin typeface="Arial" pitchFamily="34" charset="0"/>
                <a:cs typeface="Arial" pitchFamily="34" charset="0"/>
              </a:rPr>
              <a:t>hyperandrogenism</a:t>
            </a:r>
            <a:endParaRPr lang="en-US" sz="2500" dirty="0">
              <a:latin typeface="Arial" pitchFamily="34" charset="0"/>
              <a:cs typeface="Arial" pitchFamily="34" charset="0"/>
            </a:endParaRPr>
          </a:p>
          <a:p>
            <a:pPr algn="l" rtl="0"/>
            <a:r>
              <a:rPr lang="en-US" sz="2500" dirty="0">
                <a:latin typeface="Arial" pitchFamily="34" charset="0"/>
                <a:cs typeface="Arial" pitchFamily="34" charset="0"/>
              </a:rPr>
              <a:t>Skin: normal, no acne, no </a:t>
            </a:r>
            <a:r>
              <a:rPr lang="en-US" sz="2500" dirty="0" err="1">
                <a:latin typeface="Arial" pitchFamily="34" charset="0"/>
                <a:cs typeface="Arial" pitchFamily="34" charset="0"/>
              </a:rPr>
              <a:t>hirsuitism</a:t>
            </a:r>
            <a:r>
              <a:rPr lang="en-US" sz="2500" dirty="0">
                <a:latin typeface="Arial" pitchFamily="34" charset="0"/>
                <a:cs typeface="Arial" pitchFamily="34" charset="0"/>
              </a:rPr>
              <a:t>, no </a:t>
            </a:r>
            <a:r>
              <a:rPr lang="en-US" sz="2500" dirty="0" err="1">
                <a:latin typeface="Arial" pitchFamily="34" charset="0"/>
                <a:cs typeface="Arial" pitchFamily="34" charset="0"/>
              </a:rPr>
              <a:t>acanthosis</a:t>
            </a:r>
            <a:r>
              <a:rPr lang="en-US" sz="2500" dirty="0">
                <a:latin typeface="Arial" pitchFamily="34" charset="0"/>
                <a:cs typeface="Arial" pitchFamily="34" charset="0"/>
              </a:rPr>
              <a:t> </a:t>
            </a:r>
            <a:r>
              <a:rPr lang="en-US" sz="2500" dirty="0" err="1">
                <a:latin typeface="Arial" pitchFamily="34" charset="0"/>
                <a:cs typeface="Arial" pitchFamily="34" charset="0"/>
              </a:rPr>
              <a:t>nigricans</a:t>
            </a:r>
            <a:endParaRPr lang="en-US" sz="2500" dirty="0">
              <a:latin typeface="Arial" pitchFamily="34" charset="0"/>
              <a:cs typeface="Arial" pitchFamily="34" charset="0"/>
            </a:endParaRPr>
          </a:p>
          <a:p>
            <a:pPr algn="l" rtl="0"/>
            <a:r>
              <a:rPr lang="en-US" sz="2500" dirty="0">
                <a:latin typeface="Arial" pitchFamily="34" charset="0"/>
                <a:cs typeface="Arial" pitchFamily="34" charset="0"/>
              </a:rPr>
              <a:t>Differential?</a:t>
            </a:r>
          </a:p>
          <a:p>
            <a:pPr algn="l" rtl="0"/>
            <a:endParaRPr lang="en-US" dirty="0">
              <a:latin typeface="Arial" pitchFamily="34" charset="0"/>
              <a:cs typeface="Arial" pitchFamily="34" charset="0"/>
            </a:endParaRPr>
          </a:p>
          <a:p>
            <a:pPr algn="l" rtl="0"/>
            <a:endParaRPr lang="en-US" sz="2500" dirty="0">
              <a:latin typeface="Arial" pitchFamily="34" charset="0"/>
              <a:cs typeface="Arial" pitchFamily="34" charset="0"/>
            </a:endParaRPr>
          </a:p>
        </p:txBody>
      </p:sp>
      <p:pic>
        <p:nvPicPr>
          <p:cNvPr id="74756" name="Picture 4" descr="woman7"/>
          <p:cNvPicPr>
            <a:picLocks noChangeAspect="1" noChangeArrowheads="1"/>
          </p:cNvPicPr>
          <p:nvPr/>
        </p:nvPicPr>
        <p:blipFill>
          <a:blip r:embed="rId2"/>
          <a:srcRect/>
          <a:stretch>
            <a:fillRect/>
          </a:stretch>
        </p:blipFill>
        <p:spPr bwMode="auto">
          <a:xfrm>
            <a:off x="7162800" y="685800"/>
            <a:ext cx="1371600" cy="1752600"/>
          </a:xfrm>
          <a:prstGeom prst="rect">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r>
              <a:rPr lang="en-US">
                <a:latin typeface="Arial" pitchFamily="34" charset="0"/>
                <a:cs typeface="Arial" pitchFamily="34" charset="0"/>
              </a:rPr>
              <a:t>Differential Diagnosis</a:t>
            </a:r>
          </a:p>
        </p:txBody>
      </p:sp>
      <p:sp>
        <p:nvSpPr>
          <p:cNvPr id="133123" name="Rectangle 3"/>
          <p:cNvSpPr>
            <a:spLocks noGrp="1" noChangeArrowheads="1"/>
          </p:cNvSpPr>
          <p:nvPr>
            <p:ph type="body" idx="1"/>
          </p:nvPr>
        </p:nvSpPr>
        <p:spPr/>
        <p:txBody>
          <a:bodyPr/>
          <a:lstStyle/>
          <a:p>
            <a:pPr algn="l" rtl="0"/>
            <a:r>
              <a:rPr lang="en-US" sz="2800" dirty="0" smtClean="0">
                <a:latin typeface="Arial" pitchFamily="34" charset="0"/>
                <a:cs typeface="Arial" pitchFamily="34" charset="0"/>
              </a:rPr>
              <a:t>Pregnancy</a:t>
            </a:r>
          </a:p>
          <a:p>
            <a:pPr algn="l" rtl="0"/>
            <a:r>
              <a:rPr lang="en-US" sz="2800" dirty="0" smtClean="0">
                <a:latin typeface="Arial" pitchFamily="34" charset="0"/>
                <a:cs typeface="Arial" pitchFamily="34" charset="0"/>
              </a:rPr>
              <a:t>Polycystic </a:t>
            </a:r>
            <a:r>
              <a:rPr lang="en-US" sz="2800" dirty="0">
                <a:latin typeface="Arial" pitchFamily="34" charset="0"/>
                <a:cs typeface="Arial" pitchFamily="34" charset="0"/>
              </a:rPr>
              <a:t>Ovary Disease</a:t>
            </a:r>
          </a:p>
          <a:p>
            <a:pPr algn="l" rtl="0"/>
            <a:r>
              <a:rPr lang="en-US" sz="2800" dirty="0">
                <a:latin typeface="Arial" pitchFamily="34" charset="0"/>
                <a:cs typeface="Arial" pitchFamily="34" charset="0"/>
              </a:rPr>
              <a:t>Thyroid disease</a:t>
            </a:r>
          </a:p>
          <a:p>
            <a:pPr algn="l" rtl="0"/>
            <a:r>
              <a:rPr lang="en-US" sz="2800" dirty="0" err="1">
                <a:latin typeface="Arial" pitchFamily="34" charset="0"/>
                <a:cs typeface="Arial" pitchFamily="34" charset="0"/>
              </a:rPr>
              <a:t>Prolactinoma</a:t>
            </a:r>
            <a:endParaRPr lang="en-US" sz="2800" dirty="0">
              <a:latin typeface="Arial" pitchFamily="34" charset="0"/>
              <a:cs typeface="Arial" pitchFamily="34" charset="0"/>
            </a:endParaRPr>
          </a:p>
        </p:txBody>
      </p:sp>
      <p:pic>
        <p:nvPicPr>
          <p:cNvPr id="133124" name="Picture 4" descr="woman7"/>
          <p:cNvPicPr>
            <a:picLocks noGrp="1" noChangeAspect="1" noChangeArrowheads="1"/>
          </p:cNvPicPr>
          <p:nvPr>
            <p:ph sz="half" idx="4294967295"/>
          </p:nvPr>
        </p:nvPicPr>
        <p:blipFill>
          <a:blip r:embed="rId2"/>
          <a:srcRect/>
          <a:stretch>
            <a:fillRect/>
          </a:stretch>
        </p:blipFill>
        <p:spPr>
          <a:xfrm>
            <a:off x="6934200" y="762000"/>
            <a:ext cx="1198563" cy="1676400"/>
          </a:xfrm>
          <a:prstGeom prst="rect">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dirty="0">
                <a:latin typeface="Arial" pitchFamily="34" charset="0"/>
                <a:cs typeface="Arial" pitchFamily="34" charset="0"/>
              </a:rPr>
              <a:t>Labs/studies?</a:t>
            </a:r>
          </a:p>
        </p:txBody>
      </p:sp>
      <p:sp>
        <p:nvSpPr>
          <p:cNvPr id="76803" name="Rectangle 3"/>
          <p:cNvSpPr>
            <a:spLocks noGrp="1" noChangeArrowheads="1"/>
          </p:cNvSpPr>
          <p:nvPr>
            <p:ph type="body" idx="1"/>
          </p:nvPr>
        </p:nvSpPr>
        <p:spPr/>
        <p:txBody>
          <a:bodyPr/>
          <a:lstStyle/>
          <a:p>
            <a:endParaRPr lang="en-US" dirty="0"/>
          </a:p>
        </p:txBody>
      </p:sp>
      <p:pic>
        <p:nvPicPr>
          <p:cNvPr id="76804" name="Picture 4" descr="woman7"/>
          <p:cNvPicPr>
            <a:picLocks noChangeAspect="1" noChangeArrowheads="1"/>
          </p:cNvPicPr>
          <p:nvPr/>
        </p:nvPicPr>
        <p:blipFill>
          <a:blip r:embed="rId2"/>
          <a:srcRect/>
          <a:stretch>
            <a:fillRect/>
          </a:stretch>
        </p:blipFill>
        <p:spPr bwMode="auto">
          <a:xfrm>
            <a:off x="5943600" y="914400"/>
            <a:ext cx="2057400" cy="1752600"/>
          </a:xfrm>
          <a:prstGeom prst="rect">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609600" y="1"/>
            <a:ext cx="8534400" cy="6617196"/>
          </a:xfrm>
          <a:prstGeom prst="rect">
            <a:avLst/>
          </a:prstGeom>
          <a:noFill/>
          <a:ln w="12700">
            <a:noFill/>
            <a:miter lim="800000"/>
            <a:headEnd type="none" w="sm" len="sm"/>
            <a:tailEnd type="none" w="sm" len="sm"/>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bodyPr>
          <a:lstStyle/>
          <a:p>
            <a:pPr algn="ctr" rtl="0"/>
            <a:endPar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Narrow" pitchFamily="42" charset="0"/>
              <a:cs typeface="Traditional Arabic" pitchFamily="10" charset="-78"/>
            </a:endParaRPr>
          </a:p>
          <a:p>
            <a:pPr algn="ctr" rtl="0"/>
            <a:r>
              <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Narrow" pitchFamily="42" charset="0"/>
                <a:cs typeface="Traditional Arabic" pitchFamily="10" charset="-78"/>
              </a:rPr>
              <a:t>CLINICAL TYPES</a:t>
            </a:r>
          </a:p>
          <a:p>
            <a:r>
              <a:rPr lang="en-US" sz="3600" dirty="0" err="1" smtClean="0">
                <a:solidFill>
                  <a:srgbClr val="66FF33"/>
                </a:solidFill>
                <a:latin typeface="Arial Narrow" pitchFamily="42" charset="0"/>
                <a:cs typeface="Traditional Arabic" pitchFamily="10" charset="-78"/>
              </a:rPr>
              <a:t>Polymenorrhoea</a:t>
            </a:r>
            <a:endParaRPr lang="en-US" sz="3600" dirty="0" smtClean="0">
              <a:latin typeface="Arial Narrow" pitchFamily="42" charset="0"/>
              <a:cs typeface="Traditional Arabic" pitchFamily="10" charset="-78"/>
            </a:endParaRPr>
          </a:p>
          <a:p>
            <a:r>
              <a:rPr lang="en-US" sz="3600" dirty="0" err="1" smtClean="0">
                <a:solidFill>
                  <a:srgbClr val="66FF33"/>
                </a:solidFill>
                <a:latin typeface="Arial Narrow" pitchFamily="42" charset="0"/>
                <a:cs typeface="Traditional Arabic" pitchFamily="10" charset="-78"/>
              </a:rPr>
              <a:t>Oligomenorrhea</a:t>
            </a:r>
            <a:endParaRPr lang="en-US" sz="3600" dirty="0" smtClean="0">
              <a:solidFill>
                <a:srgbClr val="66FF33"/>
              </a:solidFill>
              <a:latin typeface="Arial Narrow" pitchFamily="42" charset="0"/>
              <a:cs typeface="Traditional Arabic" pitchFamily="10" charset="-78"/>
            </a:endParaRPr>
          </a:p>
          <a:p>
            <a:endParaRPr lang="en-US" sz="3600" dirty="0">
              <a:latin typeface="Arial Narrow" pitchFamily="42" charset="0"/>
              <a:cs typeface="Traditional Arabic" pitchFamily="10" charset="-78"/>
            </a:endParaRPr>
          </a:p>
          <a:p>
            <a:pPr algn="l" rtl="0"/>
            <a:r>
              <a:rPr lang="en-US" sz="3600" dirty="0" err="1" smtClean="0">
                <a:solidFill>
                  <a:srgbClr val="66FF33"/>
                </a:solidFill>
                <a:latin typeface="Arial Narrow" pitchFamily="42" charset="0"/>
                <a:cs typeface="Traditional Arabic" pitchFamily="10" charset="-78"/>
              </a:rPr>
              <a:t>Menorrhagia</a:t>
            </a:r>
            <a:endParaRPr lang="en-US" sz="3600" dirty="0">
              <a:latin typeface="Arial Narrow" pitchFamily="42" charset="0"/>
              <a:cs typeface="Traditional Arabic" pitchFamily="10" charset="-78"/>
            </a:endParaRPr>
          </a:p>
          <a:p>
            <a:pPr algn="l" rtl="0"/>
            <a:r>
              <a:rPr lang="en-US" sz="3600" dirty="0" err="1" smtClean="0">
                <a:solidFill>
                  <a:srgbClr val="66FF33"/>
                </a:solidFill>
                <a:latin typeface="Arial Narrow" pitchFamily="42" charset="0"/>
                <a:cs typeface="Traditional Arabic" pitchFamily="10" charset="-78"/>
              </a:rPr>
              <a:t>Metrorrhagia</a:t>
            </a:r>
            <a:endParaRPr lang="en-US" sz="3600" dirty="0">
              <a:latin typeface="Arial Narrow" pitchFamily="42" charset="0"/>
              <a:cs typeface="Traditional Arabic" pitchFamily="10" charset="-78"/>
            </a:endParaRPr>
          </a:p>
          <a:p>
            <a:pPr algn="l" rtl="0"/>
            <a:r>
              <a:rPr lang="en-US" sz="3600" dirty="0" err="1" smtClean="0">
                <a:solidFill>
                  <a:srgbClr val="66FF33"/>
                </a:solidFill>
                <a:latin typeface="Arial Narrow" pitchFamily="42" charset="0"/>
                <a:cs typeface="Traditional Arabic" pitchFamily="10" charset="-78"/>
              </a:rPr>
              <a:t>Menometrorrhagia</a:t>
            </a:r>
            <a:endParaRPr lang="en-US" sz="3600" dirty="0" smtClean="0">
              <a:solidFill>
                <a:srgbClr val="66FF33"/>
              </a:solidFill>
              <a:latin typeface="Arial Narrow" pitchFamily="42" charset="0"/>
              <a:cs typeface="Traditional Arabic" pitchFamily="10" charset="-78"/>
            </a:endParaRPr>
          </a:p>
          <a:p>
            <a:pPr algn="l" rtl="0"/>
            <a:endParaRPr lang="en-US" sz="3600" dirty="0">
              <a:latin typeface="Arial Narrow" pitchFamily="42" charset="0"/>
              <a:cs typeface="Traditional Arabic" pitchFamily="10" charset="-78"/>
            </a:endParaRPr>
          </a:p>
          <a:p>
            <a:pPr algn="l" rtl="0"/>
            <a:r>
              <a:rPr lang="en-US" sz="3600" dirty="0" err="1">
                <a:solidFill>
                  <a:srgbClr val="66FF33"/>
                </a:solidFill>
                <a:latin typeface="Arial Narrow" pitchFamily="42" charset="0"/>
                <a:cs typeface="Traditional Arabic" pitchFamily="10" charset="-78"/>
              </a:rPr>
              <a:t>Intermenstual</a:t>
            </a:r>
            <a:r>
              <a:rPr lang="en-US" sz="3600" dirty="0">
                <a:solidFill>
                  <a:srgbClr val="66FF33"/>
                </a:solidFill>
                <a:latin typeface="Arial Narrow" pitchFamily="42" charset="0"/>
                <a:cs typeface="Traditional Arabic" pitchFamily="10" charset="-78"/>
              </a:rPr>
              <a:t> </a:t>
            </a:r>
            <a:r>
              <a:rPr lang="en-US" sz="3600" dirty="0" smtClean="0">
                <a:solidFill>
                  <a:srgbClr val="66FF33"/>
                </a:solidFill>
                <a:latin typeface="Arial Narrow" pitchFamily="42" charset="0"/>
                <a:cs typeface="Traditional Arabic" pitchFamily="10" charset="-78"/>
              </a:rPr>
              <a:t>bleeding</a:t>
            </a:r>
            <a:endParaRPr lang="en-US" sz="3600" dirty="0">
              <a:latin typeface="Arial Narrow" pitchFamily="42" charset="0"/>
              <a:cs typeface="Traditional Arabic" pitchFamily="10" charset="-78"/>
            </a:endParaRPr>
          </a:p>
          <a:p>
            <a:pPr algn="l" rtl="0"/>
            <a:r>
              <a:rPr lang="en-US" sz="3600" dirty="0" err="1" smtClean="0">
                <a:solidFill>
                  <a:srgbClr val="66FF33"/>
                </a:solidFill>
                <a:latin typeface="Arial Narrow" pitchFamily="42" charset="0"/>
                <a:cs typeface="Traditional Arabic" pitchFamily="10" charset="-78"/>
              </a:rPr>
              <a:t>Hypomenorrhoea</a:t>
            </a:r>
            <a:endParaRPr lang="en-US" sz="3600" dirty="0">
              <a:latin typeface="Arial Narrow" pitchFamily="42" charset="0"/>
              <a:cs typeface="Traditional Arabic" pitchFamily="10" charset="-78"/>
            </a:endParaRPr>
          </a:p>
          <a:p>
            <a:pPr algn="l" rtl="0"/>
            <a:endParaRPr lang="en-US" sz="2400" dirty="0">
              <a:latin typeface="Arial Narrow" pitchFamily="42" charset="0"/>
              <a:cs typeface="Traditional Arabic" pitchFamily="10" charset="-78"/>
            </a:endParaRPr>
          </a:p>
        </p:txBody>
      </p:sp>
    </p:spTree>
  </p:cSld>
  <p:clrMapOvr>
    <a:masterClrMapping/>
  </p:clrMapOvr>
  <p:transition>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dirty="0">
                <a:latin typeface="Arial" pitchFamily="34" charset="0"/>
                <a:cs typeface="Arial" pitchFamily="34" charset="0"/>
              </a:rPr>
              <a:t>Labs</a:t>
            </a:r>
          </a:p>
        </p:txBody>
      </p:sp>
      <p:sp>
        <p:nvSpPr>
          <p:cNvPr id="105475" name="Rectangle 3"/>
          <p:cNvSpPr>
            <a:spLocks noGrp="1" noChangeArrowheads="1"/>
          </p:cNvSpPr>
          <p:nvPr>
            <p:ph type="body" idx="1"/>
          </p:nvPr>
        </p:nvSpPr>
        <p:spPr/>
        <p:txBody>
          <a:bodyPr/>
          <a:lstStyle/>
          <a:p>
            <a:pPr algn="l" rtl="0"/>
            <a:r>
              <a:rPr lang="en-US" sz="2500" dirty="0">
                <a:latin typeface="Arial" pitchFamily="34" charset="0"/>
                <a:cs typeface="Arial" pitchFamily="34" charset="0"/>
              </a:rPr>
              <a:t>HCG negative</a:t>
            </a:r>
          </a:p>
          <a:p>
            <a:pPr algn="l" rtl="0"/>
            <a:r>
              <a:rPr lang="en-US" sz="2500" dirty="0">
                <a:latin typeface="Arial" pitchFamily="34" charset="0"/>
                <a:cs typeface="Arial" pitchFamily="34" charset="0"/>
              </a:rPr>
              <a:t>TSH 2.9</a:t>
            </a:r>
          </a:p>
          <a:p>
            <a:pPr algn="l" rtl="0"/>
            <a:r>
              <a:rPr lang="en-US" sz="2500" dirty="0" err="1">
                <a:latin typeface="Arial" pitchFamily="34" charset="0"/>
                <a:cs typeface="Arial" pitchFamily="34" charset="0"/>
              </a:rPr>
              <a:t>Prolactin</a:t>
            </a:r>
            <a:r>
              <a:rPr lang="en-US" sz="2500" dirty="0">
                <a:latin typeface="Arial" pitchFamily="34" charset="0"/>
                <a:cs typeface="Arial" pitchFamily="34" charset="0"/>
              </a:rPr>
              <a:t> normal</a:t>
            </a:r>
          </a:p>
          <a:p>
            <a:pPr algn="l" rtl="0"/>
            <a:r>
              <a:rPr lang="en-US" sz="2500" dirty="0">
                <a:latin typeface="Arial" pitchFamily="34" charset="0"/>
                <a:cs typeface="Arial" pitchFamily="34" charset="0"/>
              </a:rPr>
              <a:t>LH/FSH normal</a:t>
            </a:r>
          </a:p>
          <a:p>
            <a:pPr algn="l" rtl="0"/>
            <a:r>
              <a:rPr lang="en-US" sz="2500" dirty="0">
                <a:latin typeface="Arial" pitchFamily="34" charset="0"/>
                <a:cs typeface="Arial" pitchFamily="34" charset="0"/>
              </a:rPr>
              <a:t>DHEA sulfate normal</a:t>
            </a:r>
          </a:p>
          <a:p>
            <a:pPr algn="l" rtl="0"/>
            <a:r>
              <a:rPr lang="en-US" sz="2500" dirty="0">
                <a:latin typeface="Arial" pitchFamily="34" charset="0"/>
                <a:cs typeface="Arial" pitchFamily="34" charset="0"/>
              </a:rPr>
              <a:t>Testosterone not done</a:t>
            </a:r>
          </a:p>
          <a:p>
            <a:pPr algn="l" rtl="0"/>
            <a:r>
              <a:rPr lang="en-US" sz="2500" dirty="0">
                <a:latin typeface="Arial" pitchFamily="34" charset="0"/>
                <a:cs typeface="Arial" pitchFamily="34" charset="0"/>
              </a:rPr>
              <a:t>CBC normal</a:t>
            </a:r>
          </a:p>
          <a:p>
            <a:pPr algn="l" rtl="0"/>
            <a:r>
              <a:rPr lang="en-US" sz="2500" dirty="0">
                <a:latin typeface="Arial" pitchFamily="34" charset="0"/>
                <a:cs typeface="Arial" pitchFamily="34" charset="0"/>
              </a:rPr>
              <a:t>GC/</a:t>
            </a:r>
            <a:r>
              <a:rPr lang="en-US" sz="2500" dirty="0" err="1">
                <a:latin typeface="Arial" pitchFamily="34" charset="0"/>
                <a:cs typeface="Arial" pitchFamily="34" charset="0"/>
              </a:rPr>
              <a:t>chlamydia</a:t>
            </a:r>
            <a:r>
              <a:rPr lang="en-US" sz="2500" dirty="0">
                <a:latin typeface="Arial" pitchFamily="34" charset="0"/>
                <a:cs typeface="Arial" pitchFamily="34" charset="0"/>
              </a:rPr>
              <a:t> negative</a:t>
            </a:r>
          </a:p>
          <a:p>
            <a:pPr algn="l" rtl="0"/>
            <a:r>
              <a:rPr lang="en-US" sz="2500" dirty="0">
                <a:latin typeface="Arial" pitchFamily="34" charset="0"/>
                <a:cs typeface="Arial" pitchFamily="34" charset="0"/>
              </a:rPr>
              <a:t>Normal Pap within previous year</a:t>
            </a:r>
          </a:p>
        </p:txBody>
      </p:sp>
      <p:pic>
        <p:nvPicPr>
          <p:cNvPr id="105476" name="Picture 4" descr="woman7"/>
          <p:cNvPicPr>
            <a:picLocks noChangeAspect="1" noChangeArrowheads="1"/>
          </p:cNvPicPr>
          <p:nvPr/>
        </p:nvPicPr>
        <p:blipFill>
          <a:blip r:embed="rId2"/>
          <a:srcRect/>
          <a:stretch>
            <a:fillRect/>
          </a:stretch>
        </p:blipFill>
        <p:spPr bwMode="auto">
          <a:xfrm>
            <a:off x="6705600" y="762000"/>
            <a:ext cx="1252538" cy="1752600"/>
          </a:xfrm>
          <a:prstGeom prst="rect">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a:latin typeface="Arial" pitchFamily="34" charset="0"/>
                <a:cs typeface="Arial" pitchFamily="34" charset="0"/>
              </a:rPr>
              <a:t>Ultrasound</a:t>
            </a:r>
          </a:p>
        </p:txBody>
      </p:sp>
      <p:sp>
        <p:nvSpPr>
          <p:cNvPr id="77827" name="Rectangle 3"/>
          <p:cNvSpPr>
            <a:spLocks noGrp="1" noChangeArrowheads="1"/>
          </p:cNvSpPr>
          <p:nvPr>
            <p:ph type="body" idx="1"/>
          </p:nvPr>
        </p:nvSpPr>
        <p:spPr/>
        <p:txBody>
          <a:bodyPr/>
          <a:lstStyle/>
          <a:p>
            <a:pPr algn="l" rtl="0"/>
            <a:r>
              <a:rPr lang="en-US" sz="2800" dirty="0">
                <a:latin typeface="Arial" pitchFamily="34" charset="0"/>
                <a:cs typeface="Arial" pitchFamily="34" charset="0"/>
              </a:rPr>
              <a:t>Normal uterus</a:t>
            </a:r>
          </a:p>
          <a:p>
            <a:pPr algn="l" rtl="0"/>
            <a:r>
              <a:rPr lang="en-US" sz="2800" dirty="0">
                <a:latin typeface="Arial" pitchFamily="34" charset="0"/>
                <a:cs typeface="Arial" pitchFamily="34" charset="0"/>
              </a:rPr>
              <a:t>At least 10 small follicles in the R ovary, multiple small follicles in L ovary</a:t>
            </a:r>
          </a:p>
          <a:p>
            <a:pPr algn="l" rtl="0"/>
            <a:r>
              <a:rPr lang="en-US" sz="2800" dirty="0">
                <a:latin typeface="Arial" pitchFamily="34" charset="0"/>
                <a:cs typeface="Arial" pitchFamily="34" charset="0"/>
              </a:rPr>
              <a:t>Dominant follicle left ovary, 15 mm</a:t>
            </a:r>
          </a:p>
          <a:p>
            <a:pPr algn="l" rtl="0"/>
            <a:r>
              <a:rPr lang="en-US" sz="2800" dirty="0">
                <a:latin typeface="Arial" pitchFamily="34" charset="0"/>
                <a:cs typeface="Arial" pitchFamily="34" charset="0"/>
              </a:rPr>
              <a:t>Diagnosis?</a:t>
            </a:r>
          </a:p>
        </p:txBody>
      </p:sp>
      <p:pic>
        <p:nvPicPr>
          <p:cNvPr id="77828" name="Picture 4" descr="woman7"/>
          <p:cNvPicPr>
            <a:picLocks noChangeAspect="1" noChangeArrowheads="1"/>
          </p:cNvPicPr>
          <p:nvPr/>
        </p:nvPicPr>
        <p:blipFill>
          <a:blip r:embed="rId2"/>
          <a:srcRect/>
          <a:stretch>
            <a:fillRect/>
          </a:stretch>
        </p:blipFill>
        <p:spPr bwMode="auto">
          <a:xfrm>
            <a:off x="6934200" y="304800"/>
            <a:ext cx="1252538" cy="1752600"/>
          </a:xfrm>
          <a:prstGeom prst="rect">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760413" y="301625"/>
            <a:ext cx="7313612" cy="1143000"/>
          </a:xfrm>
        </p:spPr>
        <p:txBody>
          <a:bodyPr/>
          <a:lstStyle/>
          <a:p>
            <a:pPr algn="r" rtl="0"/>
            <a:r>
              <a:rPr lang="en-US"/>
              <a:t>Case 1 Working diagnosis: PCOS</a:t>
            </a:r>
          </a:p>
        </p:txBody>
      </p:sp>
      <p:sp>
        <p:nvSpPr>
          <p:cNvPr id="101379" name="Rectangle 3"/>
          <p:cNvSpPr>
            <a:spLocks noGrp="1" noChangeArrowheads="1"/>
          </p:cNvSpPr>
          <p:nvPr>
            <p:ph type="body" sz="half" idx="1"/>
          </p:nvPr>
        </p:nvSpPr>
        <p:spPr>
          <a:xfrm>
            <a:off x="760413" y="1827213"/>
            <a:ext cx="7313612" cy="1973262"/>
          </a:xfrm>
        </p:spPr>
        <p:txBody>
          <a:bodyPr>
            <a:noAutofit/>
          </a:bodyPr>
          <a:lstStyle/>
          <a:p>
            <a:pPr algn="l" rtl="0">
              <a:buFont typeface="Wingdings" pitchFamily="2" charset="2"/>
              <a:buNone/>
            </a:pPr>
            <a:r>
              <a:rPr lang="en-US" sz="2800" dirty="0">
                <a:latin typeface="Arial" pitchFamily="34" charset="0"/>
                <a:cs typeface="Arial" pitchFamily="34" charset="0"/>
              </a:rPr>
              <a:t>Management and Course</a:t>
            </a:r>
          </a:p>
          <a:p>
            <a:pPr lvl="1" algn="l" rtl="0"/>
            <a:r>
              <a:rPr lang="en-US" sz="2800" dirty="0">
                <a:latin typeface="Arial" pitchFamily="34" charset="0"/>
                <a:cs typeface="Arial" pitchFamily="34" charset="0"/>
              </a:rPr>
              <a:t>Nutritional counseling for weight loss</a:t>
            </a:r>
          </a:p>
          <a:p>
            <a:pPr lvl="1" algn="l" rtl="0"/>
            <a:r>
              <a:rPr lang="en-US" sz="2800" dirty="0">
                <a:latin typeface="Arial" pitchFamily="34" charset="0"/>
                <a:cs typeface="Arial" pitchFamily="34" charset="0"/>
              </a:rPr>
              <a:t>No medications, since patient trying to conceive</a:t>
            </a:r>
          </a:p>
          <a:p>
            <a:pPr lvl="2" algn="l" rtl="0"/>
            <a:r>
              <a:rPr lang="en-US" sz="2800" dirty="0">
                <a:latin typeface="Arial" pitchFamily="34" charset="0"/>
                <a:cs typeface="Arial" pitchFamily="34" charset="0"/>
              </a:rPr>
              <a:t>Could consider </a:t>
            </a:r>
            <a:r>
              <a:rPr lang="en-US" sz="2800" dirty="0" err="1">
                <a:latin typeface="Arial" pitchFamily="34" charset="0"/>
                <a:cs typeface="Arial" pitchFamily="34" charset="0"/>
              </a:rPr>
              <a:t>clomiphene</a:t>
            </a:r>
            <a:r>
              <a:rPr lang="en-US" sz="2800" dirty="0">
                <a:latin typeface="Arial" pitchFamily="34" charset="0"/>
                <a:cs typeface="Arial" pitchFamily="34" charset="0"/>
              </a:rPr>
              <a:t> and/or </a:t>
            </a:r>
            <a:r>
              <a:rPr lang="en-US" sz="2800" dirty="0" err="1">
                <a:latin typeface="Arial" pitchFamily="34" charset="0"/>
                <a:cs typeface="Arial" pitchFamily="34" charset="0"/>
              </a:rPr>
              <a:t>metformin</a:t>
            </a:r>
            <a:endParaRPr lang="en-US" sz="2800" dirty="0">
              <a:latin typeface="Arial" pitchFamily="34" charset="0"/>
              <a:cs typeface="Arial" pitchFamily="34" charset="0"/>
            </a:endParaRPr>
          </a:p>
          <a:p>
            <a:pPr lvl="1" algn="l" rtl="0"/>
            <a:r>
              <a:rPr lang="en-US" sz="2800" dirty="0">
                <a:latin typeface="Arial" pitchFamily="34" charset="0"/>
                <a:cs typeface="Arial" pitchFamily="34" charset="0"/>
              </a:rPr>
              <a:t>Patient succeeded in losing </a:t>
            </a:r>
            <a:r>
              <a:rPr lang="en-US" sz="2800" dirty="0" smtClean="0">
                <a:latin typeface="Arial" pitchFamily="34" charset="0"/>
                <a:cs typeface="Arial" pitchFamily="34" charset="0"/>
              </a:rPr>
              <a:t>10 kg and </a:t>
            </a:r>
            <a:r>
              <a:rPr lang="en-US" sz="2800" dirty="0">
                <a:latin typeface="Arial" pitchFamily="34" charset="0"/>
                <a:cs typeface="Arial" pitchFamily="34" charset="0"/>
              </a:rPr>
              <a:t>regular menses returned</a:t>
            </a:r>
          </a:p>
        </p:txBody>
      </p:sp>
      <p:pic>
        <p:nvPicPr>
          <p:cNvPr id="101380" name="Picture 4" descr="woman7"/>
          <p:cNvPicPr>
            <a:picLocks noGrp="1" noChangeAspect="1" noChangeArrowheads="1"/>
          </p:cNvPicPr>
          <p:nvPr>
            <p:ph sz="half" idx="2"/>
          </p:nvPr>
        </p:nvPicPr>
        <p:blipFill>
          <a:blip r:embed="rId2"/>
          <a:srcRect/>
          <a:stretch>
            <a:fillRect/>
          </a:stretch>
        </p:blipFill>
        <p:spPr>
          <a:xfrm>
            <a:off x="7620000" y="1219200"/>
            <a:ext cx="1365250" cy="1908175"/>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sz="3200">
                <a:latin typeface="Arial" pitchFamily="34" charset="0"/>
                <a:cs typeface="Arial" pitchFamily="34" charset="0"/>
              </a:rPr>
              <a:t>Case 2</a:t>
            </a:r>
          </a:p>
        </p:txBody>
      </p:sp>
      <p:sp>
        <p:nvSpPr>
          <p:cNvPr id="82947" name="Rectangle 3"/>
          <p:cNvSpPr>
            <a:spLocks noGrp="1" noChangeArrowheads="1"/>
          </p:cNvSpPr>
          <p:nvPr>
            <p:ph type="body" idx="1"/>
          </p:nvPr>
        </p:nvSpPr>
        <p:spPr/>
        <p:txBody>
          <a:bodyPr>
            <a:normAutofit/>
          </a:bodyPr>
          <a:lstStyle/>
          <a:p>
            <a:pPr algn="l" rtl="0"/>
            <a:r>
              <a:rPr lang="en-US" sz="3200" dirty="0">
                <a:latin typeface="Arial" pitchFamily="34" charset="0"/>
                <a:cs typeface="Arial" pitchFamily="34" charset="0"/>
              </a:rPr>
              <a:t>44 </a:t>
            </a:r>
            <a:r>
              <a:rPr lang="en-US" sz="3200" dirty="0" err="1">
                <a:latin typeface="Arial" pitchFamily="34" charset="0"/>
                <a:cs typeface="Arial" pitchFamily="34" charset="0"/>
              </a:rPr>
              <a:t>yo</a:t>
            </a:r>
            <a:r>
              <a:rPr lang="en-US" sz="3200" dirty="0">
                <a:latin typeface="Arial" pitchFamily="34" charset="0"/>
                <a:cs typeface="Arial" pitchFamily="34" charset="0"/>
              </a:rPr>
              <a:t> G1P1</a:t>
            </a:r>
          </a:p>
          <a:p>
            <a:pPr algn="l" rtl="0"/>
            <a:r>
              <a:rPr lang="en-US" sz="3200" dirty="0">
                <a:latin typeface="Arial" pitchFamily="34" charset="0"/>
                <a:cs typeface="Arial" pitchFamily="34" charset="0"/>
              </a:rPr>
              <a:t>Heavy menses x 4 months</a:t>
            </a:r>
          </a:p>
          <a:p>
            <a:pPr algn="l" rtl="0"/>
            <a:r>
              <a:rPr lang="en-US" sz="3200" dirty="0">
                <a:latin typeface="Arial" pitchFamily="34" charset="0"/>
                <a:cs typeface="Arial" pitchFamily="34" charset="0"/>
              </a:rPr>
              <a:t>Differential Diagnosis?</a:t>
            </a:r>
          </a:p>
        </p:txBody>
      </p:sp>
      <p:pic>
        <p:nvPicPr>
          <p:cNvPr id="82949" name="Picture 5" descr="woman4"/>
          <p:cNvPicPr>
            <a:picLocks noChangeAspect="1" noChangeArrowheads="1"/>
          </p:cNvPicPr>
          <p:nvPr/>
        </p:nvPicPr>
        <p:blipFill>
          <a:blip r:embed="rId2"/>
          <a:srcRect/>
          <a:stretch>
            <a:fillRect/>
          </a:stretch>
        </p:blipFill>
        <p:spPr bwMode="auto">
          <a:xfrm>
            <a:off x="6629400" y="609600"/>
            <a:ext cx="1223963" cy="1676400"/>
          </a:xfrm>
          <a:prstGeom prst="rect">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sz="3200">
                <a:latin typeface="Arial" pitchFamily="34" charset="0"/>
                <a:cs typeface="Arial" pitchFamily="34" charset="0"/>
              </a:rPr>
              <a:t>Physical Exam</a:t>
            </a:r>
          </a:p>
        </p:txBody>
      </p:sp>
      <p:sp>
        <p:nvSpPr>
          <p:cNvPr id="80899" name="Rectangle 3"/>
          <p:cNvSpPr>
            <a:spLocks noGrp="1" noChangeArrowheads="1"/>
          </p:cNvSpPr>
          <p:nvPr>
            <p:ph type="body" sz="half" idx="1"/>
          </p:nvPr>
        </p:nvSpPr>
        <p:spPr>
          <a:xfrm>
            <a:off x="1370013" y="1827213"/>
            <a:ext cx="7313612" cy="1973262"/>
          </a:xfrm>
        </p:spPr>
        <p:txBody>
          <a:bodyPr>
            <a:noAutofit/>
          </a:bodyPr>
          <a:lstStyle/>
          <a:p>
            <a:pPr algn="l" rtl="0"/>
            <a:r>
              <a:rPr lang="en-US" sz="3200" dirty="0">
                <a:latin typeface="Arial" pitchFamily="34" charset="0"/>
                <a:cs typeface="Arial" pitchFamily="34" charset="0"/>
              </a:rPr>
              <a:t>BP 118/56, BMI 25.7</a:t>
            </a:r>
          </a:p>
          <a:p>
            <a:pPr algn="l" rtl="0"/>
            <a:r>
              <a:rPr lang="en-US" sz="3200" dirty="0">
                <a:latin typeface="Arial" pitchFamily="34" charset="0"/>
                <a:cs typeface="Arial" pitchFamily="34" charset="0"/>
              </a:rPr>
              <a:t>Neck, Heart, Lungs, Abdomen normal</a:t>
            </a:r>
          </a:p>
          <a:p>
            <a:pPr algn="l" rtl="0"/>
            <a:r>
              <a:rPr lang="en-US" sz="3200" dirty="0">
                <a:latin typeface="Arial" pitchFamily="34" charset="0"/>
                <a:cs typeface="Arial" pitchFamily="34" charset="0"/>
              </a:rPr>
              <a:t>Breasts: normal</a:t>
            </a:r>
          </a:p>
          <a:p>
            <a:pPr algn="l" rtl="0"/>
            <a:r>
              <a:rPr lang="en-US" sz="3200" dirty="0">
                <a:latin typeface="Arial" pitchFamily="34" charset="0"/>
                <a:cs typeface="Arial" pitchFamily="34" charset="0"/>
              </a:rPr>
              <a:t>Pelvic normal</a:t>
            </a:r>
          </a:p>
          <a:p>
            <a:pPr algn="l" rtl="0"/>
            <a:r>
              <a:rPr lang="en-US" sz="3200" dirty="0">
                <a:latin typeface="Arial" pitchFamily="34" charset="0"/>
                <a:cs typeface="Arial" pitchFamily="34" charset="0"/>
              </a:rPr>
              <a:t>Labs?</a:t>
            </a:r>
          </a:p>
          <a:p>
            <a:pPr algn="l" rtl="0"/>
            <a:endParaRPr lang="en-US" sz="3200" dirty="0">
              <a:latin typeface="Arial" pitchFamily="34" charset="0"/>
              <a:cs typeface="Arial" pitchFamily="34" charset="0"/>
            </a:endParaRPr>
          </a:p>
        </p:txBody>
      </p:sp>
      <p:pic>
        <p:nvPicPr>
          <p:cNvPr id="80903" name="Picture 7" descr="woman4"/>
          <p:cNvPicPr>
            <a:picLocks noGrp="1" noChangeAspect="1" noChangeArrowheads="1"/>
          </p:cNvPicPr>
          <p:nvPr>
            <p:ph sz="half" idx="2"/>
          </p:nvPr>
        </p:nvPicPr>
        <p:blipFill>
          <a:blip r:embed="rId2"/>
          <a:srcRect/>
          <a:stretch>
            <a:fillRect/>
          </a:stretch>
        </p:blipFill>
        <p:spPr>
          <a:xfrm>
            <a:off x="6934200" y="914400"/>
            <a:ext cx="1223963" cy="16764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normAutofit/>
          </a:bodyPr>
          <a:lstStyle/>
          <a:p>
            <a:r>
              <a:rPr lang="en-US" sz="4000" b="1" dirty="0">
                <a:latin typeface="Arial" pitchFamily="34" charset="0"/>
                <a:cs typeface="Arial" pitchFamily="34" charset="0"/>
              </a:rPr>
              <a:t>Labs</a:t>
            </a:r>
          </a:p>
        </p:txBody>
      </p:sp>
      <p:sp>
        <p:nvSpPr>
          <p:cNvPr id="81923" name="Rectangle 3"/>
          <p:cNvSpPr>
            <a:spLocks noGrp="1" noChangeArrowheads="1"/>
          </p:cNvSpPr>
          <p:nvPr>
            <p:ph type="body" idx="1"/>
          </p:nvPr>
        </p:nvSpPr>
        <p:spPr/>
        <p:txBody>
          <a:bodyPr>
            <a:normAutofit/>
          </a:bodyPr>
          <a:lstStyle/>
          <a:p>
            <a:pPr algn="l" rtl="0"/>
            <a:r>
              <a:rPr lang="en-US" sz="3200" dirty="0">
                <a:latin typeface="Arial" pitchFamily="34" charset="0"/>
                <a:cs typeface="Arial" pitchFamily="34" charset="0"/>
              </a:rPr>
              <a:t>HCG </a:t>
            </a:r>
            <a:r>
              <a:rPr lang="en-US" sz="3200" dirty="0" err="1">
                <a:latin typeface="Arial" pitchFamily="34" charset="0"/>
                <a:cs typeface="Arial" pitchFamily="34" charset="0"/>
              </a:rPr>
              <a:t>neg</a:t>
            </a:r>
            <a:endParaRPr lang="en-US" sz="3200" dirty="0">
              <a:latin typeface="Arial" pitchFamily="34" charset="0"/>
              <a:cs typeface="Arial" pitchFamily="34" charset="0"/>
            </a:endParaRPr>
          </a:p>
          <a:p>
            <a:pPr algn="l" rtl="0"/>
            <a:r>
              <a:rPr lang="en-US" sz="3200" dirty="0" err="1" smtClean="0">
                <a:latin typeface="Arial" pitchFamily="34" charset="0"/>
                <a:cs typeface="Arial" pitchFamily="34" charset="0"/>
              </a:rPr>
              <a:t>Hb</a:t>
            </a:r>
            <a:r>
              <a:rPr lang="en-US" sz="3200" dirty="0" smtClean="0">
                <a:latin typeface="Arial" pitchFamily="34" charset="0"/>
                <a:cs typeface="Arial" pitchFamily="34" charset="0"/>
              </a:rPr>
              <a:t> </a:t>
            </a:r>
            <a:r>
              <a:rPr lang="en-US" sz="3200" dirty="0">
                <a:latin typeface="Arial" pitchFamily="34" charset="0"/>
                <a:cs typeface="Arial" pitchFamily="34" charset="0"/>
              </a:rPr>
              <a:t>10, </a:t>
            </a:r>
            <a:r>
              <a:rPr lang="en-US" sz="3200" dirty="0" err="1">
                <a:latin typeface="Arial" pitchFamily="34" charset="0"/>
                <a:cs typeface="Arial" pitchFamily="34" charset="0"/>
              </a:rPr>
              <a:t>Hct</a:t>
            </a:r>
            <a:r>
              <a:rPr lang="en-US" sz="3200" dirty="0">
                <a:latin typeface="Arial" pitchFamily="34" charset="0"/>
                <a:cs typeface="Arial" pitchFamily="34" charset="0"/>
              </a:rPr>
              <a:t> 32, Platelets normal, low-normal RBC indices</a:t>
            </a:r>
          </a:p>
          <a:p>
            <a:pPr algn="l" rtl="0"/>
            <a:r>
              <a:rPr lang="en-US" sz="3200" dirty="0">
                <a:latin typeface="Arial" pitchFamily="34" charset="0"/>
                <a:cs typeface="Arial" pitchFamily="34" charset="0"/>
              </a:rPr>
              <a:t>FSH/LH normal</a:t>
            </a:r>
          </a:p>
          <a:p>
            <a:pPr algn="l" rtl="0"/>
            <a:r>
              <a:rPr lang="en-US" sz="3200" dirty="0">
                <a:latin typeface="Arial" pitchFamily="34" charset="0"/>
                <a:cs typeface="Arial" pitchFamily="34" charset="0"/>
              </a:rPr>
              <a:t>TSH normal</a:t>
            </a:r>
          </a:p>
          <a:p>
            <a:pPr algn="l" rtl="0"/>
            <a:r>
              <a:rPr lang="en-US" sz="3200" dirty="0">
                <a:latin typeface="Arial" pitchFamily="34" charset="0"/>
                <a:cs typeface="Arial" pitchFamily="34" charset="0"/>
              </a:rPr>
              <a:t>Pap normal</a:t>
            </a:r>
          </a:p>
          <a:p>
            <a:pPr algn="l" rtl="0"/>
            <a:r>
              <a:rPr lang="en-US" sz="3200" dirty="0">
                <a:latin typeface="Arial" pitchFamily="34" charset="0"/>
                <a:cs typeface="Arial" pitchFamily="34" charset="0"/>
              </a:rPr>
              <a:t>Endometrial biopsy: normal, no hyperplasia</a:t>
            </a:r>
          </a:p>
        </p:txBody>
      </p:sp>
      <p:pic>
        <p:nvPicPr>
          <p:cNvPr id="81924" name="Picture 4" descr="woman4"/>
          <p:cNvPicPr>
            <a:picLocks noChangeAspect="1" noChangeArrowheads="1"/>
          </p:cNvPicPr>
          <p:nvPr/>
        </p:nvPicPr>
        <p:blipFill>
          <a:blip r:embed="rId2"/>
          <a:srcRect/>
          <a:stretch>
            <a:fillRect/>
          </a:stretch>
        </p:blipFill>
        <p:spPr bwMode="auto">
          <a:xfrm>
            <a:off x="7239000" y="304800"/>
            <a:ext cx="1223963" cy="1676400"/>
          </a:xfrm>
          <a:prstGeom prst="rect">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a:latin typeface="Arial" pitchFamily="34" charset="0"/>
                <a:cs typeface="Arial" pitchFamily="34" charset="0"/>
              </a:rPr>
              <a:t>Case 2 Diagnosis?</a:t>
            </a:r>
          </a:p>
        </p:txBody>
      </p:sp>
      <p:sp>
        <p:nvSpPr>
          <p:cNvPr id="96259" name="Rectangle 3"/>
          <p:cNvSpPr>
            <a:spLocks noGrp="1" noChangeArrowheads="1"/>
          </p:cNvSpPr>
          <p:nvPr>
            <p:ph type="body" idx="1"/>
          </p:nvPr>
        </p:nvSpPr>
        <p:spPr/>
        <p:txBody>
          <a:bodyPr/>
          <a:lstStyle/>
          <a:p>
            <a:endParaRPr lang="en-US" dirty="0">
              <a:latin typeface="Arial" pitchFamily="34" charset="0"/>
              <a:cs typeface="Arial" pitchFamily="34" charset="0"/>
            </a:endParaRPr>
          </a:p>
        </p:txBody>
      </p:sp>
      <p:pic>
        <p:nvPicPr>
          <p:cNvPr id="96261" name="Picture 5" descr="woman4"/>
          <p:cNvPicPr>
            <a:picLocks noChangeAspect="1" noChangeArrowheads="1"/>
          </p:cNvPicPr>
          <p:nvPr/>
        </p:nvPicPr>
        <p:blipFill>
          <a:blip r:embed="rId2"/>
          <a:srcRect/>
          <a:stretch>
            <a:fillRect/>
          </a:stretch>
        </p:blipFill>
        <p:spPr bwMode="auto">
          <a:xfrm>
            <a:off x="6324600" y="990600"/>
            <a:ext cx="1223963" cy="1676400"/>
          </a:xfrm>
          <a:prstGeom prst="rect">
            <a:avLst/>
          </a:prstGeom>
          <a:ln>
            <a:noFill/>
          </a:ln>
          <a:effectLst>
            <a:softEdge rad="112500"/>
          </a:effectLst>
        </p:spPr>
      </p:pic>
    </p:spTree>
  </p:cSld>
  <p:clrMapOvr>
    <a:masterClrMapping/>
  </p:clrMapOvr>
  <p:transition>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sz="3200">
                <a:latin typeface="Arial" pitchFamily="34" charset="0"/>
                <a:cs typeface="Arial" pitchFamily="34" charset="0"/>
              </a:rPr>
              <a:t>Case 2: Diagnosis and </a:t>
            </a:r>
            <a:br>
              <a:rPr lang="en-US" sz="3200">
                <a:latin typeface="Arial" pitchFamily="34" charset="0"/>
                <a:cs typeface="Arial" pitchFamily="34" charset="0"/>
              </a:rPr>
            </a:br>
            <a:r>
              <a:rPr lang="en-US" sz="3200">
                <a:latin typeface="Arial" pitchFamily="34" charset="0"/>
                <a:cs typeface="Arial" pitchFamily="34" charset="0"/>
              </a:rPr>
              <a:t>Management</a:t>
            </a:r>
          </a:p>
        </p:txBody>
      </p:sp>
      <p:sp>
        <p:nvSpPr>
          <p:cNvPr id="102403" name="Rectangle 3"/>
          <p:cNvSpPr>
            <a:spLocks noGrp="1" noChangeArrowheads="1"/>
          </p:cNvSpPr>
          <p:nvPr>
            <p:ph type="body" idx="1"/>
          </p:nvPr>
        </p:nvSpPr>
        <p:spPr/>
        <p:txBody>
          <a:bodyPr/>
          <a:lstStyle/>
          <a:p>
            <a:pPr algn="l" rtl="0"/>
            <a:r>
              <a:rPr lang="en-US" sz="2800" dirty="0" err="1">
                <a:latin typeface="Arial" pitchFamily="34" charset="0"/>
                <a:cs typeface="Arial" pitchFamily="34" charset="0"/>
              </a:rPr>
              <a:t>Perimenopausal</a:t>
            </a:r>
            <a:r>
              <a:rPr lang="en-US" sz="2800" dirty="0">
                <a:latin typeface="Arial" pitchFamily="34" charset="0"/>
                <a:cs typeface="Arial" pitchFamily="34" charset="0"/>
              </a:rPr>
              <a:t> </a:t>
            </a:r>
            <a:r>
              <a:rPr lang="en-US" sz="2800" dirty="0" err="1">
                <a:latin typeface="Arial" pitchFamily="34" charset="0"/>
                <a:cs typeface="Arial" pitchFamily="34" charset="0"/>
              </a:rPr>
              <a:t>anovulatory</a:t>
            </a:r>
            <a:r>
              <a:rPr lang="en-US" sz="2800" dirty="0">
                <a:latin typeface="Arial" pitchFamily="34" charset="0"/>
                <a:cs typeface="Arial" pitchFamily="34" charset="0"/>
              </a:rPr>
              <a:t> bleeding</a:t>
            </a:r>
          </a:p>
          <a:p>
            <a:pPr algn="l" rtl="0"/>
            <a:r>
              <a:rPr lang="en-US" sz="2800" dirty="0" smtClean="0">
                <a:latin typeface="Arial" pitchFamily="34" charset="0"/>
                <a:cs typeface="Arial" pitchFamily="34" charset="0"/>
              </a:rPr>
              <a:t>Non hormonal treatment</a:t>
            </a:r>
          </a:p>
          <a:p>
            <a:pPr algn="l" rtl="0"/>
            <a:r>
              <a:rPr lang="en-US" sz="2800" dirty="0" smtClean="0">
                <a:latin typeface="Arial" pitchFamily="34" charset="0"/>
                <a:cs typeface="Arial" pitchFamily="34" charset="0"/>
              </a:rPr>
              <a:t>FeSO4</a:t>
            </a:r>
            <a:r>
              <a:rPr lang="en-US" sz="2800" dirty="0">
                <a:latin typeface="Arial" pitchFamily="34" charset="0"/>
                <a:cs typeface="Arial" pitchFamily="34" charset="0"/>
              </a:rPr>
              <a:t>, repeat </a:t>
            </a:r>
            <a:r>
              <a:rPr lang="en-US" sz="2800" dirty="0" err="1">
                <a:latin typeface="Arial" pitchFamily="34" charset="0"/>
                <a:cs typeface="Arial" pitchFamily="34" charset="0"/>
              </a:rPr>
              <a:t>Hct</a:t>
            </a:r>
            <a:r>
              <a:rPr lang="en-US" sz="2800" dirty="0">
                <a:latin typeface="Arial" pitchFamily="34" charset="0"/>
                <a:cs typeface="Arial" pitchFamily="34" charset="0"/>
              </a:rPr>
              <a:t> in 4-6 weeks</a:t>
            </a:r>
          </a:p>
          <a:p>
            <a:pPr algn="l" rtl="0"/>
            <a:r>
              <a:rPr lang="en-US" sz="2800" dirty="0">
                <a:latin typeface="Arial" pitchFamily="34" charset="0"/>
                <a:cs typeface="Arial" pitchFamily="34" charset="0"/>
              </a:rPr>
              <a:t>Consider OCPs if </a:t>
            </a:r>
            <a:r>
              <a:rPr lang="en-US" sz="2800" dirty="0" err="1">
                <a:latin typeface="Arial" pitchFamily="34" charset="0"/>
                <a:cs typeface="Arial" pitchFamily="34" charset="0"/>
              </a:rPr>
              <a:t>menorrhagia</a:t>
            </a:r>
            <a:r>
              <a:rPr lang="en-US" sz="2800" dirty="0">
                <a:latin typeface="Arial" pitchFamily="34" charset="0"/>
                <a:cs typeface="Arial" pitchFamily="34" charset="0"/>
              </a:rPr>
              <a:t> persists</a:t>
            </a:r>
          </a:p>
        </p:txBody>
      </p:sp>
      <p:pic>
        <p:nvPicPr>
          <p:cNvPr id="102404" name="Picture 4" descr="woman4"/>
          <p:cNvPicPr>
            <a:picLocks noChangeAspect="1" noChangeArrowheads="1"/>
          </p:cNvPicPr>
          <p:nvPr/>
        </p:nvPicPr>
        <p:blipFill>
          <a:blip r:embed="rId2"/>
          <a:srcRect/>
          <a:stretch>
            <a:fillRect/>
          </a:stretch>
        </p:blipFill>
        <p:spPr bwMode="auto">
          <a:xfrm>
            <a:off x="7391400" y="914400"/>
            <a:ext cx="1223963" cy="1676400"/>
          </a:xfrm>
          <a:prstGeom prst="rect">
            <a:avLst/>
          </a:prstGeom>
          <a:ln>
            <a:noFill/>
          </a:ln>
          <a:effectLst>
            <a:softEdge rad="112500"/>
          </a:effectLst>
        </p:spPr>
      </p:pic>
    </p:spTree>
  </p:cSld>
  <p:clrMapOvr>
    <a:masterClrMapping/>
  </p:clrMapOvr>
  <p:transition>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447800"/>
            <a:ext cx="6610592" cy="3416320"/>
          </a:xfrm>
          <a:prstGeom prst="rect">
            <a:avLst/>
          </a:prstGeom>
          <a:noFill/>
        </p:spPr>
        <p:txBody>
          <a:bodyPr wrap="square" lIns="91440" tIns="45720" rIns="91440" bIns="45720">
            <a:spAutoFit/>
          </a:bodyPr>
          <a:lstStyle/>
          <a:p>
            <a:pPr algn="ctr"/>
            <a:r>
              <a:rPr lang="en-US" sz="7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Thank you </a:t>
            </a:r>
          </a:p>
          <a:p>
            <a:pPr algn="ctr"/>
            <a:r>
              <a:rPr lang="en-US" sz="7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For</a:t>
            </a:r>
          </a:p>
          <a:p>
            <a:pPr algn="ctr"/>
            <a:r>
              <a:rPr lang="en-US" sz="7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your attention</a:t>
            </a:r>
            <a:endParaRPr lang="en-US" sz="7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838200" y="0"/>
            <a:ext cx="9982200" cy="8032968"/>
          </a:xfrm>
          <a:prstGeom prst="rect">
            <a:avLst/>
          </a:prstGeom>
          <a:noFill/>
          <a:ln w="12700">
            <a:noFill/>
            <a:miter lim="800000"/>
            <a:headEnd type="none" w="sm" len="sm"/>
            <a:tailEnd type="none" w="sm" len="sm"/>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spAutoFit/>
          </a:bodyPr>
          <a:lstStyle/>
          <a:p>
            <a:pPr algn="ctr" rtl="0"/>
            <a:r>
              <a:rPr lang="en-US"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Narrow" pitchFamily="42" charset="0"/>
                <a:cs typeface="Traditional Arabic" pitchFamily="10" charset="-78"/>
              </a:rPr>
              <a:t>CAUSES</a:t>
            </a:r>
          </a:p>
          <a:p>
            <a:pPr lvl="2" algn="l" rtl="0"/>
            <a:r>
              <a:rPr lang="en-US" sz="3600" dirty="0" smtClean="0">
                <a:latin typeface="Arial" pitchFamily="34" charset="0"/>
                <a:cs typeface="Arial" pitchFamily="34" charset="0"/>
              </a:rPr>
              <a:t>. </a:t>
            </a:r>
            <a:r>
              <a:rPr lang="en-US" sz="3200" b="1" dirty="0" smtClean="0">
                <a:solidFill>
                  <a:srgbClr val="66FF33"/>
                </a:solidFill>
                <a:latin typeface="Arial" pitchFamily="34" charset="0"/>
                <a:cs typeface="Arial" pitchFamily="34" charset="0"/>
              </a:rPr>
              <a:t>Dysfunctional uterine bleeding</a:t>
            </a:r>
          </a:p>
          <a:p>
            <a:pPr lvl="2" algn="l" rtl="0"/>
            <a:r>
              <a:rPr lang="en-US" sz="3200" dirty="0" smtClean="0">
                <a:solidFill>
                  <a:srgbClr val="66FF33"/>
                </a:solidFill>
                <a:latin typeface="Arial" pitchFamily="34" charset="0"/>
                <a:cs typeface="Arial" pitchFamily="34" charset="0"/>
              </a:rPr>
              <a:t>. </a:t>
            </a:r>
            <a:r>
              <a:rPr lang="en-US" sz="3200" b="1" dirty="0" smtClean="0">
                <a:solidFill>
                  <a:srgbClr val="66FF33"/>
                </a:solidFill>
                <a:latin typeface="Arial" pitchFamily="34" charset="0"/>
                <a:cs typeface="Arial" pitchFamily="34" charset="0"/>
              </a:rPr>
              <a:t>Pregnancy complications</a:t>
            </a:r>
            <a:r>
              <a:rPr lang="en-US" sz="3200" dirty="0" smtClean="0">
                <a:solidFill>
                  <a:srgbClr val="66FF33"/>
                </a:solidFill>
                <a:latin typeface="Arial" pitchFamily="34" charset="0"/>
                <a:cs typeface="Arial" pitchFamily="34" charset="0"/>
              </a:rPr>
              <a:t> </a:t>
            </a:r>
          </a:p>
          <a:p>
            <a:pPr lvl="2" algn="l" rtl="0"/>
            <a:r>
              <a:rPr lang="en-US" sz="3200" dirty="0" smtClean="0">
                <a:latin typeface="Arial" pitchFamily="34" charset="0"/>
                <a:cs typeface="Arial" pitchFamily="34" charset="0"/>
              </a:rPr>
              <a:t>. </a:t>
            </a:r>
            <a:r>
              <a:rPr lang="en-US" sz="3200" b="1" dirty="0" smtClean="0">
                <a:solidFill>
                  <a:srgbClr val="66FF33"/>
                </a:solidFill>
                <a:latin typeface="Arial" pitchFamily="34" charset="0"/>
                <a:cs typeface="Arial" pitchFamily="34" charset="0"/>
              </a:rPr>
              <a:t>Genital disease</a:t>
            </a:r>
            <a:endParaRPr lang="en-US" sz="3200" dirty="0" smtClean="0">
              <a:solidFill>
                <a:srgbClr val="66FF33"/>
              </a:solidFill>
              <a:latin typeface="Arial" pitchFamily="34" charset="0"/>
              <a:cs typeface="Arial" pitchFamily="34" charset="0"/>
            </a:endParaRPr>
          </a:p>
          <a:p>
            <a:pPr lvl="2"/>
            <a:r>
              <a:rPr lang="en-US" sz="3600" dirty="0" smtClean="0">
                <a:latin typeface="Arial" pitchFamily="34" charset="0"/>
                <a:cs typeface="Arial" pitchFamily="34" charset="0"/>
              </a:rPr>
              <a:t> </a:t>
            </a:r>
            <a:r>
              <a:rPr lang="en-US" sz="2400" dirty="0" smtClean="0">
                <a:solidFill>
                  <a:srgbClr val="00FFFF"/>
                </a:solidFill>
                <a:latin typeface="Arial" pitchFamily="34" charset="0"/>
                <a:cs typeface="Arial" pitchFamily="34" charset="0"/>
              </a:rPr>
              <a:t>Tumors                            Endometriosis</a:t>
            </a:r>
          </a:p>
          <a:p>
            <a:pPr lvl="2"/>
            <a:r>
              <a:rPr lang="en-US" sz="2400" dirty="0" smtClean="0">
                <a:latin typeface="Arial" pitchFamily="34" charset="0"/>
                <a:cs typeface="Arial" pitchFamily="34" charset="0"/>
              </a:rPr>
              <a:t>. </a:t>
            </a:r>
            <a:r>
              <a:rPr lang="en-US" sz="2400" dirty="0" smtClean="0">
                <a:solidFill>
                  <a:srgbClr val="00FFFF"/>
                </a:solidFill>
                <a:latin typeface="Arial" pitchFamily="34" charset="0"/>
                <a:cs typeface="Arial" pitchFamily="34" charset="0"/>
              </a:rPr>
              <a:t>Infection                          IUCD. </a:t>
            </a:r>
            <a:endParaRPr lang="en-US" sz="2400" dirty="0" smtClean="0">
              <a:latin typeface="Arial" pitchFamily="34" charset="0"/>
              <a:cs typeface="Arial" pitchFamily="34" charset="0"/>
            </a:endParaRPr>
          </a:p>
          <a:p>
            <a:pPr lvl="2" algn="l" rtl="0"/>
            <a:r>
              <a:rPr lang="en-US" sz="2400" dirty="0" smtClean="0">
                <a:latin typeface="Arial" pitchFamily="34" charset="0"/>
                <a:cs typeface="Arial" pitchFamily="34" charset="0"/>
              </a:rPr>
              <a:t>. </a:t>
            </a:r>
            <a:r>
              <a:rPr lang="en-US" sz="2400" dirty="0" err="1" smtClean="0">
                <a:solidFill>
                  <a:srgbClr val="00FFFF"/>
                </a:solidFill>
                <a:latin typeface="Arial" pitchFamily="34" charset="0"/>
                <a:cs typeface="Arial" pitchFamily="34" charset="0"/>
              </a:rPr>
              <a:t>Prolapse</a:t>
            </a:r>
            <a:endParaRPr lang="en-US" sz="2400" dirty="0" smtClean="0">
              <a:solidFill>
                <a:srgbClr val="00FFFF"/>
              </a:solidFill>
              <a:latin typeface="Arial" pitchFamily="34" charset="0"/>
              <a:cs typeface="Arial" pitchFamily="34" charset="0"/>
            </a:endParaRPr>
          </a:p>
          <a:p>
            <a:pPr lvl="2" algn="l" rtl="0"/>
            <a:endParaRPr lang="en-US" sz="2400" dirty="0" smtClean="0">
              <a:solidFill>
                <a:srgbClr val="00FFFF"/>
              </a:solidFill>
              <a:latin typeface="Arial" pitchFamily="34" charset="0"/>
              <a:cs typeface="Arial" pitchFamily="34" charset="0"/>
            </a:endParaRPr>
          </a:p>
          <a:p>
            <a:pPr lvl="2"/>
            <a:r>
              <a:rPr lang="en-US" sz="3200" dirty="0" smtClean="0">
                <a:latin typeface="Arial" pitchFamily="34" charset="0"/>
                <a:cs typeface="Arial" pitchFamily="34" charset="0"/>
              </a:rPr>
              <a:t>. </a:t>
            </a:r>
            <a:r>
              <a:rPr lang="en-US" sz="3200" b="1" dirty="0" err="1" smtClean="0">
                <a:solidFill>
                  <a:srgbClr val="66FF33"/>
                </a:solidFill>
                <a:latin typeface="Arial" pitchFamily="34" charset="0"/>
                <a:cs typeface="Arial" pitchFamily="34" charset="0"/>
              </a:rPr>
              <a:t>Extragenital</a:t>
            </a:r>
            <a:endParaRPr lang="en-US" sz="3200" b="1" dirty="0" smtClean="0">
              <a:solidFill>
                <a:srgbClr val="66FF33"/>
              </a:solidFill>
              <a:latin typeface="Arial" pitchFamily="34" charset="0"/>
              <a:cs typeface="Arial" pitchFamily="34" charset="0"/>
            </a:endParaRPr>
          </a:p>
          <a:p>
            <a:pPr lvl="2"/>
            <a:endParaRPr lang="en-US" sz="3600" b="1" dirty="0" smtClean="0">
              <a:solidFill>
                <a:srgbClr val="66FF33"/>
              </a:solidFill>
              <a:latin typeface="Arial" pitchFamily="34" charset="0"/>
              <a:cs typeface="Arial" pitchFamily="34" charset="0"/>
            </a:endParaRPr>
          </a:p>
          <a:p>
            <a:pPr lvl="2"/>
            <a:r>
              <a:rPr lang="en-US" sz="2800" dirty="0" smtClean="0">
                <a:solidFill>
                  <a:srgbClr val="00FFFF"/>
                </a:solidFill>
                <a:latin typeface="Arial" pitchFamily="34" charset="0"/>
                <a:cs typeface="Arial" pitchFamily="34" charset="0"/>
              </a:rPr>
              <a:t> .Endocrine.                                    Iatrogenic</a:t>
            </a:r>
            <a:endParaRPr lang="en-US" sz="2800" dirty="0" smtClean="0">
              <a:latin typeface="Arial" pitchFamily="34" charset="0"/>
              <a:cs typeface="Arial" pitchFamily="34" charset="0"/>
            </a:endParaRPr>
          </a:p>
          <a:p>
            <a:pPr lvl="2"/>
            <a:r>
              <a:rPr lang="en-US" sz="2800" dirty="0" smtClean="0">
                <a:solidFill>
                  <a:srgbClr val="00FFFF"/>
                </a:solidFill>
                <a:latin typeface="Arial" pitchFamily="34" charset="0"/>
                <a:cs typeface="Arial" pitchFamily="34" charset="0"/>
              </a:rPr>
              <a:t>. </a:t>
            </a:r>
            <a:r>
              <a:rPr lang="en-US" sz="2800" dirty="0" err="1" smtClean="0">
                <a:solidFill>
                  <a:srgbClr val="00FFFF"/>
                </a:solidFill>
                <a:latin typeface="Arial" pitchFamily="34" charset="0"/>
                <a:cs typeface="Arial" pitchFamily="34" charset="0"/>
              </a:rPr>
              <a:t>Haematological</a:t>
            </a:r>
            <a:r>
              <a:rPr lang="en-US" sz="2800" dirty="0" smtClean="0">
                <a:solidFill>
                  <a:srgbClr val="00FFFF"/>
                </a:solidFill>
                <a:latin typeface="Arial" pitchFamily="34" charset="0"/>
                <a:cs typeface="Arial" pitchFamily="34" charset="0"/>
              </a:rPr>
              <a:t>                             Emotional</a:t>
            </a:r>
            <a:endParaRPr lang="en-US" sz="2800" dirty="0" smtClean="0">
              <a:latin typeface="Arial" pitchFamily="34" charset="0"/>
              <a:cs typeface="Arial" pitchFamily="34" charset="0"/>
            </a:endParaRPr>
          </a:p>
          <a:p>
            <a:pPr lvl="2"/>
            <a:r>
              <a:rPr lang="en-US" sz="2800" dirty="0" smtClean="0">
                <a:solidFill>
                  <a:srgbClr val="00FFFF"/>
                </a:solidFill>
                <a:latin typeface="Arial" pitchFamily="34" charset="0"/>
                <a:cs typeface="Arial" pitchFamily="34" charset="0"/>
              </a:rPr>
              <a:t>. Chronic systemic disease.            Obesity</a:t>
            </a:r>
            <a:endParaRPr lang="en-US" sz="2800" dirty="0" smtClean="0">
              <a:latin typeface="Arial" pitchFamily="34" charset="0"/>
              <a:cs typeface="Arial" pitchFamily="34" charset="0"/>
            </a:endParaRPr>
          </a:p>
          <a:p>
            <a:pPr lvl="2"/>
            <a:endParaRPr lang="en-US" sz="1600" dirty="0" smtClean="0">
              <a:latin typeface="Arial" pitchFamily="34" charset="0"/>
              <a:cs typeface="Arial" pitchFamily="34" charset="0"/>
            </a:endParaRPr>
          </a:p>
          <a:p>
            <a:pPr lvl="2"/>
            <a:r>
              <a:rPr lang="en-US" sz="1600" dirty="0" smtClean="0">
                <a:solidFill>
                  <a:srgbClr val="00FFFF"/>
                </a:solidFill>
                <a:latin typeface="Arial" pitchFamily="34" charset="0"/>
                <a:cs typeface="Arial" pitchFamily="34" charset="0"/>
              </a:rPr>
              <a:t>.</a:t>
            </a:r>
            <a:endParaRPr lang="en-US" sz="1600" dirty="0" smtClean="0">
              <a:latin typeface="Arial" pitchFamily="34" charset="0"/>
              <a:cs typeface="Arial" pitchFamily="34" charset="0"/>
            </a:endParaRPr>
          </a:p>
          <a:p>
            <a:pPr lvl="2" algn="l" rtl="0"/>
            <a:endParaRPr lang="en-US" sz="3600" u="sng" dirty="0" smtClean="0">
              <a:latin typeface="Arial Narrow" pitchFamily="42" charset="0"/>
              <a:cs typeface="Traditional Arabic" pitchFamily="10" charset="-78"/>
            </a:endParaRPr>
          </a:p>
          <a:p>
            <a:pPr lvl="2" algn="l" rtl="0"/>
            <a:endParaRPr lang="en-US" sz="3200" dirty="0"/>
          </a:p>
        </p:txBody>
      </p:sp>
      <p:pic>
        <p:nvPicPr>
          <p:cNvPr id="10242" name="Picture 2" descr="C:\Documents and Settings\Dr Yasser Orief\My Documents\My Pictures\causes.jpg"/>
          <p:cNvPicPr>
            <a:picLocks noChangeAspect="1" noChangeArrowheads="1"/>
          </p:cNvPicPr>
          <p:nvPr/>
        </p:nvPicPr>
        <p:blipFill>
          <a:blip r:embed="rId3"/>
          <a:srcRect/>
          <a:stretch>
            <a:fillRect/>
          </a:stretch>
        </p:blipFill>
        <p:spPr bwMode="auto">
          <a:xfrm>
            <a:off x="6248400" y="1752600"/>
            <a:ext cx="2362200" cy="2209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0" y="1295400"/>
            <a:ext cx="9144000" cy="5324535"/>
          </a:xfrm>
          <a:prstGeom prst="rect">
            <a:avLst/>
          </a:prstGeom>
          <a:noFill/>
          <a:ln w="12700">
            <a:noFill/>
            <a:miter lim="800000"/>
            <a:headEnd type="none" w="sm" len="sm"/>
            <a:tailEnd type="none" w="sm" len="sm"/>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bodyPr>
          <a:lstStyle/>
          <a:p>
            <a:pPr lvl="2" rtl="0"/>
            <a:endParaRPr lang="en-US" sz="4000" b="1" u="sng" dirty="0">
              <a:solidFill>
                <a:srgbClr val="C00000"/>
              </a:solidFill>
              <a:latin typeface="Arial Narrow" pitchFamily="42" charset="0"/>
              <a:cs typeface="Times New Roman" pitchFamily="26" charset="0"/>
            </a:endParaRPr>
          </a:p>
          <a:p>
            <a:pPr rtl="0"/>
            <a:r>
              <a:rPr lang="en-US" sz="4000" b="1" dirty="0" smtClean="0">
                <a:solidFill>
                  <a:srgbClr val="FFFF00"/>
                </a:solidFill>
                <a:latin typeface="Arial Narrow" pitchFamily="42" charset="0"/>
                <a:cs typeface="Traditional Arabic" pitchFamily="10" charset="-78"/>
              </a:rPr>
              <a:t>    Definition</a:t>
            </a:r>
            <a:endParaRPr lang="en-US" sz="4000" b="1" dirty="0">
              <a:solidFill>
                <a:srgbClr val="FFFF00"/>
              </a:solidFill>
              <a:latin typeface="Arial Narrow" pitchFamily="42" charset="0"/>
              <a:cs typeface="Traditional Arabic" pitchFamily="10" charset="-78"/>
            </a:endParaRPr>
          </a:p>
          <a:p>
            <a:pPr lvl="1" algn="l" rtl="0"/>
            <a:r>
              <a:rPr lang="en-US" sz="4000" dirty="0">
                <a:latin typeface="Arial Narrow" pitchFamily="42" charset="0"/>
                <a:cs typeface="Times New Roman" pitchFamily="26" charset="0"/>
              </a:rPr>
              <a:t>Abnormal uterine bleeding in </a:t>
            </a:r>
            <a:r>
              <a:rPr lang="en-US" sz="4000" i="1" dirty="0">
                <a:solidFill>
                  <a:srgbClr val="92D050"/>
                </a:solidFill>
                <a:effectLst>
                  <a:outerShdw blurRad="38100" dist="38100" dir="2700000" algn="tl">
                    <a:srgbClr val="000000">
                      <a:alpha val="43137"/>
                    </a:srgbClr>
                  </a:outerShdw>
                </a:effectLst>
                <a:latin typeface="Arial Narrow" pitchFamily="42" charset="0"/>
                <a:cs typeface="Times New Roman" pitchFamily="26" charset="0"/>
              </a:rPr>
              <a:t>absence</a:t>
            </a:r>
            <a:r>
              <a:rPr lang="en-US" sz="4000" dirty="0">
                <a:latin typeface="Arial Narrow" pitchFamily="42" charset="0"/>
                <a:cs typeface="Times New Roman" pitchFamily="26" charset="0"/>
              </a:rPr>
              <a:t> of pelvic organ disease or a systemic </a:t>
            </a:r>
            <a:r>
              <a:rPr lang="en-US" sz="4000" dirty="0" smtClean="0">
                <a:latin typeface="Arial Narrow" pitchFamily="42" charset="0"/>
                <a:cs typeface="Times New Roman" pitchFamily="26" charset="0"/>
              </a:rPr>
              <a:t>disorder</a:t>
            </a:r>
          </a:p>
          <a:p>
            <a:pPr lvl="1" algn="l" rtl="0"/>
            <a:endParaRPr lang="en-US" sz="4000" b="1" dirty="0" smtClean="0">
              <a:solidFill>
                <a:srgbClr val="FFFF00"/>
              </a:solidFill>
              <a:latin typeface="Arial Narrow" pitchFamily="42" charset="0"/>
              <a:cs typeface="Times New Roman" pitchFamily="26" charset="0"/>
            </a:endParaRPr>
          </a:p>
          <a:p>
            <a:pPr lvl="1" algn="l" rtl="0"/>
            <a:r>
              <a:rPr lang="en-US" sz="4000" b="1" dirty="0" smtClean="0">
                <a:solidFill>
                  <a:srgbClr val="FFFF00"/>
                </a:solidFill>
                <a:latin typeface="Arial Narrow" pitchFamily="42" charset="0"/>
                <a:cs typeface="Times New Roman" pitchFamily="26" charset="0"/>
              </a:rPr>
              <a:t>Incidence</a:t>
            </a:r>
            <a:endParaRPr lang="en-US" sz="4000" b="1" dirty="0">
              <a:solidFill>
                <a:srgbClr val="FFFF00"/>
              </a:solidFill>
              <a:latin typeface="Arial Narrow" pitchFamily="42" charset="0"/>
              <a:cs typeface="Times New Roman" pitchFamily="26" charset="0"/>
            </a:endParaRPr>
          </a:p>
          <a:p>
            <a:pPr algn="l" rtl="0"/>
            <a:r>
              <a:rPr lang="en-US" sz="4000" dirty="0" smtClean="0">
                <a:latin typeface="Arial Narrow" pitchFamily="42" charset="0"/>
                <a:cs typeface="Traditional Arabic" pitchFamily="10" charset="-78"/>
              </a:rPr>
              <a:t>    60 </a:t>
            </a:r>
            <a:r>
              <a:rPr lang="en-US" sz="4000" dirty="0">
                <a:latin typeface="Arial Narrow" pitchFamily="42" charset="0"/>
                <a:cs typeface="Traditional Arabic" pitchFamily="10" charset="-78"/>
              </a:rPr>
              <a:t>% of AUB</a:t>
            </a:r>
          </a:p>
          <a:p>
            <a:pPr algn="l" rtl="0">
              <a:spcBef>
                <a:spcPct val="50000"/>
              </a:spcBef>
            </a:pPr>
            <a:endParaRPr lang="en-US" sz="4000" dirty="0"/>
          </a:p>
        </p:txBody>
      </p:sp>
      <p:sp>
        <p:nvSpPr>
          <p:cNvPr id="3" name="Rectangle 2"/>
          <p:cNvSpPr/>
          <p:nvPr/>
        </p:nvSpPr>
        <p:spPr>
          <a:xfrm>
            <a:off x="381000" y="533400"/>
            <a:ext cx="8483413" cy="923330"/>
          </a:xfrm>
          <a:prstGeom prst="rect">
            <a:avLst/>
          </a:prstGeom>
          <a:noFill/>
        </p:spPr>
        <p:txBody>
          <a:bodyPr wrap="none" lIns="91440" tIns="45720" rIns="91440" bIns="45720">
            <a:spAutoFit/>
          </a:bodyPr>
          <a:lstStyle/>
          <a:p>
            <a:pPr algn="ctr"/>
            <a:r>
              <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Narrow" pitchFamily="42" charset="0"/>
                <a:cs typeface="Times New Roman" pitchFamily="26" charset="0"/>
              </a:rPr>
              <a:t>Dysfunctional uterine </a:t>
            </a: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Narrow" pitchFamily="42" charset="0"/>
                <a:cs typeface="Times New Roman" pitchFamily="26" charset="0"/>
              </a:rPr>
              <a:t>bleeding</a:t>
            </a:r>
            <a:endParaRPr lang="ar-EG"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0" y="0"/>
            <a:ext cx="9144000" cy="6924973"/>
          </a:xfrm>
          <a:prstGeom prst="rect">
            <a:avLst/>
          </a:prstGeom>
          <a:noFill/>
          <a:ln w="12700">
            <a:noFill/>
            <a:miter lim="800000"/>
            <a:headEnd type="none" w="sm" len="sm"/>
            <a:tailEnd type="none" w="sm" len="sm"/>
          </a:ln>
          <a:effectLst/>
        </p:spPr>
        <p:txBody>
          <a:bodyPr wrap="square">
            <a:spAutoFit/>
          </a:bodyPr>
          <a:lstStyle/>
          <a:p>
            <a:pPr algn="ctr" rtl="0"/>
            <a:r>
              <a:rPr lang="en-US" sz="2400" dirty="0">
                <a:latin typeface="Arial Narrow" pitchFamily="42" charset="0"/>
                <a:cs typeface="Traditional Arabic" pitchFamily="10" charset="-78"/>
              </a:rPr>
              <a:t>	</a:t>
            </a:r>
            <a:endParaRPr lang="en-US" sz="6000" b="1" dirty="0">
              <a:latin typeface="Arial Narrow" pitchFamily="42" charset="0"/>
              <a:cs typeface="Traditional Arabic" pitchFamily="10" charset="-78"/>
            </a:endParaRPr>
          </a:p>
          <a:p>
            <a:pPr algn="l" rtl="0"/>
            <a:r>
              <a:rPr lang="en-US" sz="2400" dirty="0">
                <a:latin typeface="Arial Narrow" pitchFamily="42" charset="0"/>
                <a:cs typeface="Traditional Arabic" pitchFamily="10" charset="-78"/>
              </a:rPr>
              <a:t>             </a:t>
            </a:r>
            <a:endParaRPr lang="en-US" sz="2400" dirty="0" smtClean="0">
              <a:latin typeface="Arial Narrow" pitchFamily="42" charset="0"/>
              <a:cs typeface="Traditional Arabic" pitchFamily="10" charset="-78"/>
            </a:endParaRPr>
          </a:p>
          <a:p>
            <a:pPr algn="l" rtl="0"/>
            <a:endParaRPr lang="en-US" sz="2400" dirty="0" smtClean="0">
              <a:latin typeface="Arial Narrow" pitchFamily="42" charset="0"/>
              <a:cs typeface="Traditional Arabic" pitchFamily="10" charset="-78"/>
            </a:endParaRPr>
          </a:p>
          <a:p>
            <a:pPr algn="l" rtl="0"/>
            <a:r>
              <a:rPr lang="en-US" sz="2400" dirty="0" smtClean="0">
                <a:latin typeface="Arial Narrow" pitchFamily="42" charset="0"/>
                <a:cs typeface="Traditional Arabic" pitchFamily="10" charset="-78"/>
              </a:rPr>
              <a:t>                   </a:t>
            </a:r>
            <a:r>
              <a:rPr lang="en-US" sz="2400" b="1" dirty="0">
                <a:solidFill>
                  <a:srgbClr val="00FFFF"/>
                </a:solidFill>
                <a:latin typeface="Arial Narrow" pitchFamily="42" charset="0"/>
                <a:cs typeface="Traditional Arabic" pitchFamily="10" charset="-78"/>
              </a:rPr>
              <a:t>Endocrine abnormality</a:t>
            </a:r>
            <a:r>
              <a:rPr lang="en-US" sz="2400" b="1" dirty="0">
                <a:latin typeface="Arial Narrow" pitchFamily="42" charset="0"/>
                <a:cs typeface="Traditional Arabic" pitchFamily="10" charset="-78"/>
              </a:rPr>
              <a:t>	                   </a:t>
            </a:r>
            <a:r>
              <a:rPr lang="en-US" sz="2400" b="1" dirty="0" smtClean="0">
                <a:solidFill>
                  <a:srgbClr val="00FFFF"/>
                </a:solidFill>
                <a:latin typeface="Arial Narrow" pitchFamily="42" charset="0"/>
                <a:cs typeface="Traditional Arabic" pitchFamily="10" charset="-78"/>
              </a:rPr>
              <a:t> </a:t>
            </a:r>
            <a:r>
              <a:rPr lang="en-US" sz="2400" b="1" dirty="0" err="1">
                <a:solidFill>
                  <a:srgbClr val="00FFFF"/>
                </a:solidFill>
                <a:latin typeface="Arial Narrow" pitchFamily="42" charset="0"/>
                <a:cs typeface="Traditional Arabic" pitchFamily="10" charset="-78"/>
              </a:rPr>
              <a:t>Endometrium</a:t>
            </a:r>
            <a:r>
              <a:rPr lang="en-US" sz="2400" dirty="0">
                <a:latin typeface="Arial Narrow" pitchFamily="42" charset="0"/>
                <a:cs typeface="Traditional Arabic" pitchFamily="10" charset="-78"/>
              </a:rPr>
              <a:t>	</a:t>
            </a:r>
          </a:p>
          <a:p>
            <a:pPr algn="l" rtl="0"/>
            <a:r>
              <a:rPr lang="en-US" sz="2400" b="1" dirty="0" err="1">
                <a:solidFill>
                  <a:srgbClr val="00FFFF"/>
                </a:solidFill>
                <a:latin typeface="Arial Narrow" pitchFamily="42" charset="0"/>
                <a:cs typeface="Traditional Arabic" pitchFamily="10" charset="-78"/>
              </a:rPr>
              <a:t>Anovulatory</a:t>
            </a:r>
            <a:endParaRPr lang="en-US" sz="2400" b="1" dirty="0">
              <a:latin typeface="Arial Narrow" pitchFamily="42" charset="0"/>
              <a:cs typeface="Traditional Arabic" pitchFamily="10" charset="-78"/>
            </a:endParaRPr>
          </a:p>
          <a:p>
            <a:pPr algn="l" rtl="0"/>
            <a:r>
              <a:rPr lang="en-US" sz="2400" dirty="0">
                <a:solidFill>
                  <a:srgbClr val="00FFFF"/>
                </a:solidFill>
                <a:latin typeface="Arial Narrow" pitchFamily="42" charset="0"/>
                <a:cs typeface="Traditional Arabic" pitchFamily="10" charset="-78"/>
              </a:rPr>
              <a:t>90%</a:t>
            </a:r>
            <a:r>
              <a:rPr lang="en-US" sz="2400" dirty="0">
                <a:solidFill>
                  <a:srgbClr val="00FF00"/>
                </a:solidFill>
                <a:latin typeface="Arial Narrow" pitchFamily="42" charset="0"/>
                <a:cs typeface="Traditional Arabic" pitchFamily="10" charset="-78"/>
              </a:rPr>
              <a:t>	</a:t>
            </a:r>
            <a:r>
              <a:rPr lang="en-US" sz="2400" dirty="0">
                <a:latin typeface="Arial Narrow" pitchFamily="42" charset="0"/>
                <a:cs typeface="Traditional Arabic" pitchFamily="10" charset="-78"/>
              </a:rPr>
              <a:t>     </a:t>
            </a:r>
            <a:endParaRPr lang="en-US" sz="2400" dirty="0" smtClean="0">
              <a:latin typeface="Arial Narrow" pitchFamily="42" charset="0"/>
              <a:cs typeface="Traditional Arabic" pitchFamily="10" charset="-78"/>
            </a:endParaRPr>
          </a:p>
          <a:p>
            <a:pPr algn="l" rtl="0"/>
            <a:r>
              <a:rPr lang="en-US" sz="2400" dirty="0" smtClean="0">
                <a:latin typeface="Arial Narrow" pitchFamily="42" charset="0"/>
                <a:cs typeface="Traditional Arabic" pitchFamily="10" charset="-78"/>
              </a:rPr>
              <a:t>                  </a:t>
            </a:r>
            <a:r>
              <a:rPr lang="en-US" sz="2400" dirty="0">
                <a:latin typeface="Arial Narrow" pitchFamily="42" charset="0"/>
                <a:cs typeface="Traditional Arabic" pitchFamily="10" charset="-78"/>
              </a:rPr>
              <a:t>Insufficient follicles                     Inadequate proliferative or atrophic</a:t>
            </a:r>
          </a:p>
          <a:p>
            <a:pPr algn="l" rtl="0"/>
            <a:r>
              <a:rPr lang="en-US" sz="2400" dirty="0">
                <a:latin typeface="Arial Narrow" pitchFamily="42" charset="0"/>
                <a:cs typeface="Traditional Arabic" pitchFamily="10" charset="-78"/>
              </a:rPr>
              <a:t>                   </a:t>
            </a:r>
            <a:r>
              <a:rPr lang="en-US" sz="2400" dirty="0">
                <a:solidFill>
                  <a:srgbClr val="66FF33"/>
                </a:solidFill>
                <a:latin typeface="Arial Narrow" pitchFamily="42" charset="0"/>
                <a:cs typeface="Traditional Arabic" pitchFamily="10" charset="-78"/>
              </a:rPr>
              <a:t>Persistent follicles	              </a:t>
            </a:r>
            <a:r>
              <a:rPr lang="en-US" sz="2400" dirty="0" smtClean="0">
                <a:solidFill>
                  <a:srgbClr val="66FF33"/>
                </a:solidFill>
                <a:latin typeface="Arial Narrow" pitchFamily="42" charset="0"/>
                <a:cs typeface="Traditional Arabic" pitchFamily="10" charset="-78"/>
              </a:rPr>
              <a:t>   </a:t>
            </a:r>
            <a:r>
              <a:rPr lang="en-US" sz="2400" dirty="0">
                <a:solidFill>
                  <a:srgbClr val="66FF33"/>
                </a:solidFill>
                <a:latin typeface="Arial Narrow" pitchFamily="42" charset="0"/>
                <a:cs typeface="Traditional Arabic" pitchFamily="10" charset="-78"/>
              </a:rPr>
              <a:t>Proliferative or </a:t>
            </a:r>
            <a:r>
              <a:rPr lang="en-US" sz="2400" dirty="0" err="1">
                <a:solidFill>
                  <a:srgbClr val="66FF33"/>
                </a:solidFill>
                <a:latin typeface="Arial Narrow" pitchFamily="42" charset="0"/>
                <a:cs typeface="Traditional Arabic" pitchFamily="10" charset="-78"/>
              </a:rPr>
              <a:t>hyperplastic</a:t>
            </a:r>
            <a:r>
              <a:rPr lang="en-US" sz="2400" dirty="0">
                <a:solidFill>
                  <a:srgbClr val="66FF33"/>
                </a:solidFill>
                <a:latin typeface="Arial Narrow" pitchFamily="42" charset="0"/>
                <a:cs typeface="Traditional Arabic" pitchFamily="10" charset="-78"/>
              </a:rPr>
              <a:t>	</a:t>
            </a:r>
          </a:p>
          <a:p>
            <a:pPr algn="l" rtl="0"/>
            <a:r>
              <a:rPr lang="en-US" sz="2400" dirty="0">
                <a:latin typeface="Arial Narrow" pitchFamily="42" charset="0"/>
                <a:cs typeface="Traditional Arabic" pitchFamily="10" charset="-78"/>
              </a:rPr>
              <a:t>                                                                        </a:t>
            </a:r>
          </a:p>
          <a:p>
            <a:pPr algn="l" rtl="0"/>
            <a:r>
              <a:rPr lang="en-US" sz="2400" b="1" dirty="0" err="1">
                <a:solidFill>
                  <a:srgbClr val="00FFFF"/>
                </a:solidFill>
                <a:latin typeface="Arial Narrow" pitchFamily="42" charset="0"/>
                <a:cs typeface="Traditional Arabic" pitchFamily="10" charset="-78"/>
              </a:rPr>
              <a:t>Ovulatory</a:t>
            </a:r>
            <a:endParaRPr lang="en-US" sz="2400" b="1" dirty="0">
              <a:latin typeface="Arial Narrow" pitchFamily="42" charset="0"/>
              <a:cs typeface="Traditional Arabic" pitchFamily="10" charset="-78"/>
            </a:endParaRPr>
          </a:p>
          <a:p>
            <a:pPr algn="l" rtl="0"/>
            <a:r>
              <a:rPr lang="en-US" sz="2400" dirty="0">
                <a:solidFill>
                  <a:srgbClr val="00FFFF"/>
                </a:solidFill>
                <a:latin typeface="Arial Narrow" pitchFamily="42" charset="0"/>
                <a:cs typeface="Traditional Arabic" pitchFamily="10" charset="-78"/>
              </a:rPr>
              <a:t>10%	</a:t>
            </a:r>
            <a:r>
              <a:rPr lang="en-US" sz="2400" dirty="0">
                <a:latin typeface="Arial Narrow" pitchFamily="42" charset="0"/>
                <a:cs typeface="Traditional Arabic" pitchFamily="10" charset="-78"/>
              </a:rPr>
              <a:t>     </a:t>
            </a:r>
            <a:r>
              <a:rPr lang="en-US" sz="2400" dirty="0">
                <a:solidFill>
                  <a:srgbClr val="FFFFFF"/>
                </a:solidFill>
                <a:latin typeface="Arial Narrow" pitchFamily="42" charset="0"/>
                <a:cs typeface="Traditional Arabic" pitchFamily="10" charset="-78"/>
              </a:rPr>
              <a:t>Short proliferative phase                  </a:t>
            </a:r>
            <a:r>
              <a:rPr lang="en-US" sz="2400" dirty="0" smtClean="0">
                <a:solidFill>
                  <a:srgbClr val="FFFFFF"/>
                </a:solidFill>
                <a:latin typeface="Arial Narrow" pitchFamily="42" charset="0"/>
                <a:cs typeface="Traditional Arabic" pitchFamily="10" charset="-78"/>
              </a:rPr>
              <a:t> </a:t>
            </a:r>
            <a:r>
              <a:rPr lang="en-US" sz="2400" dirty="0">
                <a:solidFill>
                  <a:srgbClr val="FFFFFF"/>
                </a:solidFill>
                <a:latin typeface="Arial Narrow" pitchFamily="42" charset="0"/>
                <a:cs typeface="Traditional Arabic" pitchFamily="10" charset="-78"/>
              </a:rPr>
              <a:t>Normal</a:t>
            </a:r>
          </a:p>
          <a:p>
            <a:pPr algn="l" rtl="0"/>
            <a:r>
              <a:rPr lang="en-US" sz="2400" dirty="0">
                <a:latin typeface="Arial Narrow" pitchFamily="42" charset="0"/>
                <a:cs typeface="Traditional Arabic" pitchFamily="10" charset="-78"/>
              </a:rPr>
              <a:t>                  </a:t>
            </a:r>
            <a:r>
              <a:rPr lang="en-US" sz="2400" dirty="0">
                <a:solidFill>
                  <a:srgbClr val="00FF00"/>
                </a:solidFill>
                <a:latin typeface="Arial Narrow" pitchFamily="42" charset="0"/>
                <a:cs typeface="Traditional Arabic" pitchFamily="10" charset="-78"/>
              </a:rPr>
              <a:t>Long proliferative phase                    </a:t>
            </a:r>
            <a:r>
              <a:rPr lang="en-US" sz="2400" dirty="0" smtClean="0">
                <a:solidFill>
                  <a:srgbClr val="00FF00"/>
                </a:solidFill>
                <a:latin typeface="Arial Narrow" pitchFamily="42" charset="0"/>
                <a:cs typeface="Traditional Arabic" pitchFamily="10" charset="-78"/>
              </a:rPr>
              <a:t>Normal</a:t>
            </a:r>
            <a:endParaRPr lang="en-US" sz="2400" dirty="0">
              <a:solidFill>
                <a:srgbClr val="00FF00"/>
              </a:solidFill>
              <a:latin typeface="Arial Narrow" pitchFamily="42" charset="0"/>
              <a:cs typeface="Traditional Arabic" pitchFamily="10" charset="-78"/>
            </a:endParaRPr>
          </a:p>
          <a:p>
            <a:pPr algn="l" rtl="0"/>
            <a:r>
              <a:rPr lang="en-US" sz="2400" dirty="0">
                <a:latin typeface="Arial Narrow" pitchFamily="42" charset="0"/>
                <a:cs typeface="Traditional Arabic" pitchFamily="10" charset="-78"/>
              </a:rPr>
              <a:t>                  </a:t>
            </a:r>
            <a:r>
              <a:rPr lang="en-US" sz="2400" dirty="0">
                <a:solidFill>
                  <a:srgbClr val="FFFFFF"/>
                </a:solidFill>
                <a:latin typeface="Arial Narrow" pitchFamily="42" charset="0"/>
                <a:cs typeface="Traditional Arabic" pitchFamily="10" charset="-78"/>
              </a:rPr>
              <a:t>Insufficient C. </a:t>
            </a:r>
            <a:r>
              <a:rPr lang="en-US" sz="2400" dirty="0" err="1">
                <a:solidFill>
                  <a:srgbClr val="FFFFFF"/>
                </a:solidFill>
                <a:latin typeface="Arial Narrow" pitchFamily="42" charset="0"/>
                <a:cs typeface="Traditional Arabic" pitchFamily="10" charset="-78"/>
              </a:rPr>
              <a:t>luteum</a:t>
            </a:r>
            <a:r>
              <a:rPr lang="en-US" sz="2400" dirty="0">
                <a:solidFill>
                  <a:srgbClr val="FFFFFF"/>
                </a:solidFill>
                <a:latin typeface="Arial Narrow" pitchFamily="42" charset="0"/>
                <a:cs typeface="Traditional Arabic" pitchFamily="10" charset="-78"/>
              </a:rPr>
              <a:t>                   </a:t>
            </a:r>
            <a:r>
              <a:rPr lang="en-US" sz="2400" dirty="0" smtClean="0">
                <a:solidFill>
                  <a:srgbClr val="FFFFFF"/>
                </a:solidFill>
                <a:latin typeface="Arial Narrow" pitchFamily="42" charset="0"/>
                <a:cs typeface="Traditional Arabic" pitchFamily="10" charset="-78"/>
              </a:rPr>
              <a:t>      </a:t>
            </a:r>
            <a:r>
              <a:rPr lang="en-US" sz="2400" dirty="0">
                <a:solidFill>
                  <a:srgbClr val="FFFFFF"/>
                </a:solidFill>
                <a:latin typeface="Arial Narrow" pitchFamily="42" charset="0"/>
                <a:cs typeface="Traditional Arabic" pitchFamily="10" charset="-78"/>
              </a:rPr>
              <a:t>Irregular or deficient </a:t>
            </a:r>
            <a:r>
              <a:rPr lang="en-US" sz="2400" dirty="0" err="1">
                <a:solidFill>
                  <a:srgbClr val="FFFFFF"/>
                </a:solidFill>
                <a:latin typeface="Arial Narrow" pitchFamily="42" charset="0"/>
                <a:cs typeface="Traditional Arabic" pitchFamily="10" charset="-78"/>
              </a:rPr>
              <a:t>secretory</a:t>
            </a:r>
            <a:endParaRPr lang="en-US" sz="2400" dirty="0">
              <a:solidFill>
                <a:srgbClr val="FFFFFF"/>
              </a:solidFill>
              <a:latin typeface="Arial Narrow" pitchFamily="42" charset="0"/>
              <a:cs typeface="Traditional Arabic" pitchFamily="10" charset="-78"/>
            </a:endParaRPr>
          </a:p>
          <a:p>
            <a:pPr algn="l" rtl="0"/>
            <a:r>
              <a:rPr lang="en-US" sz="2400" dirty="0">
                <a:solidFill>
                  <a:srgbClr val="FFFFFF"/>
                </a:solidFill>
                <a:latin typeface="Arial Narrow" pitchFamily="42" charset="0"/>
                <a:cs typeface="Traditional Arabic" pitchFamily="10" charset="-78"/>
              </a:rPr>
              <a:t>                  leading to short </a:t>
            </a:r>
            <a:r>
              <a:rPr lang="en-US" sz="2400" dirty="0" err="1">
                <a:solidFill>
                  <a:srgbClr val="FFFFFF"/>
                </a:solidFill>
                <a:latin typeface="Arial Narrow" pitchFamily="42" charset="0"/>
                <a:cs typeface="Traditional Arabic" pitchFamily="10" charset="-78"/>
              </a:rPr>
              <a:t>luteal</a:t>
            </a:r>
            <a:r>
              <a:rPr lang="en-US" sz="2400" dirty="0">
                <a:solidFill>
                  <a:srgbClr val="FFFFFF"/>
                </a:solidFill>
                <a:latin typeface="Arial Narrow" pitchFamily="42" charset="0"/>
                <a:cs typeface="Traditional Arabic" pitchFamily="10" charset="-78"/>
              </a:rPr>
              <a:t> phase</a:t>
            </a:r>
          </a:p>
          <a:p>
            <a:pPr algn="l" rtl="0"/>
            <a:r>
              <a:rPr lang="en-US" sz="2400" dirty="0">
                <a:latin typeface="Arial Narrow" pitchFamily="42" charset="0"/>
                <a:cs typeface="Traditional Arabic" pitchFamily="10" charset="-78"/>
              </a:rPr>
              <a:t>                  </a:t>
            </a:r>
            <a:r>
              <a:rPr lang="en-US" sz="2400" dirty="0">
                <a:solidFill>
                  <a:srgbClr val="00FF00"/>
                </a:solidFill>
                <a:latin typeface="Arial Narrow" pitchFamily="42" charset="0"/>
                <a:cs typeface="Traditional Arabic" pitchFamily="10" charset="-78"/>
              </a:rPr>
              <a:t>Persistent C </a:t>
            </a:r>
            <a:r>
              <a:rPr lang="en-US" sz="2400" dirty="0" err="1">
                <a:solidFill>
                  <a:srgbClr val="00FF00"/>
                </a:solidFill>
                <a:latin typeface="Arial Narrow" pitchFamily="42" charset="0"/>
                <a:cs typeface="Traditional Arabic" pitchFamily="10" charset="-78"/>
              </a:rPr>
              <a:t>luteum</a:t>
            </a:r>
            <a:r>
              <a:rPr lang="en-US" sz="2400" dirty="0">
                <a:solidFill>
                  <a:srgbClr val="00FF00"/>
                </a:solidFill>
                <a:latin typeface="Arial Narrow" pitchFamily="42" charset="0"/>
                <a:cs typeface="Traditional Arabic" pitchFamily="10" charset="-78"/>
              </a:rPr>
              <a:t> leading to        </a:t>
            </a:r>
            <a:r>
              <a:rPr lang="en-US" sz="2400" dirty="0" smtClean="0">
                <a:solidFill>
                  <a:srgbClr val="00FF00"/>
                </a:solidFill>
                <a:latin typeface="Arial Narrow" pitchFamily="42" charset="0"/>
                <a:cs typeface="Traditional Arabic" pitchFamily="10" charset="-78"/>
              </a:rPr>
              <a:t>  Irregular </a:t>
            </a:r>
            <a:r>
              <a:rPr lang="en-US" sz="2400" dirty="0">
                <a:solidFill>
                  <a:srgbClr val="00FF00"/>
                </a:solidFill>
                <a:latin typeface="Arial Narrow" pitchFamily="42" charset="0"/>
                <a:cs typeface="Traditional Arabic" pitchFamily="10" charset="-78"/>
              </a:rPr>
              <a:t>shedding</a:t>
            </a:r>
          </a:p>
          <a:p>
            <a:pPr algn="l" rtl="0"/>
            <a:r>
              <a:rPr lang="en-US" sz="2400" dirty="0">
                <a:solidFill>
                  <a:srgbClr val="00FF00"/>
                </a:solidFill>
                <a:latin typeface="Arial Narrow" pitchFamily="42" charset="0"/>
                <a:cs typeface="Traditional Arabic" pitchFamily="10" charset="-78"/>
              </a:rPr>
              <a:t>                  long </a:t>
            </a:r>
            <a:r>
              <a:rPr lang="en-US" sz="2400" dirty="0" err="1">
                <a:solidFill>
                  <a:srgbClr val="00FF00"/>
                </a:solidFill>
                <a:latin typeface="Arial Narrow" pitchFamily="42" charset="0"/>
                <a:cs typeface="Traditional Arabic" pitchFamily="10" charset="-78"/>
              </a:rPr>
              <a:t>luteal</a:t>
            </a:r>
            <a:r>
              <a:rPr lang="en-US" sz="2400" dirty="0">
                <a:solidFill>
                  <a:srgbClr val="00FF00"/>
                </a:solidFill>
                <a:latin typeface="Arial Narrow" pitchFamily="42" charset="0"/>
                <a:cs typeface="Traditional Arabic" pitchFamily="10" charset="-78"/>
              </a:rPr>
              <a:t> phase	</a:t>
            </a:r>
            <a:r>
              <a:rPr lang="en-US" sz="2400" dirty="0">
                <a:latin typeface="Arial Narrow" pitchFamily="42" charset="0"/>
                <a:cs typeface="Traditional Arabic" pitchFamily="10" charset="-78"/>
              </a:rPr>
              <a:t>                                                                               	</a:t>
            </a:r>
          </a:p>
          <a:p>
            <a:pPr algn="l" rtl="0">
              <a:spcBef>
                <a:spcPct val="50000"/>
              </a:spcBef>
            </a:pPr>
            <a:endParaRPr lang="en-US" sz="2400" dirty="0"/>
          </a:p>
        </p:txBody>
      </p:sp>
      <p:sp>
        <p:nvSpPr>
          <p:cNvPr id="8" name="Rectangle 7"/>
          <p:cNvSpPr/>
          <p:nvPr/>
        </p:nvSpPr>
        <p:spPr>
          <a:xfrm>
            <a:off x="2971800" y="0"/>
            <a:ext cx="3562194" cy="92333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Arial Narrow" pitchFamily="42" charset="0"/>
                <a:cs typeface="Traditional Arabic" pitchFamily="10" charset="-78"/>
              </a:rPr>
              <a:t>Pathology    </a:t>
            </a:r>
            <a:endParaRPr lang="en-US"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609600" y="0"/>
            <a:ext cx="8001000" cy="6032421"/>
          </a:xfrm>
          <a:prstGeom prst="rect">
            <a:avLst/>
          </a:prstGeom>
          <a:noFill/>
          <a:ln w="12700">
            <a:noFill/>
            <a:miter lim="800000"/>
            <a:headEnd type="none" w="sm" len="sm"/>
            <a:tailEnd type="none" w="sm" len="sm"/>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bodyPr>
          <a:lstStyle/>
          <a:p>
            <a:pPr lvl="2" algn="ctr" rtl="0"/>
            <a:r>
              <a:rPr lang="en-US"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Narrow" pitchFamily="42" charset="0"/>
                <a:cs typeface="Times New Roman" pitchFamily="26" charset="0"/>
              </a:rPr>
              <a:t>Diagnosis</a:t>
            </a:r>
          </a:p>
          <a:p>
            <a:pPr algn="l" rtl="0"/>
            <a:r>
              <a:rPr lang="en-US" sz="4400" b="1" dirty="0">
                <a:solidFill>
                  <a:srgbClr val="66FF33"/>
                </a:solidFill>
                <a:latin typeface="Arial Narrow" pitchFamily="42" charset="0"/>
                <a:cs typeface="Traditional Arabic" pitchFamily="10" charset="-78"/>
              </a:rPr>
              <a:t>Aim:</a:t>
            </a:r>
            <a:r>
              <a:rPr lang="en-US" sz="4400" b="1" dirty="0">
                <a:latin typeface="Arial Narrow" pitchFamily="42" charset="0"/>
                <a:cs typeface="Traditional Arabic" pitchFamily="10" charset="-78"/>
              </a:rPr>
              <a:t> </a:t>
            </a:r>
          </a:p>
          <a:p>
            <a:pPr algn="l" rtl="0"/>
            <a:r>
              <a:rPr lang="en-US" sz="4000" dirty="0">
                <a:latin typeface="Arial Narrow" pitchFamily="42" charset="0"/>
                <a:cs typeface="Traditional Arabic" pitchFamily="10" charset="-78"/>
              </a:rPr>
              <a:t>1.	Nature &amp; severity of bleeding</a:t>
            </a:r>
          </a:p>
          <a:p>
            <a:pPr algn="l" rtl="0"/>
            <a:r>
              <a:rPr lang="en-US" sz="4000" dirty="0">
                <a:latin typeface="Arial Narrow" pitchFamily="42" charset="0"/>
                <a:cs typeface="Traditional Arabic" pitchFamily="10" charset="-78"/>
              </a:rPr>
              <a:t>2.	Exclusion of organic causes</a:t>
            </a:r>
          </a:p>
          <a:p>
            <a:pPr algn="l" rtl="0"/>
            <a:r>
              <a:rPr lang="en-US" sz="4000" dirty="0">
                <a:latin typeface="Arial Narrow" pitchFamily="42" charset="0"/>
                <a:cs typeface="Traditional Arabic" pitchFamily="10" charset="-78"/>
              </a:rPr>
              <a:t>3.	</a:t>
            </a:r>
            <a:r>
              <a:rPr lang="en-US" sz="4000" dirty="0" err="1">
                <a:latin typeface="Arial Narrow" pitchFamily="42" charset="0"/>
                <a:cs typeface="Traditional Arabic" pitchFamily="10" charset="-78"/>
              </a:rPr>
              <a:t>Ovulatory</a:t>
            </a:r>
            <a:r>
              <a:rPr lang="en-US" sz="4000" dirty="0">
                <a:latin typeface="Arial Narrow" pitchFamily="42" charset="0"/>
                <a:cs typeface="Traditional Arabic" pitchFamily="10" charset="-78"/>
              </a:rPr>
              <a:t> or </a:t>
            </a:r>
            <a:r>
              <a:rPr lang="en-US" sz="4000" dirty="0" err="1">
                <a:latin typeface="Arial Narrow" pitchFamily="42" charset="0"/>
                <a:cs typeface="Traditional Arabic" pitchFamily="10" charset="-78"/>
              </a:rPr>
              <a:t>anovulatory</a:t>
            </a:r>
            <a:endParaRPr lang="en-US" sz="4000" dirty="0">
              <a:latin typeface="Arial Narrow" pitchFamily="42" charset="0"/>
              <a:cs typeface="Traditional Arabic" pitchFamily="10" charset="-78"/>
            </a:endParaRPr>
          </a:p>
          <a:p>
            <a:pPr algn="l" rtl="0"/>
            <a:r>
              <a:rPr lang="en-US" sz="4800" b="1" dirty="0">
                <a:solidFill>
                  <a:srgbClr val="66FF33"/>
                </a:solidFill>
                <a:latin typeface="Arial Narrow" pitchFamily="42" charset="0"/>
                <a:cs typeface="Traditional Arabic" pitchFamily="10" charset="-78"/>
              </a:rPr>
              <a:t>How</a:t>
            </a:r>
            <a:r>
              <a:rPr lang="en-US" sz="4800" b="1" dirty="0" smtClean="0">
                <a:solidFill>
                  <a:srgbClr val="66FF33"/>
                </a:solidFill>
                <a:latin typeface="Arial Narrow" pitchFamily="42" charset="0"/>
                <a:cs typeface="Traditional Arabic" pitchFamily="10" charset="-78"/>
              </a:rPr>
              <a:t>:</a:t>
            </a:r>
          </a:p>
          <a:p>
            <a:pPr algn="l" rtl="0"/>
            <a:r>
              <a:rPr lang="en-US" sz="4000" dirty="0" smtClean="0">
                <a:latin typeface="Arial Narrow" pitchFamily="42" charset="0"/>
                <a:cs typeface="Traditional Arabic" pitchFamily="10" charset="-78"/>
              </a:rPr>
              <a:t>History</a:t>
            </a:r>
          </a:p>
          <a:p>
            <a:pPr algn="l" rtl="0"/>
            <a:r>
              <a:rPr lang="en-US" sz="4000" dirty="0" smtClean="0">
                <a:latin typeface="Arial Narrow" pitchFamily="42" charset="0"/>
                <a:cs typeface="Traditional Arabic" pitchFamily="10" charset="-78"/>
              </a:rPr>
              <a:t>Examination</a:t>
            </a:r>
          </a:p>
          <a:p>
            <a:pPr algn="l" rtl="0"/>
            <a:r>
              <a:rPr lang="en-US" sz="4000" dirty="0" smtClean="0">
                <a:latin typeface="Arial Narrow" pitchFamily="42" charset="0"/>
                <a:cs typeface="Traditional Arabic" pitchFamily="10" charset="-78"/>
              </a:rPr>
              <a:t>Investigations</a:t>
            </a:r>
            <a:endParaRPr lang="en-US" sz="4000" dirty="0">
              <a:latin typeface="Arial Narrow" pitchFamily="42" charset="0"/>
              <a:cs typeface="Traditional Arabic" pitchFamily="10" charset="-78"/>
            </a:endParaRPr>
          </a:p>
        </p:txBody>
      </p:sp>
    </p:spTree>
  </p:cSld>
  <p:clrMapOvr>
    <a:masterClrMapping/>
  </p:clrMapOvr>
  <p:transition>
    <p:fade/>
  </p:transition>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1379</TotalTime>
  <Words>3931</Words>
  <Application>Microsoft Office PowerPoint</Application>
  <PresentationFormat>On-screen Show (4:3)</PresentationFormat>
  <Paragraphs>686</Paragraphs>
  <Slides>58</Slides>
  <Notes>20</Notes>
  <HiddenSlides>0</HiddenSlides>
  <MMClips>0</MMClips>
  <ScaleCrop>false</ScaleCrop>
  <HeadingPairs>
    <vt:vector size="4" baseType="variant">
      <vt:variant>
        <vt:lpstr>Theme</vt:lpstr>
      </vt:variant>
      <vt:variant>
        <vt:i4>2</vt:i4>
      </vt:variant>
      <vt:variant>
        <vt:lpstr>Slide Titles</vt:lpstr>
      </vt:variant>
      <vt:variant>
        <vt:i4>58</vt:i4>
      </vt:variant>
    </vt:vector>
  </HeadingPairs>
  <TitlesOfParts>
    <vt:vector size="60" baseType="lpstr">
      <vt:lpstr>Office Theme</vt:lpstr>
      <vt:lpstr>Paper</vt:lpstr>
      <vt:lpstr>Slide 1</vt:lpstr>
      <vt:lpstr>Case 1</vt:lpstr>
      <vt:lpstr>Case 2</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Evaluation </vt:lpstr>
      <vt:lpstr> </vt:lpstr>
      <vt:lpstr> </vt:lpstr>
      <vt:lpstr> </vt:lpstr>
      <vt:lpstr> </vt:lpstr>
      <vt:lpstr> </vt:lpstr>
      <vt:lpstr>Slide 28</vt:lpstr>
      <vt:lpstr>Slide 29</vt:lpstr>
      <vt:lpstr>Slide 30</vt:lpstr>
      <vt:lpstr>Slide 31</vt:lpstr>
      <vt:lpstr>Slide 32</vt:lpstr>
      <vt:lpstr>Slide 33</vt:lpstr>
      <vt:lpstr>Slide 34</vt:lpstr>
      <vt:lpstr>Hormonal treatment</vt:lpstr>
      <vt:lpstr>Hormonal treatment</vt:lpstr>
      <vt:lpstr>Hormonal treatment</vt:lpstr>
      <vt:lpstr>Slide 38</vt:lpstr>
      <vt:lpstr>Slide 39</vt:lpstr>
      <vt:lpstr>Slide 40</vt:lpstr>
      <vt:lpstr>Slide 41</vt:lpstr>
      <vt:lpstr>Slide 42</vt:lpstr>
      <vt:lpstr>Slide 43</vt:lpstr>
      <vt:lpstr>Slide 44</vt:lpstr>
      <vt:lpstr>Slide 45</vt:lpstr>
      <vt:lpstr>Case 1</vt:lpstr>
      <vt:lpstr>Physical Exam</vt:lpstr>
      <vt:lpstr>Differential Diagnosis</vt:lpstr>
      <vt:lpstr>Labs/studies?</vt:lpstr>
      <vt:lpstr>Labs</vt:lpstr>
      <vt:lpstr>Ultrasound</vt:lpstr>
      <vt:lpstr>Case 1 Working diagnosis: PCOS</vt:lpstr>
      <vt:lpstr>Case 2</vt:lpstr>
      <vt:lpstr>Physical Exam</vt:lpstr>
      <vt:lpstr>Labs</vt:lpstr>
      <vt:lpstr>Case 2 Diagnosis?</vt:lpstr>
      <vt:lpstr>Case 2: Diagnosis and  Management</vt:lpstr>
      <vt:lpstr>Slide 58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Abnormal Uterine Bleeding </dc:title>
  <dc:creator/>
  <cp:lastModifiedBy> Yasser Orief</cp:lastModifiedBy>
  <cp:revision>51</cp:revision>
  <dcterms:created xsi:type="dcterms:W3CDTF">2006-08-16T00:00:00Z</dcterms:created>
  <dcterms:modified xsi:type="dcterms:W3CDTF">2010-03-13T23:26:42Z</dcterms:modified>
</cp:coreProperties>
</file>