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95" r:id="rId3"/>
    <p:sldId id="404" r:id="rId4"/>
    <p:sldId id="436" r:id="rId5"/>
    <p:sldId id="437" r:id="rId6"/>
    <p:sldId id="400" r:id="rId7"/>
    <p:sldId id="396" r:id="rId8"/>
    <p:sldId id="413" r:id="rId9"/>
    <p:sldId id="412" r:id="rId10"/>
    <p:sldId id="414" r:id="rId11"/>
    <p:sldId id="419" r:id="rId12"/>
    <p:sldId id="417" r:id="rId13"/>
    <p:sldId id="418" r:id="rId14"/>
    <p:sldId id="415" r:id="rId15"/>
    <p:sldId id="420" r:id="rId16"/>
    <p:sldId id="422" r:id="rId17"/>
    <p:sldId id="440" r:id="rId18"/>
    <p:sldId id="441" r:id="rId19"/>
    <p:sldId id="423" r:id="rId20"/>
    <p:sldId id="444" r:id="rId21"/>
    <p:sldId id="425" r:id="rId22"/>
    <p:sldId id="449" r:id="rId23"/>
    <p:sldId id="446" r:id="rId24"/>
    <p:sldId id="427" r:id="rId25"/>
    <p:sldId id="428" r:id="rId26"/>
    <p:sldId id="450" r:id="rId27"/>
    <p:sldId id="451" r:id="rId28"/>
    <p:sldId id="452" r:id="rId29"/>
    <p:sldId id="453" r:id="rId30"/>
    <p:sldId id="454" r:id="rId31"/>
    <p:sldId id="455" r:id="rId32"/>
    <p:sldId id="456" r:id="rId33"/>
    <p:sldId id="457" r:id="rId34"/>
    <p:sldId id="459" r:id="rId35"/>
    <p:sldId id="458" r:id="rId36"/>
    <p:sldId id="337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82975" autoAdjust="0"/>
  </p:normalViewPr>
  <p:slideViewPr>
    <p:cSldViewPr>
      <p:cViewPr varScale="1">
        <p:scale>
          <a:sx n="60" d="100"/>
          <a:sy n="60" d="100"/>
        </p:scale>
        <p:origin x="-8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4B91AB-C77B-4576-A2CD-4FC7280AB44E}" type="datetimeFigureOut">
              <a:rPr lang="en-US"/>
              <a:pPr>
                <a:defRPr/>
              </a:pPr>
              <a:t>29-Nov-12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A1E4833-61D4-4C04-B80B-5D35EAA26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dirty="0" smtClean="0"/>
              <a:t>As the embryo advances in the development, after 5-6 days it becomes a </a:t>
            </a:r>
            <a:r>
              <a:rPr lang="en-GB" sz="1200" dirty="0" err="1" smtClean="0"/>
              <a:t>blastocyst</a:t>
            </a:r>
            <a:r>
              <a:rPr lang="en-GB" sz="1200" dirty="0" smtClean="0"/>
              <a:t>. The </a:t>
            </a:r>
            <a:r>
              <a:rPr lang="en-GB" sz="1200" dirty="0" err="1" smtClean="0"/>
              <a:t>blastocyst</a:t>
            </a:r>
            <a:r>
              <a:rPr lang="en-GB" sz="1200" dirty="0" smtClean="0"/>
              <a:t> has an outer thin layer of cells which will later form the placenta, and an inner cell mass which will develop into the </a:t>
            </a:r>
            <a:r>
              <a:rPr lang="en-GB" sz="1200" dirty="0" err="1" smtClean="0"/>
              <a:t>fetus</a:t>
            </a:r>
            <a:r>
              <a:rPr lang="en-GB" sz="1200" dirty="0" smtClean="0"/>
              <a:t>. A </a:t>
            </a:r>
            <a:r>
              <a:rPr lang="en-GB" sz="1200" dirty="0" err="1" smtClean="0"/>
              <a:t>blastocyst</a:t>
            </a:r>
            <a:r>
              <a:rPr lang="en-GB" sz="1200" dirty="0" smtClean="0"/>
              <a:t> has about 120 cells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dirty="0" smtClean="0"/>
              <a:t>Theoretically, a very small drop (~5 </a:t>
            </a:r>
            <a:r>
              <a:rPr lang="en-US" sz="1200" dirty="0" err="1" smtClean="0"/>
              <a:t>nL</a:t>
            </a:r>
            <a:r>
              <a:rPr lang="en-US" sz="1200" dirty="0" smtClean="0"/>
              <a:t>) of pure water should vitrify, if cooled very rapidly [53]. In the presence of impurities or a temperature above the glass transition temperature (-140 °C), ice nucleation is likely to occur. Ice nucleation is a critical event and must be avoided since a single nucleation event in the liquid material before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is reached will trigger crystallization of the specimen [54]. </a:t>
            </a:r>
          </a:p>
          <a:p>
            <a:r>
              <a:rPr lang="en-US" sz="1200" dirty="0" smtClean="0"/>
              <a:t>In order to achieve the maximal freezing rates, current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loading devices hold a </a:t>
            </a:r>
          </a:p>
          <a:p>
            <a:r>
              <a:rPr lang="en-US" sz="1200" dirty="0" smtClean="0"/>
              <a:t>minimal volume of solution such as the EM grid, </a:t>
            </a:r>
            <a:r>
              <a:rPr lang="en-US" sz="1200" dirty="0" err="1" smtClean="0"/>
              <a:t>cryoloop</a:t>
            </a:r>
            <a:r>
              <a:rPr lang="en-US" sz="1200" dirty="0" smtClean="0"/>
              <a:t>™, </a:t>
            </a:r>
            <a:r>
              <a:rPr lang="en-US" sz="1200" dirty="0" err="1" smtClean="0"/>
              <a:t>cryotip</a:t>
            </a:r>
            <a:r>
              <a:rPr lang="en-US" sz="1200" dirty="0" smtClean="0"/>
              <a:t>™, and </a:t>
            </a:r>
            <a:r>
              <a:rPr lang="en-US" sz="1200" dirty="0" err="1" smtClean="0"/>
              <a:t>Cryo</a:t>
            </a:r>
            <a:r>
              <a:rPr lang="en-US" sz="1200" dirty="0" smtClean="0"/>
              <a:t>-leaf™ high </a:t>
            </a:r>
          </a:p>
          <a:p>
            <a:r>
              <a:rPr lang="en-US" sz="1200" dirty="0" smtClean="0"/>
              <a:t>security straws.  </a:t>
            </a:r>
          </a:p>
          <a:p>
            <a:r>
              <a:rPr lang="en-US" sz="1200" dirty="0" smtClean="0"/>
              <a:t>Currently most acceptable target in designing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loading devices for </a:t>
            </a:r>
            <a:r>
              <a:rPr lang="en-US" sz="1200" dirty="0" err="1" smtClean="0"/>
              <a:t>oocytes</a:t>
            </a:r>
            <a:r>
              <a:rPr lang="en-US" sz="1200" dirty="0" smtClean="0"/>
              <a:t> or </a:t>
            </a:r>
          </a:p>
          <a:p>
            <a:r>
              <a:rPr lang="en-US" sz="1200" dirty="0" smtClean="0"/>
              <a:t>embryos is to use a small volume (&lt;1 </a:t>
            </a:r>
            <a:r>
              <a:rPr lang="en-US" sz="1200" dirty="0" err="1" smtClean="0"/>
              <a:t>μl</a:t>
            </a:r>
            <a:r>
              <a:rPr lang="en-US" sz="1200" dirty="0" smtClean="0"/>
              <a:t>) of high-concentration </a:t>
            </a:r>
            <a:r>
              <a:rPr lang="en-US" sz="1200" dirty="0" err="1" smtClean="0"/>
              <a:t>cryoprotectant</a:t>
            </a:r>
            <a:r>
              <a:rPr lang="en-US" sz="1200" dirty="0" smtClean="0"/>
              <a:t> (~30%), and very </a:t>
            </a:r>
          </a:p>
          <a:p>
            <a:r>
              <a:rPr lang="en-US" sz="1200" dirty="0" smtClean="0"/>
              <a:t>rapid freezing rates of 15,000 to 30,000°C/min [55]. </a:t>
            </a:r>
          </a:p>
          <a:p>
            <a:pPr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sz="1200" b="1" dirty="0" smtClean="0"/>
          </a:p>
          <a:p>
            <a:r>
              <a:rPr lang="en-US" sz="1200" dirty="0" smtClean="0"/>
              <a:t>A high freezing rate is crucial to achieving proper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and survival. This can be achieved </a:t>
            </a:r>
          </a:p>
          <a:p>
            <a:r>
              <a:rPr lang="en-US" sz="1200" dirty="0" smtClean="0"/>
              <a:t>via direct contact between the sample and liquid nitrogen or indirect contact if the sample is </a:t>
            </a:r>
          </a:p>
          <a:p>
            <a:r>
              <a:rPr lang="en-US" sz="1200" dirty="0" smtClean="0"/>
              <a:t>contained in a closed carrier. </a:t>
            </a:r>
            <a:r>
              <a:rPr lang="en-US" sz="1200" b="1" dirty="0" smtClean="0"/>
              <a:t> </a:t>
            </a:r>
          </a:p>
          <a:p>
            <a:r>
              <a:rPr lang="en-US" sz="1200" i="1" dirty="0" smtClean="0"/>
              <a:t>Direct contact </a:t>
            </a:r>
            <a:r>
              <a:rPr lang="en-US" sz="1200" i="1" dirty="0" err="1" smtClean="0"/>
              <a:t>vitrification</a:t>
            </a:r>
            <a:r>
              <a:rPr lang="en-US" sz="1200" i="1" dirty="0" smtClean="0"/>
              <a:t> </a:t>
            </a:r>
          </a:p>
          <a:p>
            <a:r>
              <a:rPr lang="en-US" sz="1200" dirty="0" smtClean="0"/>
              <a:t> In this method, a high freezing rate is achieved by avoiding any delay that may be caused by the </a:t>
            </a:r>
          </a:p>
          <a:p>
            <a:r>
              <a:rPr lang="en-US" sz="1200" dirty="0" smtClean="0"/>
              <a:t>carrier walls. This method was considered the gold standard for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until concerns about </a:t>
            </a:r>
          </a:p>
          <a:p>
            <a:r>
              <a:rPr lang="en-US" sz="1200" dirty="0" smtClean="0"/>
              <a:t>liquid nitrogen contamination led researchers to develop closed systems [56, 57]. The EM grid is </a:t>
            </a:r>
          </a:p>
          <a:p>
            <a:r>
              <a:rPr lang="en-US" sz="1200" dirty="0" smtClean="0"/>
              <a:t>an example of an old open method. </a:t>
            </a:r>
            <a:r>
              <a:rPr lang="en-US" sz="1200" b="1" dirty="0" smtClean="0"/>
              <a:t> </a:t>
            </a:r>
          </a:p>
          <a:p>
            <a:r>
              <a:rPr lang="en-US" sz="1200" i="1" dirty="0" smtClean="0"/>
              <a:t>Closed system </a:t>
            </a:r>
            <a:r>
              <a:rPr lang="en-US" sz="1200" i="1" dirty="0" err="1" smtClean="0"/>
              <a:t>vitrification</a:t>
            </a:r>
            <a:r>
              <a:rPr lang="en-US" sz="1200" i="1" dirty="0" smtClean="0"/>
              <a:t>  </a:t>
            </a:r>
          </a:p>
          <a:p>
            <a:r>
              <a:rPr lang="en-US" sz="1200" dirty="0" smtClean="0"/>
              <a:t>In a closed system, the specimen is not allowed to directly come in contact with the liquid </a:t>
            </a:r>
          </a:p>
          <a:p>
            <a:r>
              <a:rPr lang="en-US" sz="1200" dirty="0" smtClean="0"/>
              <a:t>nitrogen. Therefore, a carrier is required to deliver the maximum heat transfer rate to the </a:t>
            </a:r>
          </a:p>
          <a:p>
            <a:r>
              <a:rPr lang="en-US" sz="1200" dirty="0" smtClean="0"/>
              <a:t>contained specimen. Closed containers try to achieve this minimal impedance of heat transfer by </a:t>
            </a:r>
          </a:p>
          <a:p>
            <a:r>
              <a:rPr lang="en-US" sz="1200" dirty="0" smtClean="0"/>
              <a:t>design (being ultrathin, containing </a:t>
            </a:r>
            <a:r>
              <a:rPr lang="en-US" sz="1200" dirty="0" err="1" smtClean="0"/>
              <a:t>microvolumes</a:t>
            </a:r>
            <a:r>
              <a:rPr lang="en-US" sz="1200" dirty="0" smtClean="0"/>
              <a:t>) and by material selection. The most recent developments in the closed systems are the </a:t>
            </a:r>
            <a:r>
              <a:rPr lang="en-US" sz="1200" dirty="0" err="1" smtClean="0"/>
              <a:t>CryoTip</a:t>
            </a:r>
            <a:r>
              <a:rPr lang="en-US" sz="1200" dirty="0" smtClean="0"/>
              <a:t> ™ and </a:t>
            </a:r>
            <a:r>
              <a:rPr lang="en-US" sz="1200" dirty="0" err="1" smtClean="0"/>
              <a:t>Cryo</a:t>
            </a:r>
            <a:r>
              <a:rPr lang="en-US" sz="1200" dirty="0" smtClean="0"/>
              <a:t>-leaf™ the high security straws </a:t>
            </a:r>
          </a:p>
          <a:p>
            <a:r>
              <a:rPr lang="en-US" sz="1200" dirty="0" smtClean="0"/>
              <a:t>(HSS).</a:t>
            </a:r>
            <a:r>
              <a:rPr lang="en-US" sz="1200" i="1" dirty="0" smtClean="0"/>
              <a:t> </a:t>
            </a:r>
          </a:p>
          <a:p>
            <a:r>
              <a:rPr lang="en-US" sz="1200" dirty="0" smtClean="0"/>
              <a:t>Cut standard straws hold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in a 0.75μl chamber</a:t>
            </a:r>
            <a:r>
              <a:rPr lang="en-US" sz="1200" b="1" dirty="0" smtClean="0"/>
              <a:t> with a freezing rate of 15,000°C/min if </a:t>
            </a:r>
          </a:p>
          <a:p>
            <a:r>
              <a:rPr lang="en-US" sz="1200" dirty="0" smtClean="0"/>
              <a:t>open and 600°C/min if closed. </a:t>
            </a:r>
            <a:r>
              <a:rPr lang="en-US" sz="1200" dirty="0" err="1" smtClean="0"/>
              <a:t>Isachenko</a:t>
            </a:r>
            <a:r>
              <a:rPr lang="en-US" sz="1200" dirty="0" smtClean="0"/>
              <a:t> </a:t>
            </a:r>
            <a:r>
              <a:rPr lang="en-US" sz="1200" i="1" dirty="0" smtClean="0"/>
              <a:t>et al [58] did not report any difference in the survival </a:t>
            </a:r>
          </a:p>
          <a:p>
            <a:r>
              <a:rPr lang="en-US" sz="1200" dirty="0" smtClean="0"/>
              <a:t>rate of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vitrified in the open or closed system. This demonstrates that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can </a:t>
            </a:r>
          </a:p>
          <a:p>
            <a:r>
              <a:rPr lang="en-US" sz="1200" dirty="0" smtClean="0"/>
              <a:t>occur at a lower-than-expected freezing rate. </a:t>
            </a:r>
          </a:p>
          <a:p>
            <a:r>
              <a:rPr lang="en-US" sz="1200" dirty="0" smtClean="0"/>
              <a:t>An alternative way to increase the freezing rate is to decrease the temperature of the liquid </a:t>
            </a:r>
          </a:p>
          <a:p>
            <a:r>
              <a:rPr lang="en-US" sz="1200" dirty="0" smtClean="0"/>
              <a:t>nitrogen. This increases the freezing through two mechanisms: (1) the wider difference in </a:t>
            </a:r>
          </a:p>
          <a:p>
            <a:r>
              <a:rPr lang="en-US" sz="1200" dirty="0" smtClean="0"/>
              <a:t>temperature leads to more rapid transfer and (2) it minimizes the chances of insulating gas </a:t>
            </a:r>
          </a:p>
          <a:p>
            <a:r>
              <a:rPr lang="en-US" sz="1200" dirty="0" smtClean="0"/>
              <a:t>bubble formation. Two mechanisms have been described to decrease the nitrogen temperature:  </a:t>
            </a:r>
          </a:p>
          <a:p>
            <a:r>
              <a:rPr lang="en-US" sz="1200" dirty="0" smtClean="0"/>
              <a:t>1.  Vacuum application over the liquid nitrogen would decrease the liquid nitrogen </a:t>
            </a:r>
          </a:p>
          <a:p>
            <a:r>
              <a:rPr lang="en-US" sz="1200" dirty="0" smtClean="0"/>
              <a:t>temperature to range between -200°C to -210°C as a result of elimination of heating and </a:t>
            </a:r>
          </a:p>
          <a:p>
            <a:r>
              <a:rPr lang="en-US" sz="1200" dirty="0" smtClean="0"/>
              <a:t>evaporation at the liquid /gas interface [54, 59-61].  </a:t>
            </a:r>
          </a:p>
          <a:p>
            <a:r>
              <a:rPr lang="en-US" sz="1200" dirty="0" smtClean="0"/>
              <a:t>2.  Nitrogen slush with a temperature of -210° C is less likely to evaporate on contact with </a:t>
            </a:r>
          </a:p>
          <a:p>
            <a:r>
              <a:rPr lang="en-US" sz="1200" dirty="0" smtClean="0"/>
              <a:t>the specimen compared to liquid nitrogen, [62].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dirty="0" smtClean="0"/>
              <a:t>Proper warming is as important as rapid freezing to achieve proper </a:t>
            </a:r>
            <a:r>
              <a:rPr lang="en-US" sz="1200" dirty="0" err="1" smtClean="0"/>
              <a:t>vitrification-devitrification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[54]. This is usually done with the immediate transfer of the sample to a pre-warmed (37° C) </a:t>
            </a:r>
          </a:p>
          <a:p>
            <a:r>
              <a:rPr lang="en-US" sz="1200" dirty="0" smtClean="0"/>
              <a:t>environment while making sure this temperature is immediately available to the sample. This can </a:t>
            </a:r>
          </a:p>
          <a:p>
            <a:r>
              <a:rPr lang="en-US" sz="1200" dirty="0" smtClean="0"/>
              <a:t>be done in open methods by mixing the sample in pre-warmed media or in closed methods by </a:t>
            </a:r>
          </a:p>
          <a:p>
            <a:r>
              <a:rPr lang="en-US" sz="1200" dirty="0" smtClean="0"/>
              <a:t>plunging the sample</a:t>
            </a:r>
            <a:r>
              <a:rPr lang="en-US" sz="1200" b="1" dirty="0" smtClean="0"/>
              <a:t> in its loading device into a warm water bath. The heating rate will be </a:t>
            </a:r>
          </a:p>
          <a:p>
            <a:r>
              <a:rPr lang="en-US" sz="1200" dirty="0" smtClean="0"/>
              <a:t>controlled by the same factors that control the freezing rate.</a:t>
            </a:r>
            <a:r>
              <a:rPr lang="en-US" sz="1200" b="1" dirty="0" smtClean="0"/>
              <a:t> </a:t>
            </a:r>
          </a:p>
          <a:p>
            <a:r>
              <a:rPr lang="en-US" sz="1200" dirty="0" smtClean="0"/>
              <a:t>Because dilution of the </a:t>
            </a:r>
            <a:r>
              <a:rPr lang="en-US" sz="1200" dirty="0" err="1" smtClean="0"/>
              <a:t>cryoprotectants</a:t>
            </a:r>
            <a:r>
              <a:rPr lang="en-US" sz="1200" dirty="0" smtClean="0"/>
              <a:t> and re-expansion of the </a:t>
            </a:r>
            <a:r>
              <a:rPr lang="en-US" sz="1200" dirty="0" err="1" smtClean="0"/>
              <a:t>blastocoele</a:t>
            </a:r>
            <a:r>
              <a:rPr lang="en-US" sz="1200" dirty="0" smtClean="0"/>
              <a:t> occur during the </a:t>
            </a:r>
          </a:p>
          <a:p>
            <a:r>
              <a:rPr lang="en-US" sz="1200" dirty="0" smtClean="0"/>
              <a:t>warming process, it is necessary to perform the process using a series of media with gradually </a:t>
            </a:r>
          </a:p>
          <a:p>
            <a:r>
              <a:rPr lang="en-US" sz="1200" dirty="0" smtClean="0"/>
              <a:t>decreasing osmotic pressure in an effort to reduce osmotic shock [21]. One commonly used </a:t>
            </a:r>
          </a:p>
          <a:p>
            <a:r>
              <a:rPr lang="en-US" sz="1200" dirty="0" smtClean="0"/>
              <a:t>warming protocol uses three steps, beginning with 0.3 mol/L sucrose in base medium, followed </a:t>
            </a:r>
          </a:p>
          <a:p>
            <a:r>
              <a:rPr lang="en-US" sz="1200" dirty="0" smtClean="0"/>
              <a:t>by transfer to 0.2 mol/L sucrose in base medium, and finally to a solution containing only base </a:t>
            </a:r>
          </a:p>
          <a:p>
            <a:r>
              <a:rPr lang="en-US" sz="1200" dirty="0" smtClean="0"/>
              <a:t>medium [41].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b="1" dirty="0" smtClean="0"/>
              <a:t>Operator factors </a:t>
            </a:r>
          </a:p>
          <a:p>
            <a:r>
              <a:rPr lang="en-US" sz="1200" dirty="0" smtClean="0"/>
              <a:t>The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outcome is highly operator dependent, and it requires a totally different skill set </a:t>
            </a:r>
          </a:p>
          <a:p>
            <a:r>
              <a:rPr lang="en-US" sz="1200" dirty="0" smtClean="0"/>
              <a:t>than is needed with slow freezing. The embryologist should be rapidly handling the embryos in </a:t>
            </a:r>
          </a:p>
          <a:p>
            <a:r>
              <a:rPr lang="en-US" sz="1200" dirty="0" smtClean="0"/>
              <a:t>micro-volumes of highly viscous media. Also, because there are a variety of loading devices </a:t>
            </a:r>
          </a:p>
          <a:p>
            <a:r>
              <a:rPr lang="en-US" sz="1200" dirty="0" smtClean="0"/>
              <a:t>available, specific training on the use and storage of a certain device and standardization of </a:t>
            </a:r>
          </a:p>
          <a:p>
            <a:r>
              <a:rPr lang="en-US" sz="1200" dirty="0" smtClean="0"/>
              <a:t>quality control procedures is mandatory. The embryologist should be well oriented to the </a:t>
            </a:r>
          </a:p>
          <a:p>
            <a:r>
              <a:rPr lang="en-US" sz="1200" dirty="0" smtClean="0"/>
              <a:t>different critical procedural details that can affect the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outcome. Those details can be </a:t>
            </a:r>
          </a:p>
          <a:p>
            <a:r>
              <a:rPr lang="en-US" sz="1200" dirty="0" smtClean="0"/>
              <a:t>summarized as follows: </a:t>
            </a:r>
          </a:p>
          <a:p>
            <a:r>
              <a:rPr lang="en-US" sz="1200" dirty="0" smtClean="0"/>
              <a:t>1.  The types and concentrations of </a:t>
            </a:r>
            <a:r>
              <a:rPr lang="en-US" sz="1200" dirty="0" err="1" smtClean="0"/>
              <a:t>cryoprotectants</a:t>
            </a:r>
            <a:r>
              <a:rPr lang="en-US" sz="1200" dirty="0" smtClean="0"/>
              <a:t> used and their toxicity threshold </a:t>
            </a:r>
          </a:p>
          <a:p>
            <a:r>
              <a:rPr lang="en-US" sz="1200" dirty="0" smtClean="0"/>
              <a:t>2.  The temperature of the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solution at exposure </a:t>
            </a:r>
          </a:p>
          <a:p>
            <a:pPr marL="228600" indent="-228600">
              <a:buAutoNum type="arabicPeriod" startAt="3"/>
            </a:pPr>
            <a:r>
              <a:rPr lang="en-US" sz="1200" dirty="0" smtClean="0"/>
              <a:t>Avoidance of media mixing in multi-step protocols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 The duration of exposure to the final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cryoprotectants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before plunging into LN2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 The rapid loading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 Sealing in a closed system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 System validation (loading, sealing, storage) </a:t>
            </a:r>
            <a:endParaRPr lang="en-US" sz="1200" dirty="0" smtClean="0"/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perspectives 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Researchers are currently studying different methods to improve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outcome by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manipulating the essential factors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Cryoprotectants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concentrations, constituents, freezing rate,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warming).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embryos has shown to be successful at low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cryoprotectant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concentration and increased rate of freezing. [63]. 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Simultaneously, non traditional tools such as the effect of high hydrostatic pressure (HHP) in the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pre-treatment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oocytes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embryos, including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blastocysts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improve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outcomes is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investigation. Research has shown that HHP leads to the production of heat shock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proteins in mammalian cells [64], which could potentially provide enough cellular protection to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maintain homeostasis and even improve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cryoprotection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[65].  The types and amount of such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proteins synthesized in the stressed cells depend on the intensity and type of the heat shock as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 as on the stressed cell type and state.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Recent studies have reported promising results when applying HHP prior to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</a:p>
          <a:p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murine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blastocysts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mature porcine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oocytes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boar semen [39, 66-69]. For example, applying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hydrostatic pressure of 60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MegaPascals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MPa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for 30 minutes then allowing four to five minutes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significantly improved the survival and hatching rates of vitrified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murine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blastocysts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[68].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pressure level, pressure duration, temperature at time of pressurizing, and recovery time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important parameters that need to be properly identified for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oocytes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embryos,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blastocysts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different species [69]. However, further studies would be required to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fully understand and control this phenomenon as well as to standardize its use. The use of high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hydrostatic pressure before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vitrification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still under investigation. 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Multiple pregnancy is the main source of obstetric and </a:t>
            </a:r>
            <a:r>
              <a:rPr lang="en-US" sz="1200" dirty="0" err="1" smtClean="0"/>
              <a:t>perinatal</a:t>
            </a:r>
            <a:r>
              <a:rPr lang="en-US" sz="1200" dirty="0" smtClean="0"/>
              <a:t> morbidity associated with ART. The transfer of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allowed one or two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to be transferred </a:t>
            </a:r>
          </a:p>
          <a:p>
            <a:r>
              <a:rPr lang="en-US" sz="1200" dirty="0" smtClean="0"/>
              <a:t>with high implantation potential, while minimizing the risks of multiple pregnancies. Single </a:t>
            </a:r>
            <a:r>
              <a:rPr lang="en-US" sz="1200" dirty="0" err="1" smtClean="0"/>
              <a:t>blastocyst</a:t>
            </a:r>
            <a:r>
              <a:rPr lang="en-US" sz="1200" dirty="0" smtClean="0"/>
              <a:t> transfer completely avoids </a:t>
            </a:r>
            <a:r>
              <a:rPr lang="en-US" sz="1200" dirty="0" err="1" smtClean="0"/>
              <a:t>dizigotic</a:t>
            </a:r>
            <a:r>
              <a:rPr lang="en-US" sz="1200" dirty="0" smtClean="0"/>
              <a:t> twin pregnancy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Part of the problem is a </a:t>
            </a:r>
            <a:r>
              <a:rPr lang="en-US" sz="1200" b="1" i="1" dirty="0" smtClean="0">
                <a:solidFill>
                  <a:srgbClr val="FFFF00"/>
                </a:solidFill>
              </a:rPr>
              <a:t>lack of well-controlled clinical trials</a:t>
            </a:r>
            <a:r>
              <a:rPr lang="en-US" sz="1200" dirty="0" smtClean="0"/>
              <a:t>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In  a  study  by  </a:t>
            </a:r>
            <a:r>
              <a:rPr lang="en-US" sz="1200" dirty="0" err="1" smtClean="0"/>
              <a:t>Vanderzwalmen</a:t>
            </a:r>
            <a:r>
              <a:rPr lang="en-US" sz="1200" dirty="0" smtClean="0"/>
              <a:t>  </a:t>
            </a:r>
            <a:r>
              <a:rPr lang="en-US" sz="1200" i="1" dirty="0" smtClean="0"/>
              <a:t>et  al  [30],  vitrified 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that originated from a cohort of early embryos with less than 30% fragmentation and had survival, implantation and ongoing pregnancy rates of 73%, 32% and 19%, respectively. In contrast, when the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came from embryos with 30-50% fragmentation and/or unequally sized  </a:t>
            </a:r>
            <a:r>
              <a:rPr lang="en-US" sz="1200" dirty="0" err="1" smtClean="0"/>
              <a:t>blastomeres</a:t>
            </a:r>
            <a:r>
              <a:rPr lang="en-US" sz="1200" dirty="0" smtClean="0"/>
              <a:t>,  these  rates  decreased  to  38%,  9%  and  6%,  respectively. </a:t>
            </a:r>
          </a:p>
          <a:p>
            <a:r>
              <a:rPr lang="en-US" sz="1200" dirty="0" smtClean="0"/>
              <a:t> These  findings highlight  the  importance  of  following  the day-by-day development of each embryo  so  that  the outcome of </a:t>
            </a:r>
            <a:r>
              <a:rPr lang="en-US" sz="1200" dirty="0" err="1" smtClean="0"/>
              <a:t>blastocyst</a:t>
            </a:r>
            <a:r>
              <a:rPr lang="en-US" sz="1200" dirty="0" smtClean="0"/>
              <a:t>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and later transfer can be predicted.</a:t>
            </a:r>
            <a:r>
              <a:rPr lang="en-US" sz="1200" b="1" dirty="0" smtClean="0"/>
              <a:t> 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dirty="0" smtClean="0"/>
              <a:t>Table 2 summarizes the different studies that have compared day-5 with day-6 </a:t>
            </a:r>
            <a:r>
              <a:rPr lang="en-US" sz="1200" dirty="0" err="1" smtClean="0"/>
              <a:t>blastocyst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cryopreservation. </a:t>
            </a:r>
          </a:p>
          <a:p>
            <a:r>
              <a:rPr lang="en-US" sz="1200" dirty="0" smtClean="0"/>
              <a:t>In different clinical studies, day-5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were generally associated with better outcomes </a:t>
            </a:r>
          </a:p>
          <a:p>
            <a:r>
              <a:rPr lang="en-US" sz="1200" dirty="0" smtClean="0"/>
              <a:t>following cryopreservation by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than day-6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. </a:t>
            </a:r>
            <a:r>
              <a:rPr lang="en-US" sz="1200" dirty="0" err="1" smtClean="0"/>
              <a:t>Mukaida</a:t>
            </a:r>
            <a:r>
              <a:rPr lang="en-US" sz="1200" dirty="0" smtClean="0"/>
              <a:t> </a:t>
            </a:r>
            <a:r>
              <a:rPr lang="en-US" sz="1200" i="1" dirty="0" smtClean="0"/>
              <a:t>et al  and </a:t>
            </a:r>
            <a:r>
              <a:rPr lang="en-US" sz="1200" i="1" dirty="0" err="1" smtClean="0"/>
              <a:t>Veeck</a:t>
            </a:r>
            <a:r>
              <a:rPr lang="en-US" sz="1200" i="1" dirty="0" smtClean="0"/>
              <a:t> et </a:t>
            </a:r>
          </a:p>
          <a:p>
            <a:r>
              <a:rPr lang="en-US" sz="1200" i="1" dirty="0" smtClean="0"/>
              <a:t>al reported superior survival rates with </a:t>
            </a:r>
            <a:r>
              <a:rPr lang="en-US" sz="1200" i="1" dirty="0" err="1" smtClean="0"/>
              <a:t>blastocysts</a:t>
            </a:r>
            <a:r>
              <a:rPr lang="en-US" sz="1200" i="1" dirty="0" smtClean="0"/>
              <a:t> vitrified on day 5 compared with those </a:t>
            </a:r>
          </a:p>
          <a:p>
            <a:r>
              <a:rPr lang="en-US" sz="1200" dirty="0" smtClean="0"/>
              <a:t>vitrified on day 6 [9, 35].  In a study with 41 vitrified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, </a:t>
            </a:r>
            <a:r>
              <a:rPr lang="en-US" sz="1200" dirty="0" err="1" smtClean="0"/>
              <a:t>Stehlik</a:t>
            </a:r>
            <a:r>
              <a:rPr lang="en-US" sz="1200" dirty="0" smtClean="0"/>
              <a:t> </a:t>
            </a:r>
            <a:r>
              <a:rPr lang="en-US" sz="1200" i="1" dirty="0" smtClean="0"/>
              <a:t>et al  [12] reported a </a:t>
            </a:r>
          </a:p>
          <a:p>
            <a:r>
              <a:rPr lang="en-US" sz="1200" dirty="0" smtClean="0"/>
              <a:t>pregnancy rate of 50% using vitrified day-5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, compared with a 33% pregnancy rate </a:t>
            </a:r>
          </a:p>
          <a:p>
            <a:r>
              <a:rPr lang="en-US" sz="1200" dirty="0" smtClean="0"/>
              <a:t>using day-6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. Liebermann and Tucker  [13] found that implantation and pregnancy </a:t>
            </a:r>
          </a:p>
          <a:p>
            <a:r>
              <a:rPr lang="en-US" sz="1200" dirty="0" smtClean="0"/>
              <a:t>rates were significantly higher after the transfer of day-5 vitrified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than after transfer with day-6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. However, they did not find a statistically significant difference in </a:t>
            </a:r>
          </a:p>
          <a:p>
            <a:r>
              <a:rPr lang="en-US" sz="1200" dirty="0" smtClean="0"/>
              <a:t>survival rates between the two groups. The results of slow cryopreservation of day-5 versus day-</a:t>
            </a:r>
          </a:p>
          <a:p>
            <a:r>
              <a:rPr lang="en-US" sz="1200" dirty="0" smtClean="0"/>
              <a:t>6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were similar, although no statistical significance between the two groups was </a:t>
            </a:r>
          </a:p>
          <a:p>
            <a:r>
              <a:rPr lang="en-US" sz="1200" dirty="0" smtClean="0"/>
              <a:t>reached. </a:t>
            </a:r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The superior outcomes associated with vitrified day-5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may be related to the fact that many of the day-6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were delayed in development, suggesting that they were of inferior quality. In the case of expanded good quality day 6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, damage could still be explained </a:t>
            </a:r>
          </a:p>
          <a:p>
            <a:r>
              <a:rPr lang="en-US" sz="1200" dirty="0" smtClean="0"/>
              <a:t>by an increase in number of </a:t>
            </a:r>
            <a:r>
              <a:rPr lang="en-US" sz="1200" dirty="0" err="1" smtClean="0"/>
              <a:t>blastomeres</a:t>
            </a:r>
            <a:r>
              <a:rPr lang="en-US" sz="1200" dirty="0" smtClean="0"/>
              <a:t>, increase in their metabolic activity and an increase in </a:t>
            </a:r>
          </a:p>
          <a:p>
            <a:r>
              <a:rPr lang="en-US" sz="1200" dirty="0" err="1" smtClean="0"/>
              <a:t>blastocoele</a:t>
            </a:r>
            <a:r>
              <a:rPr lang="en-US" sz="1200" dirty="0" smtClean="0"/>
              <a:t> expansion.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err="1" smtClean="0"/>
              <a:t>Mukaida</a:t>
            </a:r>
            <a:r>
              <a:rPr lang="en-US" sz="1200" dirty="0" smtClean="0"/>
              <a:t> </a:t>
            </a:r>
            <a:r>
              <a:rPr lang="en-US" sz="1200" i="1" dirty="0" smtClean="0"/>
              <a:t>et al [41] reported significant improvements in clinical outcome measures in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that had undergone assisted shrinkage as compared with a retrospective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control group. There were no statistical differences in survival, implantation and clinical pregnancy rates</a:t>
            </a:r>
            <a:r>
              <a:rPr lang="en-US" sz="1200" b="1" dirty="0" smtClean="0"/>
              <a:t> between </a:t>
            </a:r>
            <a:r>
              <a:rPr lang="en-US" sz="1200" b="1" dirty="0" err="1" smtClean="0"/>
              <a:t>blastocysts</a:t>
            </a:r>
            <a:r>
              <a:rPr lang="en-US" sz="1200" b="1" dirty="0" smtClean="0"/>
              <a:t> that had undergone laser pulse opening or micro-needle </a:t>
            </a:r>
            <a:r>
              <a:rPr lang="en-US" sz="1200" dirty="0" smtClean="0"/>
              <a:t>puncture [41]. </a:t>
            </a:r>
          </a:p>
          <a:p>
            <a:r>
              <a:rPr lang="en-US" sz="1200" dirty="0" err="1" smtClean="0"/>
              <a:t>Vanderzwalmen</a:t>
            </a:r>
            <a:r>
              <a:rPr lang="en-US" sz="1200" dirty="0" smtClean="0"/>
              <a:t> </a:t>
            </a:r>
            <a:r>
              <a:rPr lang="en-US" sz="1200" i="1" dirty="0" smtClean="0"/>
              <a:t>et al and Son et al have also reported improved results using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In the early 1990s, investigators often used single exposure to a highly concentrated solution composed of one </a:t>
            </a:r>
            <a:r>
              <a:rPr lang="en-US" sz="1200" dirty="0" err="1" smtClean="0"/>
              <a:t>cryoprotectant</a:t>
            </a:r>
            <a:r>
              <a:rPr lang="en-US" sz="1200" dirty="0" smtClean="0"/>
              <a:t>. In 1991, Li and </a:t>
            </a:r>
            <a:r>
              <a:rPr lang="en-US" sz="1200" dirty="0" err="1" smtClean="0"/>
              <a:t>Trounson</a:t>
            </a:r>
            <a:r>
              <a:rPr lang="en-US" sz="1200" dirty="0" smtClean="0"/>
              <a:t> [46] found that the use of </a:t>
            </a:r>
            <a:r>
              <a:rPr lang="en-US" sz="1200" dirty="0" err="1" smtClean="0"/>
              <a:t>dimethyl</a:t>
            </a:r>
            <a:r>
              <a:rPr lang="en-US" sz="1200" dirty="0" smtClean="0"/>
              <a:t> </a:t>
            </a:r>
            <a:r>
              <a:rPr lang="en-US" sz="1200" dirty="0" err="1" smtClean="0"/>
              <a:t>sulfoxide</a:t>
            </a:r>
            <a:r>
              <a:rPr lang="en-US" sz="1200" dirty="0" smtClean="0"/>
              <a:t> (DMSO), 1,2-propanediol and glycerol in combination yielded better post-thaw </a:t>
            </a:r>
            <a:r>
              <a:rPr lang="en-US" sz="1200" dirty="0" err="1" smtClean="0"/>
              <a:t>blastocyst</a:t>
            </a:r>
            <a:r>
              <a:rPr lang="en-US" sz="1200" dirty="0" smtClean="0"/>
              <a:t> survival rate (61%) than when either </a:t>
            </a:r>
            <a:r>
              <a:rPr lang="en-US" sz="1200" dirty="0" err="1" smtClean="0"/>
              <a:t>cryoprotectant</a:t>
            </a:r>
            <a:r>
              <a:rPr lang="en-US" sz="1200" dirty="0" smtClean="0"/>
              <a:t> was used alone. </a:t>
            </a:r>
          </a:p>
          <a:p>
            <a:r>
              <a:rPr lang="en-US" sz="1200" dirty="0" smtClean="0"/>
              <a:t>With two </a:t>
            </a:r>
            <a:r>
              <a:rPr lang="en-US" sz="1200" dirty="0" err="1" smtClean="0"/>
              <a:t>cryoprotectants</a:t>
            </a:r>
            <a:r>
              <a:rPr lang="en-US" sz="1200" dirty="0" smtClean="0"/>
              <a:t>, the concentration of each can be lower than that needed when either is used separately, thereby making the solution less toxic to the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dirty="0" smtClean="0"/>
              <a:t>In the two-step protocols, the </a:t>
            </a:r>
            <a:r>
              <a:rPr lang="en-US" sz="1200" dirty="0" err="1" smtClean="0"/>
              <a:t>blastocyst</a:t>
            </a:r>
            <a:r>
              <a:rPr lang="en-US" sz="1200" dirty="0" smtClean="0"/>
              <a:t> is allowed to equilibrate for a few minutes at a </a:t>
            </a:r>
          </a:p>
          <a:p>
            <a:r>
              <a:rPr lang="en-US" sz="1200" dirty="0" smtClean="0"/>
              <a:t>lower </a:t>
            </a:r>
            <a:r>
              <a:rPr lang="en-US" sz="1200" dirty="0" err="1" smtClean="0"/>
              <a:t>cryoprotectant</a:t>
            </a:r>
            <a:r>
              <a:rPr lang="en-US" sz="1200" dirty="0" smtClean="0"/>
              <a:t> concentration before a short exposure to the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solution at a </a:t>
            </a:r>
          </a:p>
          <a:p>
            <a:r>
              <a:rPr lang="en-US" sz="1200" dirty="0" smtClean="0"/>
              <a:t>higher concentration [14]. This enables the </a:t>
            </a:r>
            <a:r>
              <a:rPr lang="en-US" sz="1200" dirty="0" err="1" smtClean="0"/>
              <a:t>cryoprotectants</a:t>
            </a:r>
            <a:r>
              <a:rPr lang="en-US" sz="1200" dirty="0" smtClean="0"/>
              <a:t> to more gradually and effectively </a:t>
            </a:r>
          </a:p>
          <a:p>
            <a:r>
              <a:rPr lang="en-US" sz="1200" dirty="0" smtClean="0"/>
              <a:t>permeate the </a:t>
            </a:r>
            <a:r>
              <a:rPr lang="en-US" sz="1200" dirty="0" err="1" smtClean="0"/>
              <a:t>blastocysts</a:t>
            </a:r>
            <a:r>
              <a:rPr lang="en-US" sz="1200" dirty="0" smtClean="0"/>
              <a:t> while reducing the risk of osmotic shock and toxicity. Investigators comparing one-step and two-step protocols demonstrated significantly improved survival rates </a:t>
            </a:r>
          </a:p>
          <a:p>
            <a:r>
              <a:rPr lang="en-US" sz="1200" dirty="0" smtClean="0"/>
              <a:t>ranging from 70% to 90% with the two-step method [48-50]. </a:t>
            </a:r>
            <a:r>
              <a:rPr lang="en-US" sz="1200" i="1" dirty="0" smtClean="0"/>
              <a:t> </a:t>
            </a:r>
          </a:p>
          <a:p>
            <a:r>
              <a:rPr lang="en-US" sz="1200" dirty="0" smtClean="0"/>
              <a:t>Survival and hatching rates tend to decline when the concentrations of </a:t>
            </a:r>
            <a:r>
              <a:rPr lang="en-US" sz="1200" dirty="0" err="1" smtClean="0"/>
              <a:t>cryoprotectants</a:t>
            </a:r>
            <a:r>
              <a:rPr lang="en-US" sz="1200" dirty="0" smtClean="0"/>
              <a:t> become </a:t>
            </a:r>
          </a:p>
          <a:p>
            <a:r>
              <a:rPr lang="en-US" sz="1200" dirty="0" smtClean="0"/>
              <a:t>too high, especially in the </a:t>
            </a:r>
            <a:r>
              <a:rPr lang="en-US" sz="1200" dirty="0" err="1" smtClean="0"/>
              <a:t>blastocyst</a:t>
            </a:r>
            <a:r>
              <a:rPr lang="en-US" sz="1200" dirty="0" smtClean="0"/>
              <a:t> stage, which requires a delicate balance between high </a:t>
            </a:r>
          </a:p>
          <a:p>
            <a:r>
              <a:rPr lang="en-US" sz="1200" dirty="0" err="1" smtClean="0"/>
              <a:t>cryoprotectant</a:t>
            </a:r>
            <a:r>
              <a:rPr lang="en-US" sz="1200" dirty="0" smtClean="0"/>
              <a:t> delivery and ensuing cellular toxicity. One of the most commonly used protocols </a:t>
            </a:r>
          </a:p>
          <a:p>
            <a:r>
              <a:rPr lang="en-US" sz="1200" dirty="0" smtClean="0"/>
              <a:t>consists of an equilibrium solution of 7.5% ethylene glycol (EG) and 7.5% DMSO mixture, </a:t>
            </a:r>
          </a:p>
          <a:p>
            <a:r>
              <a:rPr lang="en-US" sz="1200" dirty="0" smtClean="0"/>
              <a:t>followed by a </a:t>
            </a:r>
            <a:r>
              <a:rPr lang="en-US" sz="1200" dirty="0" err="1" smtClean="0"/>
              <a:t>vitrification</a:t>
            </a:r>
            <a:r>
              <a:rPr lang="en-US" sz="1200" dirty="0" smtClean="0"/>
              <a:t> solution of 15% EG and 15% DMSO [13, 41, 44]. Protocols that use </a:t>
            </a:r>
          </a:p>
          <a:p>
            <a:r>
              <a:rPr lang="en-US" sz="1200" dirty="0" smtClean="0"/>
              <a:t>combinations of </a:t>
            </a:r>
            <a:r>
              <a:rPr lang="en-US" sz="1200" dirty="0" err="1" smtClean="0"/>
              <a:t>cryoprotectants</a:t>
            </a:r>
            <a:r>
              <a:rPr lang="en-US" sz="1200" dirty="0" smtClean="0"/>
              <a:t> at very high concentrations tend to have lower survival and </a:t>
            </a:r>
          </a:p>
          <a:p>
            <a:r>
              <a:rPr lang="en-US" sz="1200" dirty="0" smtClean="0"/>
              <a:t>hatching rates [51, 52]. </a:t>
            </a:r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E4833-61D4-4C04-B80B-5D35EAA265F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0066D-9074-4085-AF07-49664A626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08C91-6AC0-466B-A5DA-A4B36A52E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EF18B-96CE-45D8-B406-732D08C69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A5215-EABA-4B74-B835-3DC638922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45F5-78C7-46D9-95DF-D828C8F13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06F1-4B4F-4286-B7B7-C53ED272E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72F45-2D16-4057-A6A7-A7819A580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7B242-5832-4C63-BB76-A02AECF90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271B6-EBCB-48FD-91BD-33BC946C5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7ED8C-ECCF-402A-869A-F5BABE353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A8EB8-8D54-43FC-B972-20CF16317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370F01-0655-4967-94A0-963DB45DA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357158" y="3643314"/>
            <a:ext cx="8501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Yasser Orief  M.D.</a:t>
            </a:r>
          </a:p>
          <a:p>
            <a:pPr algn="ctr" eaLnBrk="0" hangingPunct="0">
              <a:defRPr/>
            </a:pPr>
            <a:endParaRPr lang="en-US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Lecturer of Obstetrics &amp; Gynecology, Alexandria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University, Egypt</a:t>
            </a:r>
            <a:endParaRPr lang="en-US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38200" y="76200"/>
            <a:ext cx="152400" cy="1066800"/>
          </a:xfrm>
          <a:prstGeom prst="rect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914400" y="609600"/>
            <a:ext cx="7239000" cy="0"/>
          </a:xfrm>
          <a:prstGeom prst="line">
            <a:avLst/>
          </a:prstGeom>
          <a:noFill/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7584" y="1785926"/>
            <a:ext cx="8064896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err="1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+mj-ea"/>
                <a:cs typeface="+mj-cs"/>
              </a:rPr>
              <a:t>Blastocyst</a:t>
            </a:r>
            <a:r>
              <a:rPr lang="en-US" sz="45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+mj-ea"/>
                <a:cs typeface="+mj-cs"/>
              </a:rPr>
              <a:t> </a:t>
            </a:r>
            <a:r>
              <a:rPr lang="en-US" sz="4500" b="1" dirty="0" err="1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+mj-ea"/>
                <a:cs typeface="+mj-cs"/>
              </a:rPr>
              <a:t>Vitrification</a:t>
            </a:r>
            <a:r>
              <a:rPr lang="en-US" sz="45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+mj-ea"/>
                <a:cs typeface="+mj-cs"/>
              </a:rPr>
              <a:t>: State of the Art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  <p:bldP spid="2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72400" cy="4114800"/>
          </a:xfrm>
        </p:spPr>
        <p:txBody>
          <a:bodyPr/>
          <a:lstStyle/>
          <a:p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pregnancy </a:t>
            </a:r>
            <a:r>
              <a:rPr lang="en-US" sz="2400" dirty="0" smtClean="0"/>
              <a:t>is the main source of obstetric and </a:t>
            </a:r>
            <a:r>
              <a:rPr lang="en-US" sz="2400" dirty="0" err="1" smtClean="0"/>
              <a:t>perinatal</a:t>
            </a:r>
            <a:r>
              <a:rPr lang="en-US" sz="2400" dirty="0" smtClean="0"/>
              <a:t> morbidity associated with ART. </a:t>
            </a:r>
          </a:p>
          <a:p>
            <a:r>
              <a:rPr lang="en-US" sz="2400" dirty="0" err="1" smtClean="0"/>
              <a:t>Blastocyst</a:t>
            </a:r>
            <a:r>
              <a:rPr lang="en-US" sz="2400" dirty="0" smtClean="0"/>
              <a:t> transfer allowed one or two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 to be transferred with high implantation potential, while minimizing the risks of multiple pregnancies</a:t>
            </a:r>
          </a:p>
          <a:p>
            <a:r>
              <a:rPr lang="en-US" sz="2400" dirty="0" smtClean="0"/>
              <a:t>There are still concerns regarding the overall safety of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and whether it can cause or lead to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chromosomal abnormalities, congenital malformation, and/or developmental abnormalities </a:t>
            </a:r>
            <a:r>
              <a:rPr lang="en-US" sz="2400" dirty="0" smtClean="0"/>
              <a:t>in the offspring.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1600" i="1" dirty="0" err="1" smtClean="0">
                <a:solidFill>
                  <a:srgbClr val="FF0000"/>
                </a:solidFill>
              </a:rPr>
              <a:t>Bogliolo</a:t>
            </a:r>
            <a:r>
              <a:rPr lang="en-US" sz="1600" i="1" dirty="0" smtClean="0">
                <a:solidFill>
                  <a:srgbClr val="FF0000"/>
                </a:solidFill>
              </a:rPr>
              <a:t> L, </a:t>
            </a:r>
            <a:r>
              <a:rPr lang="en-US" sz="1600" i="1" dirty="0" err="1" smtClean="0">
                <a:solidFill>
                  <a:srgbClr val="FF0000"/>
                </a:solidFill>
              </a:rPr>
              <a:t>Ariu</a:t>
            </a:r>
            <a:r>
              <a:rPr lang="en-US" sz="1600" i="1" dirty="0" smtClean="0">
                <a:solidFill>
                  <a:srgbClr val="FF0000"/>
                </a:solidFill>
              </a:rPr>
              <a:t> F, </a:t>
            </a:r>
            <a:r>
              <a:rPr lang="en-US" sz="1600" i="1" dirty="0" err="1" smtClean="0">
                <a:solidFill>
                  <a:srgbClr val="FF0000"/>
                </a:solidFill>
              </a:rPr>
              <a:t>Fois</a:t>
            </a:r>
            <a:r>
              <a:rPr lang="en-US" sz="1600" i="1" dirty="0" smtClean="0">
                <a:solidFill>
                  <a:srgbClr val="FF0000"/>
                </a:solidFill>
              </a:rPr>
              <a:t> S, </a:t>
            </a:r>
            <a:r>
              <a:rPr lang="en-US" sz="1600" i="1" dirty="0" err="1" smtClean="0">
                <a:solidFill>
                  <a:srgbClr val="FF0000"/>
                </a:solidFill>
              </a:rPr>
              <a:t>Rosati</a:t>
            </a:r>
            <a:r>
              <a:rPr lang="en-US" sz="1600" i="1" dirty="0" smtClean="0">
                <a:solidFill>
                  <a:srgbClr val="FF0000"/>
                </a:solidFill>
              </a:rPr>
              <a:t> I, </a:t>
            </a:r>
            <a:r>
              <a:rPr lang="en-US" sz="1600" i="1" dirty="0" err="1" smtClean="0">
                <a:solidFill>
                  <a:srgbClr val="FF0000"/>
                </a:solidFill>
              </a:rPr>
              <a:t>Zedda</a:t>
            </a:r>
            <a:r>
              <a:rPr lang="en-US" sz="1600" i="1" dirty="0" smtClean="0">
                <a:solidFill>
                  <a:srgbClr val="FF0000"/>
                </a:solidFill>
              </a:rPr>
              <a:t> MT, </a:t>
            </a:r>
            <a:r>
              <a:rPr lang="en-US" sz="1600" i="1" dirty="0" err="1" smtClean="0">
                <a:solidFill>
                  <a:srgbClr val="FF0000"/>
                </a:solidFill>
              </a:rPr>
              <a:t>Leoni</a:t>
            </a:r>
            <a:r>
              <a:rPr lang="en-US" sz="1600" i="1" dirty="0" smtClean="0">
                <a:solidFill>
                  <a:srgbClr val="FF0000"/>
                </a:solidFill>
              </a:rPr>
              <a:t> G, </a:t>
            </a:r>
            <a:r>
              <a:rPr lang="en-US" sz="1600" i="1" dirty="0" err="1" smtClean="0">
                <a:solidFill>
                  <a:srgbClr val="FF0000"/>
                </a:solidFill>
              </a:rPr>
              <a:t>Succu</a:t>
            </a:r>
            <a:r>
              <a:rPr lang="en-US" sz="1600" i="1" dirty="0" smtClean="0">
                <a:solidFill>
                  <a:srgbClr val="FF0000"/>
                </a:solidFill>
              </a:rPr>
              <a:t> S, Pau S, </a:t>
            </a:r>
            <a:r>
              <a:rPr lang="en-US" sz="1600" i="1" dirty="0" err="1" smtClean="0">
                <a:solidFill>
                  <a:srgbClr val="FF0000"/>
                </a:solidFill>
              </a:rPr>
              <a:t>Ledda</a:t>
            </a:r>
            <a:r>
              <a:rPr lang="en-US" sz="1600" i="1" dirty="0" smtClean="0">
                <a:solidFill>
                  <a:srgbClr val="FF0000"/>
                </a:solidFill>
              </a:rPr>
              <a:t> S: Morphological and biochemical analysis of immature ovine </a:t>
            </a:r>
            <a:r>
              <a:rPr lang="en-US" sz="1600" i="1" dirty="0" err="1" smtClean="0">
                <a:solidFill>
                  <a:srgbClr val="FF0000"/>
                </a:solidFill>
              </a:rPr>
              <a:t>oocytes</a:t>
            </a:r>
            <a:r>
              <a:rPr lang="en-US" sz="1600" i="1" dirty="0" smtClean="0">
                <a:solidFill>
                  <a:srgbClr val="FF0000"/>
                </a:solidFill>
              </a:rPr>
              <a:t> vitrified with or without cumulus cells. </a:t>
            </a:r>
            <a:r>
              <a:rPr lang="en-US" sz="1600" i="1" dirty="0" err="1" smtClean="0">
                <a:solidFill>
                  <a:srgbClr val="FF0000"/>
                </a:solidFill>
              </a:rPr>
              <a:t>Theriogenology</a:t>
            </a:r>
            <a:r>
              <a:rPr lang="en-US" sz="1600" i="1" dirty="0" smtClean="0">
                <a:solidFill>
                  <a:srgbClr val="FF0000"/>
                </a:solidFill>
              </a:rPr>
              <a:t> 2007, 68:1138-1149.</a:t>
            </a:r>
            <a:r>
              <a:rPr lang="en-US" sz="1600" i="1" dirty="0" smtClean="0"/>
              <a:t>  </a:t>
            </a:r>
          </a:p>
          <a:p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9766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/>
              <a:t>Obstetric and </a:t>
            </a:r>
            <a:r>
              <a:rPr lang="en-US" sz="3600" b="1" dirty="0" err="1" smtClean="0"/>
              <a:t>perinatal</a:t>
            </a:r>
            <a:r>
              <a:rPr lang="en-US" sz="3600" b="1" dirty="0" smtClean="0"/>
              <a:t> outcomes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114800"/>
          </a:xfrm>
        </p:spPr>
        <p:txBody>
          <a:bodyPr/>
          <a:lstStyle/>
          <a:p>
            <a:r>
              <a:rPr lang="en-US" sz="2400" dirty="0" smtClean="0"/>
              <a:t>Noyes et al  reviewed a total of 58 reports (1986-2008) on 609 live born babies from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cryopreserved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oocytes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(308 from slow-freezing, 289 from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and 12 from both methods). Twelve newborns (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</a:t>
            </a:r>
            <a:r>
              <a:rPr lang="en-US" sz="2400" b="1" i="1" dirty="0" smtClean="0">
                <a:solidFill>
                  <a:srgbClr val="FFFF00"/>
                </a:solidFill>
              </a:rPr>
              <a:t>%</a:t>
            </a:r>
            <a:r>
              <a:rPr lang="en-US" sz="2400" dirty="0" smtClean="0"/>
              <a:t>) had birth anomalies, which is comparable to the number of congenital anomalies that occur in naturally conceived infants.</a:t>
            </a:r>
          </a:p>
          <a:p>
            <a:pPr>
              <a:buNone/>
            </a:pPr>
            <a:r>
              <a:rPr lang="en-US" sz="1800" b="1" i="1" dirty="0" smtClean="0">
                <a:solidFill>
                  <a:srgbClr val="00B0F0"/>
                </a:solidFill>
              </a:rPr>
              <a:t>Noyes N, </a:t>
            </a:r>
            <a:r>
              <a:rPr lang="en-US" sz="1800" b="1" i="1" dirty="0" err="1" smtClean="0">
                <a:solidFill>
                  <a:srgbClr val="00B0F0"/>
                </a:solidFill>
              </a:rPr>
              <a:t>Porcu</a:t>
            </a:r>
            <a:r>
              <a:rPr lang="en-US" sz="1800" b="1" i="1" dirty="0" smtClean="0">
                <a:solidFill>
                  <a:srgbClr val="00B0F0"/>
                </a:solidFill>
              </a:rPr>
              <a:t> E, </a:t>
            </a:r>
            <a:r>
              <a:rPr lang="en-US" sz="1800" b="1" i="1" dirty="0" err="1" smtClean="0">
                <a:solidFill>
                  <a:srgbClr val="00B0F0"/>
                </a:solidFill>
              </a:rPr>
              <a:t>Borini</a:t>
            </a:r>
            <a:r>
              <a:rPr lang="en-US" sz="1800" b="1" i="1" dirty="0" smtClean="0">
                <a:solidFill>
                  <a:srgbClr val="00B0F0"/>
                </a:solidFill>
              </a:rPr>
              <a:t> A: Over 900 </a:t>
            </a:r>
            <a:r>
              <a:rPr lang="en-US" sz="1800" b="1" i="1" dirty="0" err="1" smtClean="0">
                <a:solidFill>
                  <a:srgbClr val="00B0F0"/>
                </a:solidFill>
              </a:rPr>
              <a:t>oocyte</a:t>
            </a:r>
            <a:r>
              <a:rPr lang="en-US" sz="1800" b="1" i="1" dirty="0" smtClean="0">
                <a:solidFill>
                  <a:srgbClr val="00B0F0"/>
                </a:solidFill>
              </a:rPr>
              <a:t> cryopreservation babies born with no apparent increase in congenital anomalies. </a:t>
            </a:r>
            <a:r>
              <a:rPr lang="en-US" sz="1800" b="1" i="1" dirty="0" err="1" smtClean="0">
                <a:solidFill>
                  <a:srgbClr val="00B0F0"/>
                </a:solidFill>
              </a:rPr>
              <a:t>Reprod</a:t>
            </a:r>
            <a:r>
              <a:rPr lang="en-US" sz="1800" b="1" i="1" dirty="0" smtClean="0">
                <a:solidFill>
                  <a:srgbClr val="00B0F0"/>
                </a:solidFill>
              </a:rPr>
              <a:t> Biomed Online 2009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9766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/>
              <a:t>Obstetric and </a:t>
            </a:r>
            <a:r>
              <a:rPr lang="en-US" sz="3600" b="1" dirty="0" err="1" smtClean="0"/>
              <a:t>perinatal</a:t>
            </a:r>
            <a:r>
              <a:rPr lang="en-US" sz="3600" b="1" dirty="0" smtClean="0"/>
              <a:t> outcomes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sz="2400" dirty="0" smtClean="0"/>
              <a:t>Takahashi </a:t>
            </a:r>
            <a:r>
              <a:rPr lang="en-US" sz="2400" i="1" dirty="0" smtClean="0"/>
              <a:t>et al reported congenital birth defects of </a:t>
            </a:r>
            <a:r>
              <a:rPr lang="en-US" sz="2400" b="1" i="1" dirty="0" smtClean="0">
                <a:solidFill>
                  <a:srgbClr val="FF0000"/>
                </a:solidFill>
              </a:rPr>
              <a:t>1.4%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/>
              <a:t>using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vitrified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blastocysts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smtClean="0"/>
              <a:t>which </a:t>
            </a:r>
            <a:r>
              <a:rPr lang="en-US" sz="2400" dirty="0" smtClean="0"/>
              <a:t>was similar to fresh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B0F0"/>
                </a:solidFill>
              </a:rPr>
              <a:t>Takahashi K,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Mukaida</a:t>
            </a:r>
            <a:r>
              <a:rPr lang="en-US" sz="1600" b="1" i="1" dirty="0" smtClean="0">
                <a:solidFill>
                  <a:srgbClr val="00B0F0"/>
                </a:solidFill>
              </a:rPr>
              <a:t> T,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Goto</a:t>
            </a:r>
            <a:r>
              <a:rPr lang="en-US" sz="1600" b="1" i="1" dirty="0" smtClean="0">
                <a:solidFill>
                  <a:srgbClr val="00B0F0"/>
                </a:solidFill>
              </a:rPr>
              <a:t> T, Oka C: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Perinatal</a:t>
            </a:r>
            <a:r>
              <a:rPr lang="en-US" sz="1600" b="1" i="1" dirty="0" smtClean="0">
                <a:solidFill>
                  <a:srgbClr val="00B0F0"/>
                </a:solidFill>
              </a:rPr>
              <a:t> outcome of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blastocyst</a:t>
            </a:r>
            <a:r>
              <a:rPr lang="en-US" sz="1600" b="1" i="1" dirty="0" smtClean="0">
                <a:solidFill>
                  <a:srgbClr val="00B0F0"/>
                </a:solidFill>
              </a:rPr>
              <a:t> transfer with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vitrification</a:t>
            </a:r>
            <a:r>
              <a:rPr lang="en-US" sz="1600" b="1" i="1" dirty="0" smtClean="0">
                <a:solidFill>
                  <a:srgbClr val="00B0F0"/>
                </a:solidFill>
              </a:rPr>
              <a:t> using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cryoloop</a:t>
            </a:r>
            <a:r>
              <a:rPr lang="en-US" sz="1600" b="1" i="1" dirty="0" smtClean="0">
                <a:solidFill>
                  <a:srgbClr val="00B0F0"/>
                </a:solidFill>
              </a:rPr>
              <a:t>: a 4-year follow-up study.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Fertil</a:t>
            </a:r>
            <a:r>
              <a:rPr lang="en-US" sz="1600" b="1" i="1" dirty="0" smtClean="0">
                <a:solidFill>
                  <a:srgbClr val="00B0F0"/>
                </a:solidFill>
              </a:rPr>
              <a:t>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Steril</a:t>
            </a:r>
            <a:r>
              <a:rPr lang="en-US" sz="1600" b="1" i="1" dirty="0" smtClean="0">
                <a:solidFill>
                  <a:srgbClr val="00B0F0"/>
                </a:solidFill>
              </a:rPr>
              <a:t> 2005, 84:88-92.</a:t>
            </a:r>
          </a:p>
          <a:p>
            <a:pPr>
              <a:buNone/>
            </a:pPr>
            <a:endParaRPr lang="en-US" sz="1600" b="1" i="1" dirty="0" smtClean="0">
              <a:solidFill>
                <a:srgbClr val="00B0F0"/>
              </a:solidFill>
            </a:endParaRPr>
          </a:p>
          <a:p>
            <a:r>
              <a:rPr lang="en-US" sz="2400" dirty="0" err="1" smtClean="0"/>
              <a:t>Mukaida</a:t>
            </a:r>
            <a:r>
              <a:rPr lang="en-US" sz="2400" dirty="0" smtClean="0"/>
              <a:t> </a:t>
            </a:r>
            <a:r>
              <a:rPr lang="en-US" sz="2400" i="1" dirty="0" smtClean="0"/>
              <a:t>et al  analyzed 560 deliveries of 691 healthy babies following </a:t>
            </a:r>
            <a:r>
              <a:rPr lang="en-US" sz="2400" dirty="0" smtClean="0"/>
              <a:t>the transfer of vitrified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. The congenital and neonatal complication rate was </a:t>
            </a:r>
            <a:r>
              <a:rPr lang="en-US" sz="2400" b="1" i="1" dirty="0" smtClean="0">
                <a:solidFill>
                  <a:srgbClr val="FF0000"/>
                </a:solidFill>
              </a:rPr>
              <a:t>3%</a:t>
            </a:r>
            <a:r>
              <a:rPr lang="en-US" sz="2400" dirty="0" smtClean="0"/>
              <a:t>, which was comparable to that in their fresh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 transfer group (</a:t>
            </a:r>
            <a:r>
              <a:rPr lang="en-US" sz="2400" b="1" i="1" dirty="0" smtClean="0">
                <a:solidFill>
                  <a:srgbClr val="FF0000"/>
                </a:solidFill>
              </a:rPr>
              <a:t>2.3%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1600" b="1" i="1" dirty="0" err="1" smtClean="0">
                <a:solidFill>
                  <a:srgbClr val="00B0F0"/>
                </a:solidFill>
              </a:rPr>
              <a:t>Mukaida</a:t>
            </a:r>
            <a:r>
              <a:rPr lang="en-US" sz="1600" b="1" i="1" dirty="0" smtClean="0">
                <a:solidFill>
                  <a:srgbClr val="00B0F0"/>
                </a:solidFill>
              </a:rPr>
              <a:t> T, Takahashi, K.,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Goto</a:t>
            </a:r>
            <a:r>
              <a:rPr lang="en-US" sz="1600" b="1" i="1" dirty="0" smtClean="0">
                <a:solidFill>
                  <a:srgbClr val="00B0F0"/>
                </a:solidFill>
              </a:rPr>
              <a:t>, T., Oka, C.: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Perinatal</a:t>
            </a:r>
            <a:r>
              <a:rPr lang="en-US" sz="1600" b="1" i="1" dirty="0" smtClean="0">
                <a:solidFill>
                  <a:srgbClr val="00B0F0"/>
                </a:solidFill>
              </a:rPr>
              <a:t> outcome of vitrified human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blastocysts</a:t>
            </a:r>
            <a:r>
              <a:rPr lang="en-US" sz="1600" b="1" i="1" dirty="0" smtClean="0">
                <a:solidFill>
                  <a:srgbClr val="00B0F0"/>
                </a:solidFill>
              </a:rPr>
              <a:t> in 7 year experience (2670 attempted cycles). Human Reproduction 2008, 23:i48.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1926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/>
              <a:t>Obstetric and </a:t>
            </a:r>
            <a:r>
              <a:rPr lang="en-US" sz="3600" b="1" dirty="0" err="1" smtClean="0"/>
              <a:t>perinatal</a:t>
            </a:r>
            <a:r>
              <a:rPr lang="en-US" sz="3600" b="1" dirty="0" smtClean="0"/>
              <a:t> outcomes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114800"/>
          </a:xfrm>
        </p:spPr>
        <p:txBody>
          <a:bodyPr/>
          <a:lstStyle/>
          <a:p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perinatal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abnormalities </a:t>
            </a:r>
            <a:r>
              <a:rPr lang="en-US" sz="2400" dirty="0" smtClean="0"/>
              <a:t>were reported in Liebermann’s report on 348 deliveries following transfer of vitrified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 .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1600" b="1" i="1" dirty="0" smtClean="0">
                <a:solidFill>
                  <a:srgbClr val="00B0F0"/>
                </a:solidFill>
              </a:rPr>
              <a:t>Liebermann J: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Vitrification</a:t>
            </a:r>
            <a:r>
              <a:rPr lang="en-US" sz="1600" b="1" i="1" dirty="0" smtClean="0">
                <a:solidFill>
                  <a:srgbClr val="00B0F0"/>
                </a:solidFill>
              </a:rPr>
              <a:t> of human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blastocysts</a:t>
            </a:r>
            <a:r>
              <a:rPr lang="en-US" sz="1600" b="1" i="1" dirty="0" smtClean="0">
                <a:solidFill>
                  <a:srgbClr val="00B0F0"/>
                </a:solidFill>
              </a:rPr>
              <a:t>: An update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Reprod</a:t>
            </a:r>
            <a:r>
              <a:rPr lang="en-US" sz="1600" b="1" i="1" dirty="0" smtClean="0">
                <a:solidFill>
                  <a:srgbClr val="00B0F0"/>
                </a:solidFill>
              </a:rPr>
              <a:t> Biomed Online 2009, 19 </a:t>
            </a:r>
            <a:r>
              <a:rPr lang="en-US" sz="1600" b="1" i="1" dirty="0" err="1" smtClean="0">
                <a:solidFill>
                  <a:srgbClr val="00B0F0"/>
                </a:solidFill>
              </a:rPr>
              <a:t>Suppl</a:t>
            </a:r>
            <a:r>
              <a:rPr lang="en-US" sz="1600" b="1" i="1" dirty="0" smtClean="0">
                <a:solidFill>
                  <a:srgbClr val="00B0F0"/>
                </a:solidFill>
              </a:rPr>
              <a:t> 2.</a:t>
            </a:r>
          </a:p>
          <a:p>
            <a:pPr>
              <a:buNone/>
            </a:pPr>
            <a:endParaRPr lang="en-US" sz="1600" b="1" i="1" dirty="0" smtClean="0">
              <a:solidFill>
                <a:srgbClr val="00B0F0"/>
              </a:solidFill>
            </a:endParaRPr>
          </a:p>
          <a:p>
            <a:r>
              <a:rPr lang="en-US" sz="2400" dirty="0" smtClean="0"/>
              <a:t>These findings may provide </a:t>
            </a:r>
            <a:r>
              <a:rPr lang="en-US" sz="2400" b="1" i="1" dirty="0" smtClean="0">
                <a:solidFill>
                  <a:srgbClr val="FFFF00"/>
                </a:solidFill>
              </a:rPr>
              <a:t>preliminary reassurance </a:t>
            </a:r>
            <a:r>
              <a:rPr lang="en-US" sz="2400" dirty="0" smtClean="0"/>
              <a:t>on the safety of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.  A  </a:t>
            </a:r>
            <a:r>
              <a:rPr lang="en-US" sz="2400" b="1" i="1" dirty="0" smtClean="0">
                <a:solidFill>
                  <a:srgbClr val="0070C0"/>
                </a:solidFill>
              </a:rPr>
              <a:t>final verdict on the actual effect of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blastocyst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vitrification</a:t>
            </a:r>
            <a:r>
              <a:rPr lang="en-US" sz="2400" b="1" i="1" dirty="0" smtClean="0">
                <a:solidFill>
                  <a:srgbClr val="0070C0"/>
                </a:solidFill>
              </a:rPr>
              <a:t> on congenital and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perinatal</a:t>
            </a:r>
            <a:r>
              <a:rPr lang="en-US" sz="2400" b="1" i="1" dirty="0" smtClean="0">
                <a:solidFill>
                  <a:srgbClr val="0070C0"/>
                </a:solidFill>
              </a:rPr>
              <a:t> outcomes </a:t>
            </a:r>
            <a:r>
              <a:rPr lang="en-US" sz="2400" dirty="0" smtClean="0"/>
              <a:t>may not be possible until large-scale trials or further meta-analysis of rapidly accumulating reports can be performed.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0486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/>
              <a:t>Obstetric and </a:t>
            </a:r>
            <a:r>
              <a:rPr lang="en-US" sz="3600" b="1" dirty="0" err="1" smtClean="0"/>
              <a:t>perinatal</a:t>
            </a:r>
            <a:r>
              <a:rPr lang="en-US" sz="3600" b="1" dirty="0" smtClean="0"/>
              <a:t> outcomes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0486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• Pre-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selection </a:t>
            </a:r>
          </a:p>
          <a:p>
            <a:pPr>
              <a:buNone/>
            </a:pPr>
            <a:r>
              <a:rPr lang="en-US" sz="2400" dirty="0" smtClean="0"/>
              <a:t>• Post-thaw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selection </a:t>
            </a:r>
          </a:p>
          <a:p>
            <a:pPr>
              <a:buNone/>
            </a:pPr>
            <a:r>
              <a:rPr lang="en-US" sz="2400" dirty="0" smtClean="0"/>
              <a:t>• Assisted hatching </a:t>
            </a:r>
          </a:p>
          <a:p>
            <a:pPr>
              <a:buNone/>
            </a:pPr>
            <a:r>
              <a:rPr lang="en-US" sz="2400" dirty="0" smtClean="0"/>
              <a:t>• </a:t>
            </a:r>
            <a:r>
              <a:rPr lang="en-US" sz="2400" dirty="0" err="1" smtClean="0"/>
              <a:t>Blastocoele</a:t>
            </a:r>
            <a:r>
              <a:rPr lang="en-US" sz="2400" dirty="0" smtClean="0"/>
              <a:t> collapse (assisted shrinkage) </a:t>
            </a:r>
          </a:p>
          <a:p>
            <a:pPr>
              <a:buNone/>
            </a:pPr>
            <a:r>
              <a:rPr lang="en-US" sz="2400" dirty="0" smtClean="0"/>
              <a:t>• Media protocols </a:t>
            </a:r>
          </a:p>
          <a:p>
            <a:pPr>
              <a:buNone/>
            </a:pPr>
            <a:r>
              <a:rPr lang="en-US" sz="2400" dirty="0" smtClean="0"/>
              <a:t>• Freezing rate </a:t>
            </a:r>
          </a:p>
          <a:p>
            <a:pPr>
              <a:buNone/>
            </a:pPr>
            <a:r>
              <a:rPr lang="en-US" sz="2400" dirty="0" smtClean="0"/>
              <a:t>• Warming rate </a:t>
            </a:r>
          </a:p>
          <a:p>
            <a:pPr>
              <a:buNone/>
            </a:pPr>
            <a:r>
              <a:rPr lang="en-US" sz="2400" dirty="0" smtClean="0"/>
              <a:t>• Operator-dependent factors </a:t>
            </a:r>
          </a:p>
          <a:p>
            <a:pPr>
              <a:buNone/>
            </a:pPr>
            <a:r>
              <a:rPr lang="en-US" sz="2400" dirty="0" smtClean="0"/>
              <a:t>• Hydrostatic pressure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0486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 </a:t>
            </a:r>
          </a:p>
        </p:txBody>
      </p:sp>
      <p:pic>
        <p:nvPicPr>
          <p:cNvPr id="4" name="Picture 3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Pre-</a:t>
            </a:r>
            <a:r>
              <a:rPr lang="en-US" sz="2800" b="1" dirty="0" err="1" smtClean="0">
                <a:solidFill>
                  <a:srgbClr val="FF0000"/>
                </a:solidFill>
              </a:rPr>
              <a:t>vitrification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blastocyst</a:t>
            </a:r>
            <a:r>
              <a:rPr lang="en-US" sz="2800" b="1" dirty="0" smtClean="0">
                <a:solidFill>
                  <a:srgbClr val="FF0000"/>
                </a:solidFill>
              </a:rPr>
              <a:t> selection </a:t>
            </a:r>
          </a:p>
          <a:p>
            <a:pPr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Selection focuses on the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  <a:r>
              <a:rPr lang="en-US" sz="2400" dirty="0" smtClean="0"/>
              <a:t> of the original embryo and/or the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at which the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is vitrified.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The  quality  of  an  early  embryo  determines  the  quality  of  the 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,  and  therefore  the outcome  of  the 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. This highlights  the  importance  of  following  the </a:t>
            </a:r>
            <a:r>
              <a:rPr lang="en-US" sz="2400" i="1" dirty="0" smtClean="0"/>
              <a:t>day-by-day</a:t>
            </a:r>
            <a:r>
              <a:rPr lang="en-US" sz="2400" dirty="0" smtClean="0"/>
              <a:t> development of </a:t>
            </a:r>
            <a:r>
              <a:rPr lang="en-US" sz="2400" i="1" dirty="0" smtClean="0"/>
              <a:t>each embryo  </a:t>
            </a:r>
            <a:r>
              <a:rPr lang="en-US" sz="2400" dirty="0" smtClean="0"/>
              <a:t>so  that  the outcome of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and later transfer can be predicted.</a:t>
            </a:r>
            <a:r>
              <a:rPr lang="en-US" sz="2400" b="1" dirty="0" smtClean="0"/>
              <a:t> </a:t>
            </a:r>
            <a:r>
              <a:rPr lang="en-US" sz="2400" dirty="0" smtClean="0"/>
              <a:t> </a:t>
            </a:r>
            <a:endParaRPr lang="en-US" sz="2400" i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3367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 </a:t>
            </a:r>
          </a:p>
        </p:txBody>
      </p:sp>
      <p:pic>
        <p:nvPicPr>
          <p:cNvPr id="4" name="Picture 3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772400" cy="4581128"/>
          </a:xfrm>
        </p:spPr>
        <p:txBody>
          <a:bodyPr/>
          <a:lstStyle/>
          <a:p>
            <a:r>
              <a:rPr lang="en-US" sz="2000" dirty="0" err="1" smtClean="0"/>
              <a:t>Blastulation</a:t>
            </a:r>
            <a:r>
              <a:rPr lang="en-US" sz="2000" dirty="0" smtClean="0"/>
              <a:t> of human embryos usually occurs on day 5 after fertilization but may be delayed until day 6.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transfer of </a:t>
            </a:r>
            <a:r>
              <a:rPr lang="en-US" sz="2000" b="1" i="1" dirty="0" smtClean="0">
                <a:solidFill>
                  <a:srgbClr val="FF0000"/>
                </a:solidFill>
              </a:rPr>
              <a:t>fresh</a:t>
            </a:r>
            <a:r>
              <a:rPr lang="en-US" sz="2000" b="1" i="1" dirty="0" smtClean="0">
                <a:solidFill>
                  <a:srgbClr val="FFFF00"/>
                </a:solidFill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day–5 </a:t>
            </a:r>
            <a:r>
              <a:rPr lang="en-US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blastocysts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seems to result in higher pregnancy rates than he transfer of fresh day-6 </a:t>
            </a:r>
            <a:r>
              <a:rPr lang="en-US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blastocysts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However, the transfer of </a:t>
            </a:r>
            <a:r>
              <a:rPr lang="en-US" sz="2000" b="1" i="1" dirty="0" smtClean="0">
                <a:solidFill>
                  <a:srgbClr val="FF0000"/>
                </a:solidFill>
              </a:rPr>
              <a:t>slowly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cryopreserved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day-6 </a:t>
            </a:r>
            <a:r>
              <a:rPr lang="en-US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blastocysts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results in comparable pregnancy rates to the transfer of </a:t>
            </a:r>
            <a:r>
              <a:rPr lang="en-US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cryopreserved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day-5 </a:t>
            </a:r>
            <a:r>
              <a:rPr lang="en-US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blastocysts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. This may be related to better endometrial synchrony in the </a:t>
            </a:r>
            <a:r>
              <a:rPr lang="en-US" sz="2000" dirty="0" err="1" smtClean="0"/>
              <a:t>cryopreserved</a:t>
            </a:r>
            <a:r>
              <a:rPr lang="en-US" sz="2000" dirty="0" smtClean="0"/>
              <a:t> </a:t>
            </a:r>
            <a:r>
              <a:rPr lang="en-US" sz="2000" dirty="0" err="1" smtClean="0"/>
              <a:t>blastocyst</a:t>
            </a:r>
            <a:r>
              <a:rPr lang="en-US" sz="2000" dirty="0" smtClean="0"/>
              <a:t> transfer cycles; the endometrial receptivity window may be missed in day 6 fresh transfer. </a:t>
            </a:r>
          </a:p>
          <a:p>
            <a:pPr>
              <a:buNone/>
            </a:pPr>
            <a:r>
              <a:rPr lang="en-US" sz="1400" i="1" dirty="0" smtClean="0">
                <a:solidFill>
                  <a:srgbClr val="00B050"/>
                </a:solidFill>
              </a:rPr>
              <a:t>Van </a:t>
            </a:r>
            <a:r>
              <a:rPr lang="en-US" sz="1400" i="1" dirty="0" err="1" smtClean="0">
                <a:solidFill>
                  <a:srgbClr val="00B050"/>
                </a:solidFill>
              </a:rPr>
              <a:t>Voorhis</a:t>
            </a:r>
            <a:r>
              <a:rPr lang="en-US" sz="1400" i="1" dirty="0" smtClean="0">
                <a:solidFill>
                  <a:srgbClr val="00B050"/>
                </a:solidFill>
              </a:rPr>
              <a:t> BJ, </a:t>
            </a:r>
            <a:r>
              <a:rPr lang="en-US" sz="1400" i="1" dirty="0" err="1" smtClean="0">
                <a:solidFill>
                  <a:srgbClr val="00B050"/>
                </a:solidFill>
              </a:rPr>
              <a:t>Dokras</a:t>
            </a:r>
            <a:r>
              <a:rPr lang="en-US" sz="1400" i="1" dirty="0" smtClean="0">
                <a:solidFill>
                  <a:srgbClr val="00B050"/>
                </a:solidFill>
              </a:rPr>
              <a:t>, A.: </a:t>
            </a:r>
            <a:r>
              <a:rPr lang="en-US" sz="1400" b="1" i="1" dirty="0" smtClean="0">
                <a:solidFill>
                  <a:srgbClr val="00B050"/>
                </a:solidFill>
              </a:rPr>
              <a:t>Delayed </a:t>
            </a:r>
            <a:r>
              <a:rPr lang="en-US" sz="1400" b="1" i="1" dirty="0" err="1" smtClean="0">
                <a:solidFill>
                  <a:srgbClr val="00B050"/>
                </a:solidFill>
              </a:rPr>
              <a:t>blastocyst</a:t>
            </a:r>
            <a:r>
              <a:rPr lang="en-US" sz="1400" b="1" i="1" dirty="0" smtClean="0">
                <a:solidFill>
                  <a:srgbClr val="00B050"/>
                </a:solidFill>
              </a:rPr>
              <a:t> transfer: is the window shutting? </a:t>
            </a:r>
            <a:r>
              <a:rPr lang="en-US" sz="1400" i="1" dirty="0" err="1" smtClean="0">
                <a:solidFill>
                  <a:srgbClr val="00B050"/>
                </a:solidFill>
              </a:rPr>
              <a:t>Fertil</a:t>
            </a:r>
            <a:r>
              <a:rPr lang="en-US" sz="1400" i="1" dirty="0" smtClean="0">
                <a:solidFill>
                  <a:srgbClr val="00B050"/>
                </a:solidFill>
              </a:rPr>
              <a:t> </a:t>
            </a:r>
            <a:r>
              <a:rPr lang="en-US" sz="1400" i="1" dirty="0" err="1" smtClean="0">
                <a:solidFill>
                  <a:srgbClr val="00B050"/>
                </a:solidFill>
              </a:rPr>
              <a:t>Steril</a:t>
            </a:r>
            <a:r>
              <a:rPr lang="en-US" sz="1400" i="1" dirty="0" smtClean="0">
                <a:solidFill>
                  <a:srgbClr val="00B050"/>
                </a:solidFill>
              </a:rPr>
              <a:t> 2008, </a:t>
            </a:r>
            <a:r>
              <a:rPr lang="en-US" sz="1400" b="1" i="1" dirty="0" smtClean="0">
                <a:solidFill>
                  <a:srgbClr val="00B050"/>
                </a:solidFill>
              </a:rPr>
              <a:t>89:31-32.</a:t>
            </a:r>
            <a:r>
              <a:rPr lang="en-US" sz="1400" i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476672"/>
            <a:ext cx="66247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6"/>
          <p:cNvSpPr/>
          <p:nvPr/>
        </p:nvSpPr>
        <p:spPr>
          <a:xfrm>
            <a:off x="971600" y="1628800"/>
            <a:ext cx="4867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Day 5 versus day 6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vitrification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772400" cy="4114800"/>
          </a:xfrm>
        </p:spPr>
        <p:txBody>
          <a:bodyPr/>
          <a:lstStyle/>
          <a:p>
            <a:r>
              <a:rPr lang="en-US" sz="2000" dirty="0" smtClean="0"/>
              <a:t>Day-5 </a:t>
            </a:r>
            <a:r>
              <a:rPr lang="en-US" sz="2000" dirty="0" err="1" smtClean="0"/>
              <a:t>blastocysts</a:t>
            </a:r>
            <a:r>
              <a:rPr lang="en-US" sz="2000" dirty="0" smtClean="0"/>
              <a:t> have </a:t>
            </a:r>
            <a:r>
              <a:rPr lang="en-US" sz="2000" b="1" i="1" dirty="0" smtClean="0">
                <a:solidFill>
                  <a:srgbClr val="0070C0"/>
                </a:solidFill>
              </a:rPr>
              <a:t>less DNA damage </a:t>
            </a:r>
            <a:r>
              <a:rPr lang="en-US" sz="2000" dirty="0" smtClean="0"/>
              <a:t>than day-6 </a:t>
            </a:r>
            <a:r>
              <a:rPr lang="en-US" sz="2000" dirty="0" err="1" smtClean="0"/>
              <a:t>blastocysts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Embryos that undergo </a:t>
            </a:r>
            <a:r>
              <a:rPr lang="en-US" sz="2000" dirty="0" err="1" smtClean="0"/>
              <a:t>blastulation</a:t>
            </a:r>
            <a:r>
              <a:rPr lang="en-US" sz="2000" dirty="0" smtClean="0"/>
              <a:t> on day 5 would better be vitrified on day 5, while embryos delayed in development may be allowed to develop to day 6 until vitrified. </a:t>
            </a:r>
          </a:p>
          <a:p>
            <a:r>
              <a:rPr lang="en-US" sz="2000" dirty="0" smtClean="0"/>
              <a:t>The </a:t>
            </a:r>
            <a:r>
              <a:rPr lang="en-US" sz="2000" b="1" i="1" dirty="0" smtClean="0">
                <a:solidFill>
                  <a:srgbClr val="0070C0"/>
                </a:solidFill>
              </a:rPr>
              <a:t>rate of development </a:t>
            </a:r>
            <a:r>
              <a:rPr lang="en-US" sz="2000" dirty="0" smtClean="0"/>
              <a:t>and the </a:t>
            </a:r>
            <a:r>
              <a:rPr lang="en-US" sz="2000" b="1" i="1" dirty="0" smtClean="0">
                <a:solidFill>
                  <a:srgbClr val="0070C0"/>
                </a:solidFill>
              </a:rPr>
              <a:t>degree of expansion </a:t>
            </a:r>
            <a:r>
              <a:rPr lang="en-US" sz="2000" dirty="0" smtClean="0"/>
              <a:t>are more likely to affect the outcome than the day of </a:t>
            </a:r>
            <a:r>
              <a:rPr lang="en-US" sz="2000" dirty="0" err="1" smtClean="0"/>
              <a:t>vitrification</a:t>
            </a:r>
            <a:r>
              <a:rPr lang="en-US" sz="2000" dirty="0" smtClean="0"/>
              <a:t> .</a:t>
            </a:r>
          </a:p>
          <a:p>
            <a:r>
              <a:rPr lang="en-US" sz="2000" dirty="0" smtClean="0"/>
              <a:t> After all, transferred vitrified embryos will benefit from a </a:t>
            </a:r>
            <a:r>
              <a:rPr lang="en-US" sz="2000" b="1" i="1" dirty="0" smtClean="0">
                <a:solidFill>
                  <a:srgbClr val="0070C0"/>
                </a:solidFill>
              </a:rPr>
              <a:t>better endometrial synchrony</a:t>
            </a:r>
            <a:r>
              <a:rPr lang="en-US" sz="2000" dirty="0" smtClean="0"/>
              <a:t>, which may dampen negative effects from </a:t>
            </a:r>
            <a:r>
              <a:rPr lang="en-US" sz="2000" dirty="0" err="1" smtClean="0"/>
              <a:t>cryostorage</a:t>
            </a:r>
            <a:r>
              <a:rPr lang="en-US" sz="2000" dirty="0" smtClean="0"/>
              <a:t> 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476672"/>
            <a:ext cx="66247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556792"/>
            <a:ext cx="4867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Day 5 versus day 6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vitrification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Different studies comparing the slow preservation and/or </a:t>
            </a:r>
            <a:r>
              <a:rPr lang="en-US" sz="2800" dirty="0" err="1" smtClean="0">
                <a:solidFill>
                  <a:srgbClr val="FF0000"/>
                </a:solidFill>
              </a:rPr>
              <a:t>vitrification</a:t>
            </a:r>
            <a:r>
              <a:rPr lang="en-US" sz="2800" dirty="0" smtClean="0">
                <a:solidFill>
                  <a:srgbClr val="FF0000"/>
                </a:solidFill>
              </a:rPr>
              <a:t> of day 5 and day 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6 </a:t>
            </a:r>
            <a:r>
              <a:rPr lang="en-US" sz="2800" dirty="0" err="1" smtClean="0">
                <a:solidFill>
                  <a:srgbClr val="FF0000"/>
                </a:solidFill>
              </a:rPr>
              <a:t>blastocysts</a:t>
            </a:r>
            <a:r>
              <a:rPr lang="en-US" sz="2800" dirty="0" smtClean="0">
                <a:solidFill>
                  <a:srgbClr val="FF0000"/>
                </a:solidFill>
              </a:rPr>
              <a:t> in terms of survival after warming, implantation and pregnancy rates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8"/>
            <a:ext cx="813690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420888"/>
            <a:ext cx="7772400" cy="4437112"/>
          </a:xfrm>
        </p:spPr>
        <p:txBody>
          <a:bodyPr/>
          <a:lstStyle/>
          <a:p>
            <a:r>
              <a:rPr lang="en-US" sz="2400" dirty="0" smtClean="0"/>
              <a:t>Post-warming, viable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 re-expand and are usually allowed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to six hours of incubation </a:t>
            </a:r>
            <a:r>
              <a:rPr lang="en-US" sz="2400" dirty="0" smtClean="0"/>
              <a:t>to regain their vitality before being transferred. 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Re-expansion</a:t>
            </a:r>
            <a:r>
              <a:rPr lang="en-US" sz="2400" dirty="0" smtClean="0"/>
              <a:t> is the sign of viability. </a:t>
            </a:r>
          </a:p>
          <a:p>
            <a:r>
              <a:rPr lang="en-US" sz="2400" dirty="0" smtClean="0"/>
              <a:t>An important predictor of the transfer of vitrified-warmed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is the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re-expansion timing</a:t>
            </a:r>
            <a:r>
              <a:rPr lang="en-US" sz="2400" dirty="0" smtClean="0"/>
              <a:t>. The earlier the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expands, the better it is expected to perform after transfer. </a:t>
            </a:r>
          </a:p>
          <a:p>
            <a:pPr>
              <a:buNone/>
            </a:pPr>
            <a:r>
              <a:rPr lang="en-US" sz="1200" b="1" i="1" dirty="0" smtClean="0">
                <a:solidFill>
                  <a:srgbClr val="00B050"/>
                </a:solidFill>
              </a:rPr>
              <a:t>Kader A,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Agarwal</a:t>
            </a:r>
            <a:r>
              <a:rPr lang="en-US" sz="1200" b="1" i="1" dirty="0" smtClean="0">
                <a:solidFill>
                  <a:srgbClr val="00B050"/>
                </a:solidFill>
              </a:rPr>
              <a:t> A,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Abdelrazik</a:t>
            </a:r>
            <a:r>
              <a:rPr lang="en-US" sz="1200" b="1" i="1" dirty="0" smtClean="0">
                <a:solidFill>
                  <a:srgbClr val="00B050"/>
                </a:solidFill>
              </a:rPr>
              <a:t> H, Sharma RK,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Ahmady</a:t>
            </a:r>
            <a:r>
              <a:rPr lang="en-US" sz="1200" b="1" i="1" dirty="0" smtClean="0">
                <a:solidFill>
                  <a:srgbClr val="00B050"/>
                </a:solidFill>
              </a:rPr>
              <a:t> A,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Falcone</a:t>
            </a:r>
            <a:r>
              <a:rPr lang="en-US" sz="1200" b="1" i="1" dirty="0" smtClean="0">
                <a:solidFill>
                  <a:srgbClr val="00B050"/>
                </a:solidFill>
              </a:rPr>
              <a:t> T: Evaluation of post-thaw DNA integrity of mouse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blastocysts</a:t>
            </a:r>
            <a:r>
              <a:rPr lang="en-US" sz="1200" b="1" i="1" dirty="0" smtClean="0">
                <a:solidFill>
                  <a:srgbClr val="00B050"/>
                </a:solidFill>
              </a:rPr>
              <a:t> after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ultrarapid</a:t>
            </a:r>
            <a:r>
              <a:rPr lang="en-US" sz="1200" b="1" i="1" dirty="0" smtClean="0">
                <a:solidFill>
                  <a:srgbClr val="00B050"/>
                </a:solidFill>
              </a:rPr>
              <a:t> and slow freezing.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Fertil</a:t>
            </a:r>
            <a:r>
              <a:rPr lang="en-US" sz="1200" b="1" i="1" dirty="0" smtClean="0">
                <a:solidFill>
                  <a:srgbClr val="00B050"/>
                </a:solidFill>
              </a:rPr>
              <a:t> </a:t>
            </a:r>
            <a:r>
              <a:rPr lang="en-US" sz="1200" b="1" i="1" dirty="0" err="1" smtClean="0">
                <a:solidFill>
                  <a:srgbClr val="00B050"/>
                </a:solidFill>
              </a:rPr>
              <a:t>Steril</a:t>
            </a:r>
            <a:r>
              <a:rPr lang="en-US" sz="1200" b="1" i="1" dirty="0" smtClean="0">
                <a:solidFill>
                  <a:srgbClr val="00B050"/>
                </a:solidFill>
              </a:rPr>
              <a:t>  2099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0486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00808"/>
            <a:ext cx="4823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Post-thaw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blastocyst</a:t>
            </a:r>
            <a:r>
              <a:rPr lang="en-US" sz="2800" b="1" i="1" dirty="0" smtClean="0">
                <a:solidFill>
                  <a:srgbClr val="FF0000"/>
                </a:solidFill>
              </a:rPr>
              <a:t> selection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6864" cy="2160240"/>
          </a:xfrm>
        </p:spPr>
        <p:txBody>
          <a:bodyPr/>
          <a:lstStyle/>
          <a:p>
            <a:r>
              <a:rPr lang="en-GB" sz="2000" b="1" i="1" dirty="0" smtClean="0">
                <a:solidFill>
                  <a:srgbClr val="0070C0"/>
                </a:solidFill>
              </a:rPr>
              <a:t>A </a:t>
            </a:r>
            <a:r>
              <a:rPr lang="en-GB" sz="2000" b="1" i="1" dirty="0" err="1" smtClean="0">
                <a:solidFill>
                  <a:srgbClr val="0070C0"/>
                </a:solidFill>
              </a:rPr>
              <a:t>blastocyst</a:t>
            </a:r>
            <a:r>
              <a:rPr lang="en-GB" sz="2000" b="1" i="1" dirty="0" smtClean="0">
                <a:solidFill>
                  <a:srgbClr val="0070C0"/>
                </a:solidFill>
              </a:rPr>
              <a:t> </a:t>
            </a:r>
            <a:r>
              <a:rPr lang="en-GB" sz="2000" dirty="0" smtClean="0"/>
              <a:t>is a highly differentiated, highly developed embryo that has grown to the point where it is ready to attach to the uterine wall (implantation). </a:t>
            </a:r>
          </a:p>
          <a:p>
            <a:r>
              <a:rPr lang="en-GB" sz="2000" b="1" i="1" dirty="0" err="1" smtClean="0">
                <a:solidFill>
                  <a:srgbClr val="0070C0"/>
                </a:solidFill>
              </a:rPr>
              <a:t>Blastocyst</a:t>
            </a:r>
            <a:r>
              <a:rPr lang="en-GB" sz="2000" b="1" i="1" dirty="0" smtClean="0">
                <a:solidFill>
                  <a:srgbClr val="0070C0"/>
                </a:solidFill>
              </a:rPr>
              <a:t> transfer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smtClean="0"/>
              <a:t>is claimed to be more physiological than </a:t>
            </a:r>
            <a:r>
              <a:rPr lang="en-GB" sz="2000" dirty="0" err="1" smtClean="0"/>
              <a:t>pronucleate</a:t>
            </a:r>
            <a:r>
              <a:rPr lang="en-GB" sz="2000" dirty="0" smtClean="0"/>
              <a:t> or cleaved-embryo since it mimics nature more closely..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99592" y="476672"/>
            <a:ext cx="41370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Blastocyst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Content Placeholder 4" descr="finalnetblastocts1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806489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inalnetblastocts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60648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420888"/>
            <a:ext cx="7772400" cy="4437112"/>
          </a:xfrm>
        </p:spPr>
        <p:txBody>
          <a:bodyPr/>
          <a:lstStyle/>
          <a:p>
            <a:r>
              <a:rPr lang="en-US" sz="2400" dirty="0" smtClean="0"/>
              <a:t>Assisted hatching can be performed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 to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O</a:t>
            </a:r>
            <a:r>
              <a:rPr lang="en-US" sz="2400" dirty="0" smtClean="0"/>
              <a:t>vercome </a:t>
            </a:r>
            <a:r>
              <a:rPr lang="en-US" sz="2400" b="1" i="1" dirty="0" smtClean="0">
                <a:solidFill>
                  <a:srgbClr val="0070C0"/>
                </a:solidFill>
              </a:rPr>
              <a:t>the post-freezing zonal hardening </a:t>
            </a:r>
            <a:r>
              <a:rPr lang="en-US" sz="2400" dirty="0" smtClean="0"/>
              <a:t>preventing spontaneous hatching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Allows </a:t>
            </a:r>
            <a:r>
              <a:rPr lang="en-US" sz="2400" b="1" i="1" dirty="0" smtClean="0">
                <a:solidFill>
                  <a:srgbClr val="0070C0"/>
                </a:solidFill>
              </a:rPr>
              <a:t>better permeation of the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cryoprotectants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and better </a:t>
            </a:r>
            <a:r>
              <a:rPr lang="en-US" sz="2400" dirty="0" err="1" smtClean="0"/>
              <a:t>blastocoele</a:t>
            </a:r>
            <a:r>
              <a:rPr lang="en-US" sz="2400" dirty="0" smtClean="0"/>
              <a:t> dehydration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A significantly positive impact on the post-warming </a:t>
            </a:r>
            <a:r>
              <a:rPr lang="en-US" sz="2400" b="1" i="1" dirty="0" smtClean="0">
                <a:solidFill>
                  <a:srgbClr val="0070C0"/>
                </a:solidFill>
              </a:rPr>
              <a:t>DNA integrity index</a:t>
            </a:r>
          </a:p>
          <a:p>
            <a:pPr>
              <a:buNone/>
            </a:pP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Vanderzwalmen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P,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Bertin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G,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Debauche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C,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Standaert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V,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Bollen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N, van Roosendaal E,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Vandervorst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M,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Schoysman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R, Zech N: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Vitrification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human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blastocysts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the Hemi-Straw carrier: application of assisted hatching after thawing. Hum </a:t>
            </a:r>
            <a:r>
              <a:rPr lang="en-US" sz="16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</a:t>
            </a:r>
            <a:r>
              <a:rPr lang="en-US" sz="16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2003, 18:1504-1511. </a:t>
            </a:r>
            <a:endParaRPr lang="en-US" sz="1600" b="1" i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0486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00808"/>
            <a:ext cx="2959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Assisted hatching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3754760"/>
          </a:xfrm>
        </p:spPr>
        <p:txBody>
          <a:bodyPr/>
          <a:lstStyle/>
          <a:p>
            <a:r>
              <a:rPr lang="en-US" sz="2400" dirty="0" smtClean="0"/>
              <a:t>Much attention has been paid to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volume of the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blastocoele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prior to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and its effect on the overall success of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A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correlation </a:t>
            </a:r>
            <a:r>
              <a:rPr lang="en-US" sz="2400" dirty="0" smtClean="0"/>
              <a:t>between </a:t>
            </a:r>
            <a:r>
              <a:rPr lang="en-US" sz="2400" dirty="0" err="1" smtClean="0"/>
              <a:t>blastocelic</a:t>
            </a:r>
            <a:r>
              <a:rPr lang="en-US" sz="2400" dirty="0" smtClean="0"/>
              <a:t> volume and outcome measures has been attributed to an increased likelihood of intracellular ice formation in an inadequately dehydrated </a:t>
            </a:r>
            <a:r>
              <a:rPr lang="en-US" sz="2400" dirty="0" err="1" smtClean="0"/>
              <a:t>blastocoele</a:t>
            </a:r>
            <a:r>
              <a:rPr lang="en-US" sz="2400" dirty="0" smtClean="0"/>
              <a:t> . Consequently, a process called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assisted shrinkage </a:t>
            </a:r>
            <a:r>
              <a:rPr lang="en-US" sz="2400" dirty="0" smtClean="0"/>
              <a:t>was developed to reduce </a:t>
            </a:r>
            <a:r>
              <a:rPr lang="en-US" sz="2400" dirty="0" err="1" smtClean="0"/>
              <a:t>blastocelic</a:t>
            </a:r>
            <a:r>
              <a:rPr lang="en-US" sz="2400" dirty="0" smtClean="0"/>
              <a:t> volume prior to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1400" b="1" i="1" dirty="0" err="1" smtClean="0">
                <a:solidFill>
                  <a:srgbClr val="00B050"/>
                </a:solidFill>
              </a:rPr>
              <a:t>Mukaida</a:t>
            </a:r>
            <a:r>
              <a:rPr lang="en-US" sz="1400" b="1" i="1" dirty="0" smtClean="0">
                <a:solidFill>
                  <a:srgbClr val="00B050"/>
                </a:solidFill>
              </a:rPr>
              <a:t> T, Oka C, </a:t>
            </a:r>
            <a:r>
              <a:rPr lang="en-US" sz="1400" b="1" i="1" dirty="0" err="1" smtClean="0">
                <a:solidFill>
                  <a:srgbClr val="00B050"/>
                </a:solidFill>
              </a:rPr>
              <a:t>Goto</a:t>
            </a:r>
            <a:r>
              <a:rPr lang="en-US" sz="1400" b="1" i="1" dirty="0" smtClean="0">
                <a:solidFill>
                  <a:srgbClr val="00B050"/>
                </a:solidFill>
              </a:rPr>
              <a:t> T, Takahashi K: Artificial shrinkage of </a:t>
            </a:r>
            <a:r>
              <a:rPr lang="en-US" sz="1400" b="1" i="1" dirty="0" err="1" smtClean="0">
                <a:solidFill>
                  <a:srgbClr val="00B050"/>
                </a:solidFill>
              </a:rPr>
              <a:t>blastocoeles</a:t>
            </a:r>
            <a:r>
              <a:rPr lang="en-US" sz="1400" b="1" i="1" dirty="0" smtClean="0">
                <a:solidFill>
                  <a:srgbClr val="00B050"/>
                </a:solidFill>
              </a:rPr>
              <a:t> using either a micro-needle or a laser pulse prior to the cooling steps of </a:t>
            </a:r>
            <a:r>
              <a:rPr lang="en-US" sz="1400" b="1" i="1" dirty="0" err="1" smtClean="0">
                <a:solidFill>
                  <a:srgbClr val="00B050"/>
                </a:solidFill>
              </a:rPr>
              <a:t>vitrification</a:t>
            </a:r>
            <a:r>
              <a:rPr lang="en-US" sz="1400" b="1" i="1" dirty="0" smtClean="0">
                <a:solidFill>
                  <a:srgbClr val="00B050"/>
                </a:solidFill>
              </a:rPr>
              <a:t> improves survival rate and pregnancy outcome of vitrified human </a:t>
            </a:r>
            <a:r>
              <a:rPr lang="en-US" sz="1400" b="1" i="1" dirty="0" err="1" smtClean="0">
                <a:solidFill>
                  <a:srgbClr val="00B050"/>
                </a:solidFill>
              </a:rPr>
              <a:t>blastocysts</a:t>
            </a:r>
            <a:r>
              <a:rPr lang="en-US" sz="1400" b="1" i="1" dirty="0" smtClean="0">
                <a:solidFill>
                  <a:srgbClr val="00B050"/>
                </a:solidFill>
              </a:rPr>
              <a:t>. Hum </a:t>
            </a:r>
            <a:r>
              <a:rPr lang="en-US" sz="1400" b="1" i="1" dirty="0" err="1" smtClean="0">
                <a:solidFill>
                  <a:srgbClr val="00B050"/>
                </a:solidFill>
              </a:rPr>
              <a:t>Reprod</a:t>
            </a:r>
            <a:r>
              <a:rPr lang="en-US" sz="1400" b="1" i="1" dirty="0" smtClean="0">
                <a:solidFill>
                  <a:srgbClr val="00B050"/>
                </a:solidFill>
              </a:rPr>
              <a:t> 2006, 21:3246-3252.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1206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556792"/>
            <a:ext cx="5517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Blastocoele</a:t>
            </a:r>
            <a:r>
              <a:rPr lang="en-US" b="1" dirty="0" smtClean="0">
                <a:solidFill>
                  <a:srgbClr val="FF0000"/>
                </a:solidFill>
              </a:rPr>
              <a:t> collapse </a:t>
            </a:r>
            <a:r>
              <a:rPr lang="en-US" b="1" dirty="0" smtClean="0">
                <a:solidFill>
                  <a:srgbClr val="FF0000"/>
                </a:solidFill>
              </a:rPr>
              <a:t>(Assisted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hrinkage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9592" y="476672"/>
            <a:ext cx="61206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556792"/>
            <a:ext cx="5517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Blastocoele</a:t>
            </a:r>
            <a:r>
              <a:rPr lang="en-US" b="1" dirty="0" smtClean="0">
                <a:solidFill>
                  <a:srgbClr val="FF0000"/>
                </a:solidFill>
              </a:rPr>
              <a:t> collapse </a:t>
            </a:r>
            <a:r>
              <a:rPr lang="en-US" b="1" dirty="0" smtClean="0">
                <a:solidFill>
                  <a:srgbClr val="FF0000"/>
                </a:solidFill>
              </a:rPr>
              <a:t>(Assisted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hrinkage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060848"/>
            <a:ext cx="8712968" cy="453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Studies showing different methods of </a:t>
            </a:r>
            <a:r>
              <a:rPr lang="en-US" sz="2800" dirty="0" err="1" smtClean="0"/>
              <a:t>blastocyst</a:t>
            </a:r>
            <a:r>
              <a:rPr lang="en-US" sz="2800" dirty="0" smtClean="0"/>
              <a:t> pre-</a:t>
            </a:r>
            <a:r>
              <a:rPr lang="en-US" sz="2800" dirty="0" err="1" smtClean="0"/>
              <a:t>vitrification</a:t>
            </a:r>
            <a:r>
              <a:rPr lang="en-US" sz="2800" dirty="0" smtClean="0"/>
              <a:t> interventions and their </a:t>
            </a:r>
            <a:br>
              <a:rPr lang="en-US" sz="2800" dirty="0" smtClean="0"/>
            </a:br>
            <a:r>
              <a:rPr lang="en-US" sz="2800" dirty="0" smtClean="0"/>
              <a:t>outcome parameters.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640871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0486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versus multiple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cryoprotectants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dirty="0" smtClean="0"/>
              <a:t>With two </a:t>
            </a:r>
            <a:r>
              <a:rPr lang="en-US" sz="2400" dirty="0" err="1" smtClean="0"/>
              <a:t>cryoprotectants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concentration </a:t>
            </a:r>
            <a:r>
              <a:rPr lang="en-US" sz="2400" dirty="0" smtClean="0"/>
              <a:t>of each can be lower than that needed when either is used separately, thereby making the solution </a:t>
            </a: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toxic </a:t>
            </a:r>
            <a:r>
              <a:rPr lang="en-US" sz="2400" dirty="0" smtClean="0"/>
              <a:t>to the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1206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1628800"/>
            <a:ext cx="454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Improvement in media protocols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78" name="Picture 2" descr="https://encrypted-tbn3.google.com/images?q=tbn:ANd9GcQvX8avSClskmG3RlhlI2e_wwBjqOZtPY4S3peUg6_jEBUqx-6Lb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221088"/>
            <a:ext cx="2486025" cy="18383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772400" cy="4114800"/>
          </a:xfrm>
        </p:spPr>
        <p:txBody>
          <a:bodyPr/>
          <a:lstStyle/>
          <a:p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Macromolecules </a:t>
            </a:r>
          </a:p>
          <a:p>
            <a:r>
              <a:rPr lang="en-US" sz="2400" dirty="0" smtClean="0"/>
              <a:t>Extracellular disaccharides and macromolecules, such as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sucrose </a:t>
            </a:r>
            <a:r>
              <a:rPr lang="en-US" sz="2400" dirty="0" smtClean="0"/>
              <a:t>and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Ficoll</a:t>
            </a:r>
            <a:r>
              <a:rPr lang="en-US" sz="2400" dirty="0" smtClean="0"/>
              <a:t> are commonly added to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solutions. This helps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D</a:t>
            </a:r>
            <a:r>
              <a:rPr lang="en-US" sz="2400" dirty="0" smtClean="0"/>
              <a:t>raw </a:t>
            </a:r>
            <a:r>
              <a:rPr lang="en-US" sz="2400" dirty="0" smtClean="0"/>
              <a:t>water out of the </a:t>
            </a:r>
            <a:r>
              <a:rPr lang="en-US" sz="2400" dirty="0" err="1" smtClean="0"/>
              <a:t>blastocoele</a:t>
            </a:r>
            <a:r>
              <a:rPr lang="en-US" sz="2400" dirty="0" smtClean="0"/>
              <a:t> to attain </a:t>
            </a:r>
            <a:r>
              <a:rPr lang="en-US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dehydration </a:t>
            </a:r>
            <a:r>
              <a:rPr lang="en-US" sz="2400" dirty="0" smtClean="0"/>
              <a:t>and reduce osmotic shock.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The addition of macromolecules also means that the </a:t>
            </a:r>
            <a:r>
              <a:rPr lang="en-US" sz="2400" b="1" i="1" dirty="0" smtClean="0">
                <a:solidFill>
                  <a:srgbClr val="0070C0"/>
                </a:solidFill>
              </a:rPr>
              <a:t>concentration of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cryoprotectants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can be </a:t>
            </a:r>
            <a:r>
              <a:rPr lang="en-US" sz="2400" b="1" i="1" dirty="0" smtClean="0">
                <a:solidFill>
                  <a:srgbClr val="0070C0"/>
                </a:solidFill>
              </a:rPr>
              <a:t>lowered</a:t>
            </a:r>
            <a:r>
              <a:rPr lang="en-US" sz="2400" dirty="0" smtClean="0"/>
              <a:t>.</a:t>
            </a:r>
            <a:r>
              <a:rPr lang="en-US" sz="2400" i="1" dirty="0" smtClean="0"/>
              <a:t> 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454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Improvement in media protocols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versus multiple steps </a:t>
            </a:r>
          </a:p>
          <a:p>
            <a:r>
              <a:rPr lang="en-US" sz="2400" dirty="0" smtClean="0"/>
              <a:t>A single exposure to a </a:t>
            </a:r>
            <a:r>
              <a:rPr lang="en-US" sz="2400" dirty="0" err="1" smtClean="0"/>
              <a:t>cryoprotectant</a:t>
            </a:r>
            <a:r>
              <a:rPr lang="en-US" sz="2400" dirty="0" smtClean="0"/>
              <a:t> subjects the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to an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risk of osmotic shock</a:t>
            </a:r>
            <a:r>
              <a:rPr lang="en-US" sz="2400" dirty="0" smtClean="0"/>
              <a:t>, particularly when the concentration is extremely high. Depending on the duration of exposure, a single immersion may not allow enough time for adequate </a:t>
            </a:r>
            <a:r>
              <a:rPr lang="en-US" sz="2400" dirty="0" err="1" smtClean="0"/>
              <a:t>cryoprotectant</a:t>
            </a:r>
            <a:r>
              <a:rPr lang="en-US" sz="2400" dirty="0" smtClean="0"/>
              <a:t> permeation into the </a:t>
            </a:r>
            <a:r>
              <a:rPr lang="en-US" sz="2400" dirty="0" err="1" smtClean="0"/>
              <a:t>blastocoele</a:t>
            </a:r>
            <a:r>
              <a:rPr lang="en-US" sz="2400" b="1" dirty="0" smtClean="0"/>
              <a:t>. Survival rates after </a:t>
            </a:r>
            <a:r>
              <a:rPr lang="en-US" sz="2400" b="1" dirty="0" err="1" smtClean="0"/>
              <a:t>vitrification</a:t>
            </a:r>
            <a:r>
              <a:rPr lang="en-US" sz="2400" b="1" dirty="0" smtClean="0"/>
              <a:t> improved with the evolution of two-step </a:t>
            </a:r>
            <a:r>
              <a:rPr lang="en-US" sz="2400" dirty="0" smtClean="0"/>
              <a:t>protocols.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454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Improvement in media protocols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6264696" cy="3528392"/>
          </a:xfrm>
        </p:spPr>
        <p:txBody>
          <a:bodyPr/>
          <a:lstStyle/>
          <a:p>
            <a:pPr>
              <a:buNone/>
            </a:pP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Media volume  </a:t>
            </a:r>
          </a:p>
          <a:p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freezing rate is slower when larger drops are used. </a:t>
            </a:r>
            <a:r>
              <a:rPr lang="en-US" sz="2400" dirty="0" smtClean="0"/>
              <a:t>Using a small volume of media expedites heat transfer by minimizing the freezing or warming propagation time.</a:t>
            </a:r>
          </a:p>
          <a:p>
            <a:endParaRPr lang="en-US" sz="2400" dirty="0" smtClean="0"/>
          </a:p>
          <a:p>
            <a:r>
              <a:rPr lang="en-US" sz="2400" dirty="0" smtClean="0"/>
              <a:t>In order to achieve the maximal freezing rates, current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loading devices </a:t>
            </a:r>
            <a:r>
              <a:rPr lang="en-US" sz="2400" dirty="0" smtClean="0"/>
              <a:t>hold a minimal volume of solution such as the EM grid, </a:t>
            </a:r>
            <a:r>
              <a:rPr lang="en-US" sz="2400" dirty="0" err="1" smtClean="0"/>
              <a:t>cryoloop</a:t>
            </a:r>
            <a:r>
              <a:rPr lang="en-US" sz="2400" dirty="0" smtClean="0"/>
              <a:t>™, </a:t>
            </a:r>
            <a:r>
              <a:rPr lang="en-US" sz="2400" dirty="0" err="1" smtClean="0"/>
              <a:t>cryotip</a:t>
            </a:r>
            <a:r>
              <a:rPr lang="en-US" sz="2400" dirty="0" smtClean="0"/>
              <a:t>™, and </a:t>
            </a:r>
            <a:r>
              <a:rPr lang="en-US" sz="2400" dirty="0" err="1" smtClean="0"/>
              <a:t>Cryo</a:t>
            </a:r>
            <a:r>
              <a:rPr lang="en-US" sz="2400" dirty="0" smtClean="0"/>
              <a:t>-leaf™ high security straws.  </a:t>
            </a:r>
          </a:p>
          <a:p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454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Improvement in media protocols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458" name="Picture 2" descr="https://encrypted-tbn3.google.com/images?q=tbn:ANd9GcQU26XK8_0f6-c5RE8Px0TI9tJLqoXc74uINHudLJQeplWhKhY_9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636912"/>
            <a:ext cx="1600200" cy="35283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Freezing rate</a:t>
            </a:r>
          </a:p>
          <a:p>
            <a:r>
              <a:rPr lang="en-US" sz="2400" dirty="0" smtClean="0"/>
              <a:t>A high freezing rate is crucial to achieving proper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and survival. This can be achieved :</a:t>
            </a:r>
            <a:endParaRPr lang="en-US" sz="2400" b="1" dirty="0" smtClean="0"/>
          </a:p>
          <a:p>
            <a:pPr marL="457200" indent="-457200">
              <a:buFont typeface="+mj-lt"/>
              <a:buAutoNum type="alphaLcPeriod"/>
            </a:pP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contact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vitrification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 system </a:t>
            </a:r>
            <a:r>
              <a:rPr lang="en-US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vitrification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514350" indent="-514350">
              <a:buNone/>
            </a:pPr>
            <a:r>
              <a:rPr lang="en-US" sz="2400" i="1" dirty="0" smtClean="0"/>
              <a:t>        * </a:t>
            </a:r>
            <a:r>
              <a:rPr lang="en-US" sz="2400" dirty="0" smtClean="0"/>
              <a:t>Design (being ultrathin, containing </a:t>
            </a:r>
            <a:r>
              <a:rPr lang="en-US" sz="2400" dirty="0" err="1" smtClean="0"/>
              <a:t>microvolumes</a:t>
            </a:r>
            <a:r>
              <a:rPr lang="en-US" sz="2400" dirty="0" smtClean="0"/>
              <a:t>) and by material selection. </a:t>
            </a:r>
          </a:p>
          <a:p>
            <a:pPr marL="514350" indent="-514350">
              <a:buNone/>
            </a:pPr>
            <a:r>
              <a:rPr lang="en-US" sz="2400" i="1" dirty="0" smtClean="0"/>
              <a:t>        * </a:t>
            </a:r>
            <a:r>
              <a:rPr lang="en-US" sz="2400" dirty="0" smtClean="0"/>
              <a:t>decrease the temperature of the liquid nitrogen. </a:t>
            </a:r>
          </a:p>
          <a:p>
            <a:pPr>
              <a:buNone/>
            </a:pPr>
            <a:r>
              <a:rPr lang="en-US" sz="2400" dirty="0" smtClean="0"/>
              <a:t>                 #  Vacuum application over the liquid nitrogen </a:t>
            </a:r>
          </a:p>
          <a:p>
            <a:pPr>
              <a:buNone/>
            </a:pPr>
            <a:r>
              <a:rPr lang="en-US" sz="2400" dirty="0" smtClean="0"/>
              <a:t>                 #  Nitrogen slush with a temperature of -210° C</a:t>
            </a:r>
            <a:endParaRPr lang="en-US" sz="2400" i="1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454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Improvement in media protocols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Warming rate</a:t>
            </a:r>
          </a:p>
          <a:p>
            <a:r>
              <a:rPr lang="en-US" sz="2400" dirty="0" smtClean="0"/>
              <a:t>Proper warming is as important as rapid freezing to achieve proper </a:t>
            </a:r>
            <a:r>
              <a:rPr lang="en-US" sz="2400" dirty="0" err="1" smtClean="0"/>
              <a:t>vitrification-devitrification</a:t>
            </a:r>
            <a:r>
              <a:rPr lang="en-US" sz="2400" dirty="0" smtClean="0"/>
              <a:t>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In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methods </a:t>
            </a:r>
            <a:r>
              <a:rPr lang="en-US" sz="2400" dirty="0" smtClean="0"/>
              <a:t>by mixing the sample in pre-warmed media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 In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 methods </a:t>
            </a:r>
            <a:r>
              <a:rPr lang="en-US" sz="2400" dirty="0" smtClean="0"/>
              <a:t>by plunging the sample in its loading device into a warm water bath. 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The heating rate will be controlled by the same factors that control the freezing rate.</a:t>
            </a:r>
            <a:r>
              <a:rPr lang="en-US" sz="2400" b="1" dirty="0" smtClean="0"/>
              <a:t>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454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Improvement in media protocols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GB" sz="2000" u="sng" dirty="0" smtClean="0"/>
              <a:t/>
            </a:r>
            <a:br>
              <a:rPr lang="en-GB" sz="2000" u="sng" dirty="0" smtClean="0"/>
            </a:br>
            <a:r>
              <a:rPr lang="en-GB" sz="2000" dirty="0" smtClean="0"/>
              <a:t>• The ability to </a:t>
            </a:r>
            <a:r>
              <a:rPr lang="en-GB" sz="2000" i="1" dirty="0" smtClean="0">
                <a:solidFill>
                  <a:srgbClr val="FF3399"/>
                </a:solidFill>
              </a:rPr>
              <a:t>identify embryos </a:t>
            </a:r>
            <a:r>
              <a:rPr lang="en-GB" sz="2000" dirty="0" smtClean="0"/>
              <a:t>that are well developed and choose one for transfer. </a:t>
            </a:r>
            <a:br>
              <a:rPr lang="en-GB" sz="2000" dirty="0" smtClean="0"/>
            </a:br>
            <a:r>
              <a:rPr lang="en-GB" sz="2000" dirty="0" smtClean="0"/>
              <a:t>• More adequate </a:t>
            </a:r>
            <a:r>
              <a:rPr lang="en-GB" sz="2000" i="1" dirty="0" smtClean="0">
                <a:solidFill>
                  <a:srgbClr val="FF3399"/>
                </a:solidFill>
              </a:rPr>
              <a:t>synchronization</a:t>
            </a:r>
            <a:r>
              <a:rPr lang="en-GB" sz="2000" dirty="0" smtClean="0"/>
              <a:t> of embryonic stage with the female </a:t>
            </a:r>
            <a:r>
              <a:rPr lang="en-GB" sz="2000" dirty="0" err="1" smtClean="0"/>
              <a:t>endometrium</a:t>
            </a:r>
            <a:r>
              <a:rPr lang="en-GB" sz="2000" dirty="0" smtClean="0"/>
              <a:t>. </a:t>
            </a:r>
            <a:br>
              <a:rPr lang="en-GB" sz="2000" dirty="0" smtClean="0"/>
            </a:br>
            <a:r>
              <a:rPr lang="en-GB" sz="2000" dirty="0" smtClean="0"/>
              <a:t>• </a:t>
            </a:r>
            <a:r>
              <a:rPr lang="en-GB" sz="2000" i="1" dirty="0" smtClean="0">
                <a:solidFill>
                  <a:srgbClr val="FF3399"/>
                </a:solidFill>
              </a:rPr>
              <a:t>Uterine contractions </a:t>
            </a:r>
            <a:r>
              <a:rPr lang="en-GB" sz="2000" dirty="0" smtClean="0"/>
              <a:t>are reduced by day 5 thereby reducing the chance of an embryo being expelled. </a:t>
            </a:r>
            <a:br>
              <a:rPr lang="en-GB" sz="2000" dirty="0" smtClean="0"/>
            </a:br>
            <a:r>
              <a:rPr lang="en-GB" sz="2000" dirty="0" smtClean="0"/>
              <a:t>• The ability to undertake cleavage stage </a:t>
            </a:r>
            <a:r>
              <a:rPr lang="en-GB" sz="2000" i="1" dirty="0" smtClean="0">
                <a:solidFill>
                  <a:srgbClr val="FF3399"/>
                </a:solidFill>
              </a:rPr>
              <a:t>embryo biopsy</a:t>
            </a:r>
            <a:r>
              <a:rPr lang="en-GB" sz="2000" i="1" dirty="0" smtClean="0"/>
              <a:t> </a:t>
            </a:r>
            <a:r>
              <a:rPr lang="en-GB" sz="2000" dirty="0" smtClean="0"/>
              <a:t>which is easier and less harmful when the biopsy </a:t>
            </a:r>
            <a:r>
              <a:rPr lang="en-GB" sz="2000" dirty="0" err="1" smtClean="0"/>
              <a:t>blastomere</a:t>
            </a:r>
            <a:r>
              <a:rPr lang="en-GB" sz="2000" dirty="0" smtClean="0"/>
              <a:t> has to be taken.</a:t>
            </a:r>
            <a:br>
              <a:rPr lang="en-GB" sz="2000" dirty="0" smtClean="0"/>
            </a:br>
            <a:r>
              <a:rPr lang="en-GB" sz="2000" dirty="0" smtClean="0"/>
              <a:t>• Increase implantation rate which need to transfer </a:t>
            </a:r>
            <a:r>
              <a:rPr lang="en-GB" sz="2000" i="1" dirty="0" smtClean="0">
                <a:solidFill>
                  <a:srgbClr val="FF3399"/>
                </a:solidFill>
              </a:rPr>
              <a:t>less number</a:t>
            </a:r>
            <a:r>
              <a:rPr lang="en-GB" sz="2000" dirty="0" smtClean="0">
                <a:solidFill>
                  <a:srgbClr val="FF3399"/>
                </a:solidFill>
              </a:rPr>
              <a:t> </a:t>
            </a:r>
            <a:r>
              <a:rPr lang="en-GB" sz="2000" dirty="0" smtClean="0"/>
              <a:t>of embryos.</a:t>
            </a:r>
            <a:br>
              <a:rPr lang="en-GB" sz="2000" dirty="0" smtClean="0"/>
            </a:br>
            <a:r>
              <a:rPr lang="en-GB" sz="2000" dirty="0" smtClean="0"/>
              <a:t>• </a:t>
            </a:r>
            <a:r>
              <a:rPr lang="en-GB" sz="2000" dirty="0" err="1" smtClean="0"/>
              <a:t>Blastocyst</a:t>
            </a:r>
            <a:r>
              <a:rPr lang="en-GB" sz="2000" dirty="0" smtClean="0"/>
              <a:t> stage embryos </a:t>
            </a:r>
            <a:r>
              <a:rPr lang="en-GB" sz="2000" i="1" dirty="0" smtClean="0">
                <a:solidFill>
                  <a:srgbClr val="FF3399"/>
                </a:solidFill>
              </a:rPr>
              <a:t>freeze</a:t>
            </a:r>
            <a:r>
              <a:rPr lang="en-GB" sz="2000" dirty="0" smtClean="0"/>
              <a:t> as well, if not better, than cleavage stage embryos.</a:t>
            </a:r>
            <a:br>
              <a:rPr lang="en-GB" sz="2000" dirty="0" smtClean="0"/>
            </a:b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899592" y="476672"/>
            <a:ext cx="576064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The advantage of using </a:t>
            </a:r>
            <a:r>
              <a:rPr lang="en-GB" b="1" dirty="0" err="1" smtClean="0">
                <a:solidFill>
                  <a:srgbClr val="0070C0"/>
                </a:solidFill>
              </a:rPr>
              <a:t>Blastocysts</a:t>
            </a:r>
            <a:r>
              <a:rPr lang="en-GB" b="1" dirty="0" smtClean="0">
                <a:solidFill>
                  <a:srgbClr val="0070C0"/>
                </a:solidFill>
              </a:rPr>
              <a:t> culture and transfer?</a:t>
            </a:r>
            <a:endParaRPr lang="en-US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772400" cy="41148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outcome is highly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operator dependent</a:t>
            </a:r>
            <a:r>
              <a:rPr lang="en-US" sz="2400" dirty="0" smtClean="0"/>
              <a:t>, and it requires a totally different skill set than is needed with slow freezing. </a:t>
            </a:r>
          </a:p>
          <a:p>
            <a:r>
              <a:rPr lang="en-US" sz="2400" dirty="0" smtClean="0"/>
              <a:t>The embryologist should be </a:t>
            </a:r>
            <a:r>
              <a:rPr lang="en-US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rapidly</a:t>
            </a:r>
            <a:r>
              <a:rPr lang="en-US" sz="2400" dirty="0" smtClean="0"/>
              <a:t> handling the embryos in </a:t>
            </a:r>
            <a:r>
              <a:rPr lang="en-US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micro-volumes</a:t>
            </a:r>
            <a:r>
              <a:rPr lang="en-US" sz="2400" dirty="0" smtClean="0"/>
              <a:t> of </a:t>
            </a:r>
            <a:r>
              <a:rPr lang="en-US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 viscous media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Also, because there are a </a:t>
            </a:r>
            <a:r>
              <a:rPr lang="en-US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variety of loading devices </a:t>
            </a:r>
            <a:r>
              <a:rPr lang="en-US" sz="2400" dirty="0" smtClean="0"/>
              <a:t>available, specific training on the use and storage of a certain device and standardization of quality control procedures is mandatory.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Factors that can affect the outcome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2468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Operator factors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sz="2400" kern="1200" dirty="0" smtClean="0"/>
              <a:t>Studying different methods to improve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outcome by </a:t>
            </a:r>
            <a:r>
              <a:rPr lang="en-US" sz="2400" b="1" i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manipulating the essential factors </a:t>
            </a:r>
            <a:r>
              <a:rPr lang="en-US" sz="2400" kern="1200" dirty="0" smtClean="0"/>
              <a:t>(</a:t>
            </a:r>
            <a:r>
              <a:rPr lang="en-US" sz="2400" kern="1200" dirty="0" err="1" smtClean="0"/>
              <a:t>Cryoprotectants</a:t>
            </a:r>
            <a:r>
              <a:rPr lang="en-US" sz="2400" kern="1200" dirty="0" smtClean="0"/>
              <a:t> concentrations, constituents, freezing rate, warming).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kern="1200" dirty="0" smtClean="0"/>
              <a:t>The effect of </a:t>
            </a:r>
            <a:r>
              <a:rPr lang="en-US" sz="2400" b="1" i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hydrostatic pressure (HHP)</a:t>
            </a:r>
            <a:r>
              <a:rPr lang="en-US" sz="2400" b="1" i="1" kern="1200" dirty="0" smtClean="0">
                <a:solidFill>
                  <a:srgbClr val="FFFF00"/>
                </a:solidFill>
              </a:rPr>
              <a:t> </a:t>
            </a:r>
            <a:r>
              <a:rPr lang="en-US" sz="2400" kern="1200" dirty="0" smtClean="0"/>
              <a:t>in the </a:t>
            </a:r>
          </a:p>
          <a:p>
            <a:pPr>
              <a:buNone/>
            </a:pPr>
            <a:r>
              <a:rPr lang="en-US" sz="2400" kern="1200" dirty="0" smtClean="0"/>
              <a:t>pre-treatment of 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27584" y="692696"/>
            <a:ext cx="58326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Future </a:t>
            </a:r>
            <a:r>
              <a:rPr lang="en-US" sz="3600" b="1" dirty="0" err="1" smtClean="0">
                <a:solidFill>
                  <a:srgbClr val="0070C0"/>
                </a:solidFill>
              </a:rPr>
              <a:t>prespectives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72400" cy="4114800"/>
          </a:xfrm>
        </p:spPr>
        <p:txBody>
          <a:bodyPr/>
          <a:lstStyle/>
          <a:p>
            <a:r>
              <a:rPr lang="en-US" sz="2400" b="1" i="1" kern="1200" dirty="0" smtClean="0">
                <a:solidFill>
                  <a:srgbClr val="FFFF00"/>
                </a:solidFill>
              </a:rPr>
              <a:t>HHP</a:t>
            </a:r>
            <a:r>
              <a:rPr lang="en-US" sz="2400" kern="1200" dirty="0" smtClean="0"/>
              <a:t> leads to the production of </a:t>
            </a:r>
            <a:r>
              <a:rPr lang="en-US" sz="2400" i="1" kern="1200" dirty="0" smtClean="0">
                <a:solidFill>
                  <a:srgbClr val="0070C0"/>
                </a:solidFill>
              </a:rPr>
              <a:t>heat shock proteins </a:t>
            </a:r>
            <a:r>
              <a:rPr lang="en-US" sz="2400" kern="1200" dirty="0" smtClean="0"/>
              <a:t>in mammalian cells , which could potentially provide enough cellular protection to maintain homeostasis and even improve </a:t>
            </a:r>
            <a:r>
              <a:rPr lang="en-US" sz="2400" kern="1200" dirty="0" err="1" smtClean="0"/>
              <a:t>cryoprotection</a:t>
            </a:r>
            <a:r>
              <a:rPr lang="en-US" sz="2400" kern="1200" dirty="0" smtClean="0"/>
              <a:t>.</a:t>
            </a:r>
            <a:endParaRPr lang="en-US" sz="2400" kern="1200" dirty="0" smtClean="0"/>
          </a:p>
          <a:p>
            <a:r>
              <a:rPr lang="en-US" sz="2400" kern="1200" dirty="0" smtClean="0"/>
              <a:t>A</a:t>
            </a:r>
            <a:r>
              <a:rPr lang="en-US" sz="2400" kern="1200" dirty="0" smtClean="0"/>
              <a:t>pplying  </a:t>
            </a:r>
            <a:r>
              <a:rPr lang="en-US" sz="2400" kern="1200" dirty="0" smtClean="0"/>
              <a:t>hydrostatic pressure of 60 </a:t>
            </a:r>
            <a:r>
              <a:rPr lang="en-US" sz="2400" kern="1200" dirty="0" err="1" smtClean="0"/>
              <a:t>MegaPascals</a:t>
            </a:r>
            <a:r>
              <a:rPr lang="en-US" sz="2400" kern="1200" dirty="0" smtClean="0"/>
              <a:t> (</a:t>
            </a:r>
            <a:r>
              <a:rPr lang="en-US" sz="2400" kern="1200" dirty="0" err="1" smtClean="0"/>
              <a:t>MPa</a:t>
            </a:r>
            <a:r>
              <a:rPr lang="en-US" sz="2400" i="1" kern="1200" dirty="0" smtClean="0"/>
              <a:t>) for 30 minutes then allowing four to five minutes  </a:t>
            </a:r>
            <a:r>
              <a:rPr lang="en-US" sz="2400" kern="1200" dirty="0" smtClean="0"/>
              <a:t>before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</a:t>
            </a:r>
            <a:endParaRPr lang="en-US" sz="2400" kern="1200" dirty="0" smtClean="0"/>
          </a:p>
          <a:p>
            <a:r>
              <a:rPr lang="en-US" sz="2400" kern="1200" dirty="0" smtClean="0"/>
              <a:t>The </a:t>
            </a:r>
            <a:r>
              <a:rPr lang="en-US" sz="2400" i="1" kern="1200" dirty="0" smtClean="0">
                <a:solidFill>
                  <a:srgbClr val="0070C0"/>
                </a:solidFill>
              </a:rPr>
              <a:t>pressure level</a:t>
            </a:r>
            <a:r>
              <a:rPr lang="en-US" sz="2400" kern="1200" dirty="0" smtClean="0"/>
              <a:t>, </a:t>
            </a:r>
            <a:r>
              <a:rPr lang="en-US" sz="2400" i="1" kern="1200" dirty="0" smtClean="0">
                <a:solidFill>
                  <a:srgbClr val="0070C0"/>
                </a:solidFill>
              </a:rPr>
              <a:t>pressure duration</a:t>
            </a:r>
            <a:r>
              <a:rPr lang="en-US" sz="2400" kern="1200" dirty="0" smtClean="0"/>
              <a:t>, </a:t>
            </a:r>
            <a:r>
              <a:rPr lang="en-US" sz="2400" i="1" kern="1200" dirty="0" smtClean="0">
                <a:solidFill>
                  <a:srgbClr val="0070C0"/>
                </a:solidFill>
              </a:rPr>
              <a:t>temperature at time of pressurizing, and recovery time  </a:t>
            </a:r>
            <a:r>
              <a:rPr lang="en-US" sz="2400" kern="1200" dirty="0" smtClean="0"/>
              <a:t>before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are important parameters that need to be properly identified for </a:t>
            </a:r>
            <a:r>
              <a:rPr lang="en-US" sz="2400" kern="1200" dirty="0" err="1" smtClean="0"/>
              <a:t>oocytes</a:t>
            </a:r>
            <a:r>
              <a:rPr lang="en-US" sz="2400" kern="1200" dirty="0" smtClean="0"/>
              <a:t>,  embryos, and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of different species</a:t>
            </a:r>
          </a:p>
          <a:p>
            <a:endParaRPr lang="en-US" sz="2400" kern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Future </a:t>
            </a:r>
            <a:r>
              <a:rPr lang="en-US" sz="3600" b="1" dirty="0" err="1" smtClean="0">
                <a:solidFill>
                  <a:srgbClr val="0070C0"/>
                </a:solidFill>
              </a:rPr>
              <a:t>prespectives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772400" cy="4114800"/>
          </a:xfrm>
        </p:spPr>
        <p:txBody>
          <a:bodyPr/>
          <a:lstStyle/>
          <a:p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of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can eventually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</a:t>
            </a:r>
            <a:r>
              <a:rPr lang="en-US" sz="2400" i="1" kern="1200" dirty="0" smtClean="0">
                <a:solidFill>
                  <a:srgbClr val="FF0000"/>
                </a:solidFill>
              </a:rPr>
              <a:t> </a:t>
            </a:r>
            <a:r>
              <a:rPr lang="en-US" sz="2400" kern="1200" dirty="0" smtClean="0"/>
              <a:t>slow freezing of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as suggested by various reports in the literature</a:t>
            </a:r>
          </a:p>
          <a:p>
            <a:r>
              <a:rPr lang="en-US" sz="2400" kern="1200" dirty="0" smtClean="0"/>
              <a:t>Though effect on </a:t>
            </a:r>
            <a:r>
              <a:rPr lang="en-US" sz="2400" i="1" kern="1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perinatal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outcome </a:t>
            </a:r>
            <a:r>
              <a:rPr lang="en-US" sz="2400" kern="1200" dirty="0" smtClean="0"/>
              <a:t>has not been fully investigated due to the novelty of the technique in clinical practice, however, the available data supports its potential safety.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Take home message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772400" cy="4114800"/>
          </a:xfrm>
        </p:spPr>
        <p:txBody>
          <a:bodyPr/>
          <a:lstStyle/>
          <a:p>
            <a:r>
              <a:rPr lang="en-US" sz="2400" kern="1200" dirty="0" smtClean="0"/>
              <a:t>Other than the patient clinical parameters, the clinical success of transferring vitrified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would rely on a multitude of factors.</a:t>
            </a:r>
          </a:p>
          <a:p>
            <a:r>
              <a:rPr lang="en-US" sz="2400" kern="1200" dirty="0" smtClean="0"/>
              <a:t> The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of a good quality </a:t>
            </a:r>
            <a:r>
              <a:rPr lang="en-US" sz="2400" kern="1200" dirty="0" smtClean="0"/>
              <a:t>embryo on preferably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5</a:t>
            </a:r>
            <a:r>
              <a:rPr lang="en-US" sz="2400" i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kern="1200" dirty="0" smtClean="0"/>
              <a:t>post fertilization is the 1st step.</a:t>
            </a:r>
          </a:p>
          <a:p>
            <a:r>
              <a:rPr lang="en-US" sz="2400" kern="1200" dirty="0" smtClean="0"/>
              <a:t> The selection of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that show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earlier re-expansion post-thaw</a:t>
            </a:r>
            <a:r>
              <a:rPr lang="en-US" sz="2400" kern="1200" dirty="0" smtClean="0"/>
              <a:t> for transfer could improve the outcome from transferring vitrified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Take home message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772400" cy="4114800"/>
          </a:xfrm>
        </p:spPr>
        <p:txBody>
          <a:bodyPr/>
          <a:lstStyle/>
          <a:p>
            <a:r>
              <a:rPr lang="en-US" sz="2400" kern="1200" dirty="0" smtClean="0"/>
              <a:t>The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assisted hatching and induction of </a:t>
            </a:r>
            <a:r>
              <a:rPr lang="en-US" sz="2400" i="1" kern="1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blastocoele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collapse </a:t>
            </a:r>
            <a:r>
              <a:rPr lang="en-US" sz="2400" kern="1200" dirty="0" smtClean="0"/>
              <a:t>prior to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have also shown to improve the </a:t>
            </a:r>
            <a:r>
              <a:rPr lang="en-US" sz="2400" kern="1200" dirty="0" err="1" smtClean="0"/>
              <a:t>blastocyst</a:t>
            </a:r>
            <a:r>
              <a:rPr lang="en-US" sz="2400" kern="1200" dirty="0" smtClean="0"/>
              <a:t>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outcome.</a:t>
            </a:r>
          </a:p>
          <a:p>
            <a:r>
              <a:rPr lang="en-US" sz="2400" kern="1200" dirty="0" smtClean="0"/>
              <a:t>  Current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protocols and loading devices </a:t>
            </a:r>
            <a:r>
              <a:rPr lang="en-US" sz="2400" kern="1200" dirty="0" smtClean="0"/>
              <a:t>are capable of achieving proper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attaining high level of viscosity and dehydration of the </a:t>
            </a:r>
            <a:r>
              <a:rPr lang="en-US" sz="2400" kern="1200" dirty="0" err="1" smtClean="0"/>
              <a:t>blastocysts</a:t>
            </a:r>
            <a:r>
              <a:rPr lang="en-US" sz="2400" kern="1200" dirty="0" smtClean="0"/>
              <a:t> and delivering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freezing and warming rates</a:t>
            </a:r>
            <a:r>
              <a:rPr lang="en-US" sz="2400" kern="1200" dirty="0" smtClean="0"/>
              <a:t>. </a:t>
            </a:r>
          </a:p>
          <a:p>
            <a:r>
              <a:rPr lang="en-US" sz="2400" kern="1200" dirty="0" smtClean="0"/>
              <a:t>Finally, the </a:t>
            </a:r>
            <a:r>
              <a:rPr lang="en-US" sz="2400" i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embryologist training </a:t>
            </a:r>
            <a:r>
              <a:rPr lang="en-US" sz="2400" kern="1200" dirty="0" smtClean="0"/>
              <a:t>would have a major bearing on the </a:t>
            </a:r>
            <a:r>
              <a:rPr lang="en-US" sz="2400" kern="1200" dirty="0" err="1" smtClean="0"/>
              <a:t>vitrification</a:t>
            </a:r>
            <a:r>
              <a:rPr lang="en-US" sz="2400" kern="1200" dirty="0" smtClean="0"/>
              <a:t> outcome. </a:t>
            </a:r>
            <a:endParaRPr lang="en-US" sz="2400" dirty="0" smtClean="0"/>
          </a:p>
          <a:p>
            <a:endParaRPr lang="en-US" sz="2400" kern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58326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Take home message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finalnetblastocts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THANK YOU FOR YOUR </a:t>
            </a:r>
            <a:br>
              <a:rPr lang="en-US" sz="5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ATTENTION</a:t>
            </a:r>
            <a:endParaRPr lang="en-US" sz="5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" charset="0"/>
            </a:endParaRPr>
          </a:p>
        </p:txBody>
      </p:sp>
      <p:pic>
        <p:nvPicPr>
          <p:cNvPr id="4" name="Picture 3" descr="embryo_bank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725144"/>
            <a:ext cx="24098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mbryo_bank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725144"/>
            <a:ext cx="14478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embryo_bank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725144"/>
            <a:ext cx="25812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492896"/>
            <a:ext cx="7772400" cy="3250704"/>
          </a:xfrm>
        </p:spPr>
        <p:txBody>
          <a:bodyPr/>
          <a:lstStyle/>
          <a:p>
            <a:r>
              <a:rPr lang="en-GB" dirty="0" smtClean="0"/>
              <a:t>Patient may </a:t>
            </a:r>
            <a:r>
              <a:rPr lang="en-GB" i="1" dirty="0" smtClean="0">
                <a:solidFill>
                  <a:srgbClr val="0070C0"/>
                </a:solidFill>
              </a:rPr>
              <a:t>not have an embryo suitable for transfer.</a:t>
            </a:r>
          </a:p>
          <a:p>
            <a:r>
              <a:rPr lang="en-GB" dirty="0" smtClean="0"/>
              <a:t>Increase rate of </a:t>
            </a:r>
            <a:r>
              <a:rPr lang="en-GB" i="1" dirty="0" smtClean="0">
                <a:solidFill>
                  <a:srgbClr val="0070C0"/>
                </a:solidFill>
              </a:rPr>
              <a:t>monozygotic</a:t>
            </a:r>
            <a:r>
              <a:rPr lang="en-GB" dirty="0" smtClean="0"/>
              <a:t> twins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9592" y="476672"/>
            <a:ext cx="576064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What might be the disadvantage of using </a:t>
            </a:r>
            <a:r>
              <a:rPr lang="en-GB" sz="2800" b="1" dirty="0" err="1" smtClean="0">
                <a:solidFill>
                  <a:srgbClr val="0070C0"/>
                </a:solidFill>
              </a:rPr>
              <a:t>Blastocysts</a:t>
            </a:r>
            <a:r>
              <a:rPr lang="en-GB" sz="2800" b="1" dirty="0" smtClean="0">
                <a:solidFill>
                  <a:srgbClr val="0070C0"/>
                </a:solidFill>
              </a:rPr>
              <a:t> for transfer?</a:t>
            </a:r>
            <a:endParaRPr lang="en-US" sz="28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3960440"/>
          </a:xfrm>
        </p:spPr>
        <p:txBody>
          <a:bodyPr/>
          <a:lstStyle/>
          <a:p>
            <a:r>
              <a:rPr lang="en-GB" sz="2400" dirty="0" smtClean="0"/>
              <a:t>Patients with either a </a:t>
            </a:r>
            <a:r>
              <a:rPr lang="en-GB" sz="2400" b="1" i="1" dirty="0" smtClean="0">
                <a:solidFill>
                  <a:srgbClr val="FFFF00"/>
                </a:solidFill>
              </a:rPr>
              <a:t>good response to </a:t>
            </a:r>
            <a:r>
              <a:rPr lang="en-GB" sz="2400" b="1" i="1" dirty="0" err="1" smtClean="0">
                <a:solidFill>
                  <a:srgbClr val="FFFF00"/>
                </a:solidFill>
              </a:rPr>
              <a:t>gonadotropins</a:t>
            </a:r>
            <a:r>
              <a:rPr lang="en-GB" sz="2400" dirty="0" smtClean="0"/>
              <a:t>  or with </a:t>
            </a:r>
            <a:r>
              <a:rPr lang="en-GB" sz="2400" b="1" i="1" dirty="0" smtClean="0">
                <a:solidFill>
                  <a:srgbClr val="FFFF00"/>
                </a:solidFill>
              </a:rPr>
              <a:t>&gt; 4 eight-cell embryos on day 3</a:t>
            </a:r>
            <a:r>
              <a:rPr lang="en-GB" sz="2400" dirty="0" smtClean="0"/>
              <a:t>. </a:t>
            </a:r>
          </a:p>
          <a:p>
            <a:r>
              <a:rPr lang="en-GB" sz="2400" dirty="0" smtClean="0"/>
              <a:t>If there is need for </a:t>
            </a:r>
            <a:r>
              <a:rPr lang="en-GB" sz="2400" b="1" i="1" dirty="0" smtClean="0">
                <a:solidFill>
                  <a:srgbClr val="FFFF00"/>
                </a:solidFill>
              </a:rPr>
              <a:t>embryo biopsy </a:t>
            </a:r>
            <a:r>
              <a:rPr lang="en-GB" sz="2400" dirty="0" smtClean="0"/>
              <a:t>at the cleavage stage for genetic analysis. </a:t>
            </a:r>
          </a:p>
          <a:p>
            <a:r>
              <a:rPr lang="en-GB" sz="2400" dirty="0" smtClean="0"/>
              <a:t>Patients who were selected for </a:t>
            </a:r>
            <a:r>
              <a:rPr lang="en-GB" sz="2400" b="1" i="1" dirty="0" smtClean="0">
                <a:solidFill>
                  <a:srgbClr val="FFFF00"/>
                </a:solidFill>
              </a:rPr>
              <a:t>single embryo transfer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Patients who had </a:t>
            </a:r>
            <a:r>
              <a:rPr lang="en-GB" sz="2400" b="1" i="1" dirty="0" smtClean="0">
                <a:solidFill>
                  <a:srgbClr val="FFFF00"/>
                </a:solidFill>
              </a:rPr>
              <a:t>repeatedly failed to achieve a pregnancy </a:t>
            </a:r>
            <a:r>
              <a:rPr lang="en-GB" sz="2400" dirty="0" smtClean="0"/>
              <a:t>following the transfer of good quality cleaved embryos</a:t>
            </a:r>
          </a:p>
          <a:p>
            <a:r>
              <a:rPr lang="en-GB" sz="2400" dirty="0" smtClean="0"/>
              <a:t>Patient </a:t>
            </a:r>
            <a:r>
              <a:rPr lang="en-GB" sz="2400" b="1" i="1" dirty="0" smtClean="0">
                <a:solidFill>
                  <a:srgbClr val="FFFF00"/>
                </a:solidFill>
              </a:rPr>
              <a:t>who do not wish to have their spare embryos frozen </a:t>
            </a:r>
            <a:r>
              <a:rPr lang="en-GB" sz="2400" dirty="0" smtClean="0"/>
              <a:t>for whatever reasons may be advised to have </a:t>
            </a:r>
            <a:r>
              <a:rPr lang="en-GB" sz="2400" dirty="0" err="1" smtClean="0"/>
              <a:t>blastocyst</a:t>
            </a:r>
            <a:r>
              <a:rPr lang="en-GB" sz="2400" dirty="0" smtClean="0"/>
              <a:t> transfer.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99592" y="548680"/>
            <a:ext cx="57606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4000" b="1" dirty="0" smtClean="0">
                <a:solidFill>
                  <a:srgbClr val="C00000"/>
                </a:solidFill>
              </a:rPr>
              <a:t>When to offer D5T ? </a:t>
            </a:r>
            <a:r>
              <a:rPr lang="en-US" sz="4000" b="1" dirty="0" smtClean="0">
                <a:solidFill>
                  <a:srgbClr val="C00000"/>
                </a:solidFill>
              </a:rPr>
              <a:t/>
            </a:r>
            <a:br>
              <a:rPr lang="en-US" sz="4000" b="1" dirty="0" smtClean="0">
                <a:solidFill>
                  <a:srgbClr val="C00000"/>
                </a:solidFill>
              </a:rPr>
            </a:br>
            <a:endParaRPr lang="en-US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72400" cy="4536504"/>
          </a:xfrm>
        </p:spPr>
        <p:txBody>
          <a:bodyPr/>
          <a:lstStyle/>
          <a:p>
            <a:r>
              <a:rPr lang="en-US" sz="2400" dirty="0" smtClean="0"/>
              <a:t>With the refinement of extended culture systems, it is becoming more reliable to obtain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 in vitro . </a:t>
            </a:r>
          </a:p>
          <a:p>
            <a:r>
              <a:rPr lang="en-US" sz="2400" dirty="0" smtClean="0"/>
              <a:t> Due their </a:t>
            </a:r>
            <a:r>
              <a:rPr lang="en-US" sz="2400" b="1" i="1" dirty="0" smtClean="0">
                <a:solidFill>
                  <a:srgbClr val="FFFF00"/>
                </a:solidFill>
              </a:rPr>
              <a:t>high implantation rates</a:t>
            </a:r>
            <a:r>
              <a:rPr lang="en-US" sz="2400" dirty="0" smtClean="0"/>
              <a:t>, it is becoming a common practice to limit transfer to </a:t>
            </a:r>
            <a:r>
              <a:rPr lang="en-US" sz="2400" b="1" i="1" dirty="0" smtClean="0">
                <a:solidFill>
                  <a:srgbClr val="FFFF00"/>
                </a:solidFill>
              </a:rPr>
              <a:t>one or two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blastocysts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at a time. Therefore, surplus </a:t>
            </a:r>
            <a:r>
              <a:rPr lang="en-US" sz="2400" dirty="0" err="1" smtClean="0"/>
              <a:t>blastocysts</a:t>
            </a:r>
            <a:r>
              <a:rPr lang="en-US" sz="2400" dirty="0" smtClean="0"/>
              <a:t> require an efficient cryopreservation method . </a:t>
            </a:r>
          </a:p>
          <a:p>
            <a:r>
              <a:rPr lang="en-US" sz="2400" dirty="0" smtClean="0"/>
              <a:t>Slow freezing was the main method of cryopreservation , but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vitrification</a:t>
            </a:r>
            <a:r>
              <a:rPr lang="en-US" sz="2400" dirty="0" smtClean="0"/>
              <a:t> is now on the rise. </a:t>
            </a:r>
          </a:p>
          <a:p>
            <a:r>
              <a:rPr lang="en-US" sz="2400" dirty="0" err="1" smtClean="0"/>
              <a:t>Blastocysts</a:t>
            </a:r>
            <a:r>
              <a:rPr lang="en-US" sz="2400" dirty="0" smtClean="0"/>
              <a:t> represent a </a:t>
            </a:r>
            <a:r>
              <a:rPr lang="en-US" sz="2400" b="1" i="1" dirty="0" smtClean="0">
                <a:solidFill>
                  <a:srgbClr val="FFFF00"/>
                </a:solidFill>
              </a:rPr>
              <a:t>unique challenge </a:t>
            </a:r>
            <a:r>
              <a:rPr lang="en-US" sz="2400" dirty="0" smtClean="0"/>
              <a:t>in </a:t>
            </a:r>
            <a:r>
              <a:rPr lang="en-US" sz="2400" dirty="0" err="1" smtClean="0"/>
              <a:t>cryostorage</a:t>
            </a:r>
            <a:r>
              <a:rPr lang="en-US" sz="2400" dirty="0" smtClean="0"/>
              <a:t> due to their size, </a:t>
            </a:r>
            <a:r>
              <a:rPr lang="en-US" sz="2400" dirty="0" err="1" smtClean="0"/>
              <a:t>multicellular</a:t>
            </a:r>
            <a:r>
              <a:rPr lang="en-US" sz="2400" dirty="0" smtClean="0"/>
              <a:t> structure and presence of </a:t>
            </a:r>
            <a:r>
              <a:rPr lang="en-US" sz="2400" dirty="0" err="1" smtClean="0"/>
              <a:t>blastocoele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67544" y="404664"/>
            <a:ext cx="64087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Blastocyst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freezing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114800"/>
          </a:xfrm>
        </p:spPr>
        <p:txBody>
          <a:bodyPr/>
          <a:lstStyle/>
          <a:p>
            <a:r>
              <a:rPr lang="en-US" sz="2400" b="1" i="1" dirty="0" err="1" smtClean="0">
                <a:solidFill>
                  <a:srgbClr val="C00000"/>
                </a:solidFill>
              </a:rPr>
              <a:t>Vitrification</a:t>
            </a:r>
            <a:r>
              <a:rPr lang="en-US" sz="2400" dirty="0" smtClean="0"/>
              <a:t> is the glass-like solidification of a solution at a low temperature without ice crystal formation, which is made possible by extreme elevation in viscosity during freezing. This can be achieved by increasing the freezing and warming rates and/or increasing the concentration of the </a:t>
            </a:r>
            <a:r>
              <a:rPr lang="en-US" sz="2400" dirty="0" err="1" smtClean="0"/>
              <a:t>cryoprotectants</a:t>
            </a:r>
            <a:r>
              <a:rPr lang="en-US" sz="2400" dirty="0" smtClean="0"/>
              <a:t> . </a:t>
            </a: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Unlike slow freezing</a:t>
            </a:r>
            <a:r>
              <a:rPr lang="en-US" sz="2400" dirty="0" smtClean="0"/>
              <a:t>,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results in the total elimination of ice crystal formation, both within the cells being vitrified and outside the cells in the surrounding solution 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404664"/>
            <a:ext cx="64087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Blastocyst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freezing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4114800"/>
          </a:xfrm>
        </p:spPr>
        <p:txBody>
          <a:bodyPr/>
          <a:lstStyle/>
          <a:p>
            <a:r>
              <a:rPr lang="en-US" sz="2400" dirty="0" smtClean="0"/>
              <a:t>During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, the </a:t>
            </a:r>
            <a:r>
              <a:rPr lang="en-US" sz="2400" dirty="0" err="1" smtClean="0"/>
              <a:t>blastocyst</a:t>
            </a:r>
            <a:r>
              <a:rPr lang="en-US" sz="2400" dirty="0" smtClean="0"/>
              <a:t> is placed in a loading device surrounded by </a:t>
            </a:r>
            <a:r>
              <a:rPr lang="en-US" sz="2400" dirty="0" err="1" smtClean="0"/>
              <a:t>vitrification</a:t>
            </a:r>
            <a:r>
              <a:rPr lang="en-US" sz="2400" dirty="0" smtClean="0"/>
              <a:t> media. The device is then placed into liquid nitrogen, where it is stored.  </a:t>
            </a:r>
          </a:p>
          <a:p>
            <a:r>
              <a:rPr lang="en-US" sz="2400" dirty="0" smtClean="0"/>
              <a:t>There are a variety of loading devices available today: </a:t>
            </a:r>
          </a:p>
          <a:p>
            <a:pPr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Open system: </a:t>
            </a:r>
            <a:r>
              <a:rPr lang="en-US" sz="2400" dirty="0" err="1" smtClean="0"/>
              <a:t>Cryoloop</a:t>
            </a:r>
            <a:r>
              <a:rPr lang="en-US" sz="2400" dirty="0" smtClean="0"/>
              <a:t>, </a:t>
            </a:r>
            <a:r>
              <a:rPr lang="en-US" sz="2400" dirty="0" err="1" smtClean="0"/>
              <a:t>Cryotop</a:t>
            </a:r>
            <a:r>
              <a:rPr lang="en-US" sz="2400" dirty="0" smtClean="0"/>
              <a:t> and </a:t>
            </a:r>
            <a:r>
              <a:rPr lang="en-US" sz="2400" dirty="0" err="1" smtClean="0"/>
              <a:t>Cryo</a:t>
            </a:r>
            <a:r>
              <a:rPr lang="en-US" sz="2400" dirty="0" smtClean="0"/>
              <a:t>-leaf</a:t>
            </a:r>
          </a:p>
          <a:p>
            <a:pPr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Closed system: </a:t>
            </a:r>
            <a:r>
              <a:rPr lang="en-US" sz="2400" dirty="0" err="1" smtClean="0"/>
              <a:t>Cryoptip</a:t>
            </a:r>
            <a:r>
              <a:rPr lang="en-US" sz="2400" dirty="0" smtClean="0"/>
              <a:t>, Cut Standard Straws, and High Security Straws.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64087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Human </a:t>
            </a:r>
            <a:r>
              <a:rPr lang="en-US" sz="3200" b="1" dirty="0" err="1" smtClean="0">
                <a:solidFill>
                  <a:srgbClr val="C00000"/>
                </a:solidFill>
              </a:rPr>
              <a:t>blastocysts</a:t>
            </a:r>
            <a:r>
              <a:rPr lang="en-US" sz="3200" b="1" dirty="0" smtClean="0">
                <a:solidFill>
                  <a:srgbClr val="C00000"/>
                </a:solidFill>
              </a:rPr>
              <a:t> vitrified using different loading devices</a:t>
            </a:r>
            <a:endParaRPr lang="en-US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 descr="finalnetblastocts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4664"/>
            <a:ext cx="1790700" cy="1228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6084" name="Picture 4" descr="https://encrypted-tbn0.google.com/images?q=tbn:ANd9GcSldC29z-sbqGEnCYHMWAUM-gGg_aVqAPadiueLlzg7GoXwDaYZo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869160"/>
            <a:ext cx="2664296" cy="117157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Comparison of survival, implantation and pregnancy rates according to loading device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525658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3363</TotalTime>
  <Words>4330</Words>
  <Application>Microsoft Office PowerPoint</Application>
  <PresentationFormat>On-screen Show (4:3)</PresentationFormat>
  <Paragraphs>330</Paragraphs>
  <Slides>36</Slides>
  <Notes>18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Comparison of survival, implantation and pregnancy rates according to loading device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Different studies comparing the slow preservation and/or vitrification of day 5 and day  6 blastocysts in terms of survival after warming, implantation and pregnancy rates</vt:lpstr>
      <vt:lpstr>Slide 19</vt:lpstr>
      <vt:lpstr>Slide 20</vt:lpstr>
      <vt:lpstr>Slide 21</vt:lpstr>
      <vt:lpstr>Slide 22</vt:lpstr>
      <vt:lpstr>Studies showing different methods of blastocyst pre-vitrification interventions and their  outcome parameters.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THANK YOU FOR YOUR  ATTENTION</vt:lpstr>
    </vt:vector>
  </TitlesOfParts>
  <Company>Hawkeye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Hawkeye Community College</dc:creator>
  <cp:lastModifiedBy>Dr Yasser Orief</cp:lastModifiedBy>
  <cp:revision>346</cp:revision>
  <dcterms:created xsi:type="dcterms:W3CDTF">2003-03-26T16:45:47Z</dcterms:created>
  <dcterms:modified xsi:type="dcterms:W3CDTF">2012-11-29T13:04:59Z</dcterms:modified>
</cp:coreProperties>
</file>